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7"/>
  </p:notesMasterIdLst>
  <p:sldIdLst>
    <p:sldId id="256" r:id="rId2"/>
    <p:sldId id="294" r:id="rId3"/>
    <p:sldId id="295" r:id="rId4"/>
    <p:sldId id="270" r:id="rId5"/>
    <p:sldId id="257" r:id="rId6"/>
    <p:sldId id="272" r:id="rId7"/>
    <p:sldId id="275" r:id="rId8"/>
    <p:sldId id="296" r:id="rId9"/>
    <p:sldId id="291" r:id="rId10"/>
    <p:sldId id="297" r:id="rId11"/>
    <p:sldId id="287" r:id="rId12"/>
    <p:sldId id="288" r:id="rId13"/>
    <p:sldId id="301" r:id="rId14"/>
    <p:sldId id="290" r:id="rId15"/>
    <p:sldId id="302" r:id="rId16"/>
    <p:sldId id="298" r:id="rId17"/>
    <p:sldId id="262" r:id="rId18"/>
    <p:sldId id="299" r:id="rId19"/>
    <p:sldId id="263" r:id="rId20"/>
    <p:sldId id="264" r:id="rId21"/>
    <p:sldId id="300" r:id="rId22"/>
    <p:sldId id="265" r:id="rId23"/>
    <p:sldId id="269" r:id="rId24"/>
    <p:sldId id="273" r:id="rId25"/>
    <p:sldId id="274" r:id="rId26"/>
    <p:sldId id="267" r:id="rId27"/>
    <p:sldId id="279" r:id="rId28"/>
    <p:sldId id="303" r:id="rId29"/>
    <p:sldId id="261" r:id="rId30"/>
    <p:sldId id="304" r:id="rId31"/>
    <p:sldId id="282" r:id="rId32"/>
    <p:sldId id="305" r:id="rId33"/>
    <p:sldId id="306" r:id="rId34"/>
    <p:sldId id="283" r:id="rId35"/>
    <p:sldId id="293" r:id="rId36"/>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0" d="100"/>
          <a:sy n="80" d="100"/>
        </p:scale>
        <p:origin x="782" y="58"/>
      </p:cViewPr>
      <p:guideLst/>
    </p:cSldViewPr>
  </p:slideViewPr>
  <p:notesTextViewPr>
    <p:cViewPr>
      <p:scale>
        <a:sx n="1" d="1"/>
        <a:sy n="1" d="1"/>
      </p:scale>
      <p:origin x="0" y="0"/>
    </p:cViewPr>
  </p:notesTextViewPr>
  <p:notesViewPr>
    <p:cSldViewPr snapToGrid="0">
      <p:cViewPr varScale="1">
        <p:scale>
          <a:sx n="64" d="100"/>
          <a:sy n="64" d="100"/>
        </p:scale>
        <p:origin x="3192"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E1308C-AC69-4B55-8DC1-FA06D00585E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PT"/>
        </a:p>
      </dgm:t>
    </dgm:pt>
    <dgm:pt modelId="{C2565A76-EE93-40A4-BD2C-74324650DF02}">
      <dgm:prSet phldrT="[Texto]"/>
      <dgm:spPr/>
      <dgm:t>
        <a:bodyPr/>
        <a:lstStyle/>
        <a:p>
          <a:r>
            <a:rPr lang="pt-PT" dirty="0" err="1"/>
            <a:t>The</a:t>
          </a:r>
          <a:r>
            <a:rPr lang="pt-PT" dirty="0"/>
            <a:t> </a:t>
          </a:r>
          <a:r>
            <a:rPr lang="pt-PT" dirty="0" err="1"/>
            <a:t>user</a:t>
          </a:r>
          <a:r>
            <a:rPr lang="pt-PT" dirty="0"/>
            <a:t> </a:t>
          </a:r>
          <a:r>
            <a:rPr lang="pt-PT" dirty="0" err="1"/>
            <a:t>has</a:t>
          </a:r>
          <a:r>
            <a:rPr lang="pt-PT" dirty="0"/>
            <a:t> </a:t>
          </a:r>
          <a:r>
            <a:rPr lang="pt-PT" dirty="0" err="1"/>
            <a:t>an</a:t>
          </a:r>
          <a:r>
            <a:rPr lang="pt-PT" dirty="0"/>
            <a:t> </a:t>
          </a:r>
          <a:r>
            <a:rPr lang="pt-PT" dirty="0" err="1"/>
            <a:t>option</a:t>
          </a:r>
          <a:endParaRPr lang="pt-PT" dirty="0"/>
        </a:p>
      </dgm:t>
    </dgm:pt>
    <dgm:pt modelId="{03DBA05F-6707-436A-B4C5-652B7C8806A9}" type="parTrans" cxnId="{33D2BC8F-B236-48AA-92B8-05EEF90CD95D}">
      <dgm:prSet/>
      <dgm:spPr/>
      <dgm:t>
        <a:bodyPr/>
        <a:lstStyle/>
        <a:p>
          <a:endParaRPr lang="pt-PT"/>
        </a:p>
      </dgm:t>
    </dgm:pt>
    <dgm:pt modelId="{C2EE03D6-631A-4B62-8FC3-0BABC975022C}" type="sibTrans" cxnId="{33D2BC8F-B236-48AA-92B8-05EEF90CD95D}">
      <dgm:prSet/>
      <dgm:spPr/>
      <dgm:t>
        <a:bodyPr/>
        <a:lstStyle/>
        <a:p>
          <a:endParaRPr lang="pt-PT"/>
        </a:p>
      </dgm:t>
    </dgm:pt>
    <dgm:pt modelId="{29DABD76-CB6A-4717-B990-16AE865F95D6}">
      <dgm:prSet phldrT="[Texto]"/>
      <dgm:spPr/>
      <dgm:t>
        <a:bodyPr/>
        <a:lstStyle/>
        <a:p>
          <a:r>
            <a:rPr lang="pt-PT" dirty="0" err="1"/>
            <a:t>Agrees</a:t>
          </a:r>
          <a:r>
            <a:rPr lang="pt-PT" dirty="0"/>
            <a:t> </a:t>
          </a:r>
          <a:r>
            <a:rPr lang="pt-PT" dirty="0" err="1"/>
            <a:t>on</a:t>
          </a:r>
          <a:r>
            <a:rPr lang="pt-PT" dirty="0"/>
            <a:t> </a:t>
          </a:r>
          <a:r>
            <a:rPr lang="pt-PT" dirty="0" err="1"/>
            <a:t>it</a:t>
          </a:r>
          <a:endParaRPr lang="pt-PT" dirty="0"/>
        </a:p>
      </dgm:t>
    </dgm:pt>
    <dgm:pt modelId="{CA9B94A0-2B0D-4320-A416-2E7FF2830AA0}" type="parTrans" cxnId="{5F8C4C69-8468-44AB-9F99-DEF5BCF6EE53}">
      <dgm:prSet/>
      <dgm:spPr/>
      <dgm:t>
        <a:bodyPr/>
        <a:lstStyle/>
        <a:p>
          <a:endParaRPr lang="pt-PT"/>
        </a:p>
      </dgm:t>
    </dgm:pt>
    <dgm:pt modelId="{0C77A5FF-CB30-43FF-8706-AC1C2EB1E30E}" type="sibTrans" cxnId="{5F8C4C69-8468-44AB-9F99-DEF5BCF6EE53}">
      <dgm:prSet/>
      <dgm:spPr/>
      <dgm:t>
        <a:bodyPr/>
        <a:lstStyle/>
        <a:p>
          <a:endParaRPr lang="pt-PT"/>
        </a:p>
      </dgm:t>
    </dgm:pt>
    <dgm:pt modelId="{4B331F30-004D-4846-BBEF-BB96B8D737E5}" type="pres">
      <dgm:prSet presAssocID="{52E1308C-AC69-4B55-8DC1-FA06D00585E0}" presName="linear" presStyleCnt="0">
        <dgm:presLayoutVars>
          <dgm:dir/>
          <dgm:animLvl val="lvl"/>
          <dgm:resizeHandles val="exact"/>
        </dgm:presLayoutVars>
      </dgm:prSet>
      <dgm:spPr/>
    </dgm:pt>
    <dgm:pt modelId="{CB46DA43-BD44-49C1-A537-B733B27A9D42}" type="pres">
      <dgm:prSet presAssocID="{C2565A76-EE93-40A4-BD2C-74324650DF02}" presName="parentLin" presStyleCnt="0"/>
      <dgm:spPr/>
    </dgm:pt>
    <dgm:pt modelId="{9792510A-2DA8-456C-BC8B-B9FB79188554}" type="pres">
      <dgm:prSet presAssocID="{C2565A76-EE93-40A4-BD2C-74324650DF02}" presName="parentLeftMargin" presStyleLbl="node1" presStyleIdx="0" presStyleCnt="2"/>
      <dgm:spPr/>
    </dgm:pt>
    <dgm:pt modelId="{CDB01940-622B-4E9C-AA99-ABBA922808D4}" type="pres">
      <dgm:prSet presAssocID="{C2565A76-EE93-40A4-BD2C-74324650DF02}" presName="parentText" presStyleLbl="node1" presStyleIdx="0" presStyleCnt="2">
        <dgm:presLayoutVars>
          <dgm:chMax val="0"/>
          <dgm:bulletEnabled val="1"/>
        </dgm:presLayoutVars>
      </dgm:prSet>
      <dgm:spPr/>
    </dgm:pt>
    <dgm:pt modelId="{E90F2729-2C34-44CD-967C-2D400BBAE4CA}" type="pres">
      <dgm:prSet presAssocID="{C2565A76-EE93-40A4-BD2C-74324650DF02}" presName="negativeSpace" presStyleCnt="0"/>
      <dgm:spPr/>
    </dgm:pt>
    <dgm:pt modelId="{1A28D0F5-8F46-469B-BE87-A10BF276D385}" type="pres">
      <dgm:prSet presAssocID="{C2565A76-EE93-40A4-BD2C-74324650DF02}" presName="childText" presStyleLbl="conFgAcc1" presStyleIdx="0" presStyleCnt="2">
        <dgm:presLayoutVars>
          <dgm:bulletEnabled val="1"/>
        </dgm:presLayoutVars>
      </dgm:prSet>
      <dgm:spPr/>
    </dgm:pt>
    <dgm:pt modelId="{CC6FD9A3-DD20-4F1E-8E01-97A3933B8807}" type="pres">
      <dgm:prSet presAssocID="{C2EE03D6-631A-4B62-8FC3-0BABC975022C}" presName="spaceBetweenRectangles" presStyleCnt="0"/>
      <dgm:spPr/>
    </dgm:pt>
    <dgm:pt modelId="{ED79C34A-162A-4CCF-9997-044DA7238DBC}" type="pres">
      <dgm:prSet presAssocID="{29DABD76-CB6A-4717-B990-16AE865F95D6}" presName="parentLin" presStyleCnt="0"/>
      <dgm:spPr/>
    </dgm:pt>
    <dgm:pt modelId="{37C7CED3-2B29-4B56-81EE-6BED2FC5792E}" type="pres">
      <dgm:prSet presAssocID="{29DABD76-CB6A-4717-B990-16AE865F95D6}" presName="parentLeftMargin" presStyleLbl="node1" presStyleIdx="0" presStyleCnt="2"/>
      <dgm:spPr/>
    </dgm:pt>
    <dgm:pt modelId="{7F72F189-578B-44F1-A9EF-B2F0DCA95869}" type="pres">
      <dgm:prSet presAssocID="{29DABD76-CB6A-4717-B990-16AE865F95D6}" presName="parentText" presStyleLbl="node1" presStyleIdx="1" presStyleCnt="2">
        <dgm:presLayoutVars>
          <dgm:chMax val="0"/>
          <dgm:bulletEnabled val="1"/>
        </dgm:presLayoutVars>
      </dgm:prSet>
      <dgm:spPr/>
    </dgm:pt>
    <dgm:pt modelId="{B0190930-7279-41C3-8170-E1391C510C92}" type="pres">
      <dgm:prSet presAssocID="{29DABD76-CB6A-4717-B990-16AE865F95D6}" presName="negativeSpace" presStyleCnt="0"/>
      <dgm:spPr/>
    </dgm:pt>
    <dgm:pt modelId="{C09BF905-0761-4FE8-8960-DE0C09175B6F}" type="pres">
      <dgm:prSet presAssocID="{29DABD76-CB6A-4717-B990-16AE865F95D6}" presName="childText" presStyleLbl="conFgAcc1" presStyleIdx="1" presStyleCnt="2">
        <dgm:presLayoutVars>
          <dgm:bulletEnabled val="1"/>
        </dgm:presLayoutVars>
      </dgm:prSet>
      <dgm:spPr/>
    </dgm:pt>
  </dgm:ptLst>
  <dgm:cxnLst>
    <dgm:cxn modelId="{8BE34028-DF9F-4E18-ADA3-C5B3C9E32581}" type="presOf" srcId="{29DABD76-CB6A-4717-B990-16AE865F95D6}" destId="{7F72F189-578B-44F1-A9EF-B2F0DCA95869}" srcOrd="1" destOrd="0" presId="urn:microsoft.com/office/officeart/2005/8/layout/list1"/>
    <dgm:cxn modelId="{6F2D422E-AD73-497C-98E1-287021B37E95}" type="presOf" srcId="{C2565A76-EE93-40A4-BD2C-74324650DF02}" destId="{CDB01940-622B-4E9C-AA99-ABBA922808D4}" srcOrd="1" destOrd="0" presId="urn:microsoft.com/office/officeart/2005/8/layout/list1"/>
    <dgm:cxn modelId="{FA857331-B69E-46FB-A74C-205F2405CD74}" type="presOf" srcId="{C2565A76-EE93-40A4-BD2C-74324650DF02}" destId="{9792510A-2DA8-456C-BC8B-B9FB79188554}" srcOrd="0" destOrd="0" presId="urn:microsoft.com/office/officeart/2005/8/layout/list1"/>
    <dgm:cxn modelId="{599BE347-2852-40D8-9733-4A3EA8BA882C}" type="presOf" srcId="{52E1308C-AC69-4B55-8DC1-FA06D00585E0}" destId="{4B331F30-004D-4846-BBEF-BB96B8D737E5}" srcOrd="0" destOrd="0" presId="urn:microsoft.com/office/officeart/2005/8/layout/list1"/>
    <dgm:cxn modelId="{5F8C4C69-8468-44AB-9F99-DEF5BCF6EE53}" srcId="{52E1308C-AC69-4B55-8DC1-FA06D00585E0}" destId="{29DABD76-CB6A-4717-B990-16AE865F95D6}" srcOrd="1" destOrd="0" parTransId="{CA9B94A0-2B0D-4320-A416-2E7FF2830AA0}" sibTransId="{0C77A5FF-CB30-43FF-8706-AC1C2EB1E30E}"/>
    <dgm:cxn modelId="{FFCECA87-A814-43AA-8281-D403DF03D5BC}" type="presOf" srcId="{29DABD76-CB6A-4717-B990-16AE865F95D6}" destId="{37C7CED3-2B29-4B56-81EE-6BED2FC5792E}" srcOrd="0" destOrd="0" presId="urn:microsoft.com/office/officeart/2005/8/layout/list1"/>
    <dgm:cxn modelId="{33D2BC8F-B236-48AA-92B8-05EEF90CD95D}" srcId="{52E1308C-AC69-4B55-8DC1-FA06D00585E0}" destId="{C2565A76-EE93-40A4-BD2C-74324650DF02}" srcOrd="0" destOrd="0" parTransId="{03DBA05F-6707-436A-B4C5-652B7C8806A9}" sibTransId="{C2EE03D6-631A-4B62-8FC3-0BABC975022C}"/>
    <dgm:cxn modelId="{16B6F7E8-0FA1-4201-9EB0-D83A52407E4D}" type="presParOf" srcId="{4B331F30-004D-4846-BBEF-BB96B8D737E5}" destId="{CB46DA43-BD44-49C1-A537-B733B27A9D42}" srcOrd="0" destOrd="0" presId="urn:microsoft.com/office/officeart/2005/8/layout/list1"/>
    <dgm:cxn modelId="{5AC50530-EFFF-41D3-A16D-C1AF0CE57BD7}" type="presParOf" srcId="{CB46DA43-BD44-49C1-A537-B733B27A9D42}" destId="{9792510A-2DA8-456C-BC8B-B9FB79188554}" srcOrd="0" destOrd="0" presId="urn:microsoft.com/office/officeart/2005/8/layout/list1"/>
    <dgm:cxn modelId="{A9CCC4DC-17C1-4402-8A60-3264E7B36B1D}" type="presParOf" srcId="{CB46DA43-BD44-49C1-A537-B733B27A9D42}" destId="{CDB01940-622B-4E9C-AA99-ABBA922808D4}" srcOrd="1" destOrd="0" presId="urn:microsoft.com/office/officeart/2005/8/layout/list1"/>
    <dgm:cxn modelId="{0EE478F7-F7E4-4C88-81E1-60B795B3FB39}" type="presParOf" srcId="{4B331F30-004D-4846-BBEF-BB96B8D737E5}" destId="{E90F2729-2C34-44CD-967C-2D400BBAE4CA}" srcOrd="1" destOrd="0" presId="urn:microsoft.com/office/officeart/2005/8/layout/list1"/>
    <dgm:cxn modelId="{B3B8F727-F96A-4E00-90BE-D174E9F1587B}" type="presParOf" srcId="{4B331F30-004D-4846-BBEF-BB96B8D737E5}" destId="{1A28D0F5-8F46-469B-BE87-A10BF276D385}" srcOrd="2" destOrd="0" presId="urn:microsoft.com/office/officeart/2005/8/layout/list1"/>
    <dgm:cxn modelId="{BCE96D37-16A6-48B2-A096-936B1313EF54}" type="presParOf" srcId="{4B331F30-004D-4846-BBEF-BB96B8D737E5}" destId="{CC6FD9A3-DD20-4F1E-8E01-97A3933B8807}" srcOrd="3" destOrd="0" presId="urn:microsoft.com/office/officeart/2005/8/layout/list1"/>
    <dgm:cxn modelId="{A8425FA6-1685-48EB-8AB5-8B7A5DDF1AD1}" type="presParOf" srcId="{4B331F30-004D-4846-BBEF-BB96B8D737E5}" destId="{ED79C34A-162A-4CCF-9997-044DA7238DBC}" srcOrd="4" destOrd="0" presId="urn:microsoft.com/office/officeart/2005/8/layout/list1"/>
    <dgm:cxn modelId="{39562DA1-70F9-404C-99AF-408CDF88A80E}" type="presParOf" srcId="{ED79C34A-162A-4CCF-9997-044DA7238DBC}" destId="{37C7CED3-2B29-4B56-81EE-6BED2FC5792E}" srcOrd="0" destOrd="0" presId="urn:microsoft.com/office/officeart/2005/8/layout/list1"/>
    <dgm:cxn modelId="{DC8B4283-E908-4DD3-B46C-D0998782D277}" type="presParOf" srcId="{ED79C34A-162A-4CCF-9997-044DA7238DBC}" destId="{7F72F189-578B-44F1-A9EF-B2F0DCA95869}" srcOrd="1" destOrd="0" presId="urn:microsoft.com/office/officeart/2005/8/layout/list1"/>
    <dgm:cxn modelId="{9CBDFCFF-6A06-4C84-8684-221255883070}" type="presParOf" srcId="{4B331F30-004D-4846-BBEF-BB96B8D737E5}" destId="{B0190930-7279-41C3-8170-E1391C510C92}" srcOrd="5" destOrd="0" presId="urn:microsoft.com/office/officeart/2005/8/layout/list1"/>
    <dgm:cxn modelId="{D0FE7E06-8854-451F-9299-5AECDA8CCD1C}" type="presParOf" srcId="{4B331F30-004D-4846-BBEF-BB96B8D737E5}" destId="{C09BF905-0761-4FE8-8960-DE0C09175B6F}"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2FA1F7-D53B-40CA-AAB9-33400322FAA4}" type="doc">
      <dgm:prSet loTypeId="urn:microsoft.com/office/officeart/2008/layout/HorizontalMultiLevelHierarchy" loCatId="hierarchy" qsTypeId="urn:microsoft.com/office/officeart/2005/8/quickstyle/3d1" qsCatId="3D" csTypeId="urn:microsoft.com/office/officeart/2005/8/colors/accent1_2" csCatId="accent1" phldr="1"/>
      <dgm:spPr/>
      <dgm:t>
        <a:bodyPr/>
        <a:lstStyle/>
        <a:p>
          <a:endParaRPr lang="pt-PT"/>
        </a:p>
      </dgm:t>
    </dgm:pt>
    <dgm:pt modelId="{54C414AE-5BDA-42C6-A7D7-837A63673F74}">
      <dgm:prSet phldrT="[Texto]"/>
      <dgm:spPr/>
      <dgm:t>
        <a:bodyPr/>
        <a:lstStyle/>
        <a:p>
          <a:r>
            <a:rPr lang="pt-PT" dirty="0"/>
            <a:t>EDPB </a:t>
          </a:r>
          <a:r>
            <a:rPr lang="pt-PT" dirty="0" err="1"/>
            <a:t>Proposal</a:t>
          </a:r>
          <a:endParaRPr lang="pt-PT" dirty="0"/>
        </a:p>
      </dgm:t>
    </dgm:pt>
    <dgm:pt modelId="{3AD17607-D9BD-44E0-82F5-2B8B2266229C}" type="parTrans" cxnId="{A4B17930-A5EC-436F-AF3C-63E215198D4D}">
      <dgm:prSet/>
      <dgm:spPr/>
      <dgm:t>
        <a:bodyPr/>
        <a:lstStyle/>
        <a:p>
          <a:endParaRPr lang="pt-PT"/>
        </a:p>
      </dgm:t>
    </dgm:pt>
    <dgm:pt modelId="{5C3EEF0A-7B3D-44B3-B70E-20B7A134177A}" type="sibTrans" cxnId="{A4B17930-A5EC-436F-AF3C-63E215198D4D}">
      <dgm:prSet/>
      <dgm:spPr/>
      <dgm:t>
        <a:bodyPr/>
        <a:lstStyle/>
        <a:p>
          <a:endParaRPr lang="pt-PT"/>
        </a:p>
      </dgm:t>
    </dgm:pt>
    <dgm:pt modelId="{4B63D7F2-5E0B-419A-9CAB-30A52C48BB63}">
      <dgm:prSet phldrT="[Texto]"/>
      <dgm:spPr/>
      <dgm:t>
        <a:bodyPr/>
        <a:lstStyle/>
        <a:p>
          <a:r>
            <a:rPr lang="en-US" dirty="0"/>
            <a:t>Accept All: this includes also consenting to processing of data for </a:t>
          </a:r>
          <a:r>
            <a:rPr lang="en-US" dirty="0" err="1"/>
            <a:t>behavioural</a:t>
          </a:r>
          <a:r>
            <a:rPr lang="en-US" dirty="0"/>
            <a:t> advertising</a:t>
          </a:r>
          <a:endParaRPr lang="pt-PT" dirty="0"/>
        </a:p>
      </dgm:t>
    </dgm:pt>
    <dgm:pt modelId="{DA7D32BB-B093-4F5C-A038-A3FC27C17625}" type="parTrans" cxnId="{9C8024AC-A681-4B9C-994D-D1374268F568}">
      <dgm:prSet/>
      <dgm:spPr/>
      <dgm:t>
        <a:bodyPr/>
        <a:lstStyle/>
        <a:p>
          <a:endParaRPr lang="pt-PT"/>
        </a:p>
      </dgm:t>
    </dgm:pt>
    <dgm:pt modelId="{BCD42AFD-3D4B-407C-BC86-D21918BF69C0}" type="sibTrans" cxnId="{9C8024AC-A681-4B9C-994D-D1374268F568}">
      <dgm:prSet/>
      <dgm:spPr/>
      <dgm:t>
        <a:bodyPr/>
        <a:lstStyle/>
        <a:p>
          <a:endParaRPr lang="pt-PT"/>
        </a:p>
      </dgm:t>
    </dgm:pt>
    <dgm:pt modelId="{A0FBEF05-7C07-4D60-BAFF-7D6D33A8CE4C}">
      <dgm:prSet phldrT="[Texto]"/>
      <dgm:spPr/>
      <dgm:t>
        <a:bodyPr/>
        <a:lstStyle/>
        <a:p>
          <a:r>
            <a:rPr lang="en-US" dirty="0"/>
            <a:t>Accept with Non-Behavioral Advertising: Consent without behavioral tracking</a:t>
          </a:r>
          <a:endParaRPr lang="pt-PT" dirty="0"/>
        </a:p>
      </dgm:t>
    </dgm:pt>
    <dgm:pt modelId="{61F7FB96-F0F7-43D6-8446-C11A0CB48FF1}" type="parTrans" cxnId="{06DBFE95-57BC-403A-8B9E-D9BB6E47D924}">
      <dgm:prSet/>
      <dgm:spPr/>
      <dgm:t>
        <a:bodyPr/>
        <a:lstStyle/>
        <a:p>
          <a:endParaRPr lang="pt-PT"/>
        </a:p>
      </dgm:t>
    </dgm:pt>
    <dgm:pt modelId="{709836FB-132F-49D2-B3E9-B369EB5DCAFF}" type="sibTrans" cxnId="{06DBFE95-57BC-403A-8B9E-D9BB6E47D924}">
      <dgm:prSet/>
      <dgm:spPr/>
      <dgm:t>
        <a:bodyPr/>
        <a:lstStyle/>
        <a:p>
          <a:endParaRPr lang="pt-PT"/>
        </a:p>
      </dgm:t>
    </dgm:pt>
    <dgm:pt modelId="{DBC01E0B-BECA-49D0-94C6-CF2A91D09376}">
      <dgm:prSet/>
      <dgm:spPr/>
      <dgm:t>
        <a:bodyPr/>
        <a:lstStyle/>
        <a:p>
          <a:r>
            <a:rPr lang="en-US"/>
            <a:t>Pay: Access with a fee without personal data being processed for for behavioural advertising purposes.</a:t>
          </a:r>
          <a:endParaRPr lang="pt-PT"/>
        </a:p>
      </dgm:t>
    </dgm:pt>
    <dgm:pt modelId="{48A199B4-5A30-42C0-A263-1F44EA8D55F5}" type="parTrans" cxnId="{58347F7D-3517-4A99-BC25-D77EC42007F2}">
      <dgm:prSet/>
      <dgm:spPr/>
      <dgm:t>
        <a:bodyPr/>
        <a:lstStyle/>
        <a:p>
          <a:endParaRPr lang="pt-PT"/>
        </a:p>
      </dgm:t>
    </dgm:pt>
    <dgm:pt modelId="{C1E8F30C-1FB7-4347-9E10-1506E28F5510}" type="sibTrans" cxnId="{58347F7D-3517-4A99-BC25-D77EC42007F2}">
      <dgm:prSet/>
      <dgm:spPr/>
      <dgm:t>
        <a:bodyPr/>
        <a:lstStyle/>
        <a:p>
          <a:endParaRPr lang="pt-PT"/>
        </a:p>
      </dgm:t>
    </dgm:pt>
    <dgm:pt modelId="{9EFC6AD8-51E5-4383-8DAC-7E5EE7242581}" type="pres">
      <dgm:prSet presAssocID="{A72FA1F7-D53B-40CA-AAB9-33400322FAA4}" presName="Name0" presStyleCnt="0">
        <dgm:presLayoutVars>
          <dgm:chPref val="1"/>
          <dgm:dir/>
          <dgm:animOne val="branch"/>
          <dgm:animLvl val="lvl"/>
          <dgm:resizeHandles val="exact"/>
        </dgm:presLayoutVars>
      </dgm:prSet>
      <dgm:spPr/>
    </dgm:pt>
    <dgm:pt modelId="{8FB5F153-5202-48C9-B96A-E0462DDEECCC}" type="pres">
      <dgm:prSet presAssocID="{54C414AE-5BDA-42C6-A7D7-837A63673F74}" presName="root1" presStyleCnt="0"/>
      <dgm:spPr/>
    </dgm:pt>
    <dgm:pt modelId="{02093669-830E-43C8-99B2-8AB3CB7453EB}" type="pres">
      <dgm:prSet presAssocID="{54C414AE-5BDA-42C6-A7D7-837A63673F74}" presName="LevelOneTextNode" presStyleLbl="node0" presStyleIdx="0" presStyleCnt="1">
        <dgm:presLayoutVars>
          <dgm:chPref val="3"/>
        </dgm:presLayoutVars>
      </dgm:prSet>
      <dgm:spPr/>
    </dgm:pt>
    <dgm:pt modelId="{313872F2-269B-4E3C-990A-EE3813D83C70}" type="pres">
      <dgm:prSet presAssocID="{54C414AE-5BDA-42C6-A7D7-837A63673F74}" presName="level2hierChild" presStyleCnt="0"/>
      <dgm:spPr/>
    </dgm:pt>
    <dgm:pt modelId="{4CE93519-5D57-4879-A745-E7603AAB6D29}" type="pres">
      <dgm:prSet presAssocID="{DA7D32BB-B093-4F5C-A038-A3FC27C17625}" presName="conn2-1" presStyleLbl="parChTrans1D2" presStyleIdx="0" presStyleCnt="3"/>
      <dgm:spPr/>
    </dgm:pt>
    <dgm:pt modelId="{DB8C8D52-CEC9-4A18-8E28-2CF8193E56D4}" type="pres">
      <dgm:prSet presAssocID="{DA7D32BB-B093-4F5C-A038-A3FC27C17625}" presName="connTx" presStyleLbl="parChTrans1D2" presStyleIdx="0" presStyleCnt="3"/>
      <dgm:spPr/>
    </dgm:pt>
    <dgm:pt modelId="{D146BEBF-4F84-4290-A32D-653BC236E4E3}" type="pres">
      <dgm:prSet presAssocID="{4B63D7F2-5E0B-419A-9CAB-30A52C48BB63}" presName="root2" presStyleCnt="0"/>
      <dgm:spPr/>
    </dgm:pt>
    <dgm:pt modelId="{9176D969-5CAB-4C62-B5DC-AF807A185686}" type="pres">
      <dgm:prSet presAssocID="{4B63D7F2-5E0B-419A-9CAB-30A52C48BB63}" presName="LevelTwoTextNode" presStyleLbl="node2" presStyleIdx="0" presStyleCnt="3">
        <dgm:presLayoutVars>
          <dgm:chPref val="3"/>
        </dgm:presLayoutVars>
      </dgm:prSet>
      <dgm:spPr/>
    </dgm:pt>
    <dgm:pt modelId="{C01A8FC7-845A-4121-95AF-99B6F808BE65}" type="pres">
      <dgm:prSet presAssocID="{4B63D7F2-5E0B-419A-9CAB-30A52C48BB63}" presName="level3hierChild" presStyleCnt="0"/>
      <dgm:spPr/>
    </dgm:pt>
    <dgm:pt modelId="{79A40754-4B0B-4931-8EDC-71630EF9F4E1}" type="pres">
      <dgm:prSet presAssocID="{61F7FB96-F0F7-43D6-8446-C11A0CB48FF1}" presName="conn2-1" presStyleLbl="parChTrans1D2" presStyleIdx="1" presStyleCnt="3"/>
      <dgm:spPr/>
    </dgm:pt>
    <dgm:pt modelId="{7F79D8A5-A700-4EAC-AE39-FA1B7A556FE0}" type="pres">
      <dgm:prSet presAssocID="{61F7FB96-F0F7-43D6-8446-C11A0CB48FF1}" presName="connTx" presStyleLbl="parChTrans1D2" presStyleIdx="1" presStyleCnt="3"/>
      <dgm:spPr/>
    </dgm:pt>
    <dgm:pt modelId="{7B4A13B3-5167-4906-9151-DB52334A5A15}" type="pres">
      <dgm:prSet presAssocID="{A0FBEF05-7C07-4D60-BAFF-7D6D33A8CE4C}" presName="root2" presStyleCnt="0"/>
      <dgm:spPr/>
    </dgm:pt>
    <dgm:pt modelId="{8672E6F7-2DAF-4537-A638-66DF1980AA07}" type="pres">
      <dgm:prSet presAssocID="{A0FBEF05-7C07-4D60-BAFF-7D6D33A8CE4C}" presName="LevelTwoTextNode" presStyleLbl="node2" presStyleIdx="1" presStyleCnt="3">
        <dgm:presLayoutVars>
          <dgm:chPref val="3"/>
        </dgm:presLayoutVars>
      </dgm:prSet>
      <dgm:spPr/>
    </dgm:pt>
    <dgm:pt modelId="{C565B3A0-EBCE-4C8D-B8B9-8C52254208E0}" type="pres">
      <dgm:prSet presAssocID="{A0FBEF05-7C07-4D60-BAFF-7D6D33A8CE4C}" presName="level3hierChild" presStyleCnt="0"/>
      <dgm:spPr/>
    </dgm:pt>
    <dgm:pt modelId="{42EC3570-4822-44BC-B770-A9D16192037F}" type="pres">
      <dgm:prSet presAssocID="{48A199B4-5A30-42C0-A263-1F44EA8D55F5}" presName="conn2-1" presStyleLbl="parChTrans1D2" presStyleIdx="2" presStyleCnt="3"/>
      <dgm:spPr/>
    </dgm:pt>
    <dgm:pt modelId="{6EDD692A-9949-408F-8617-F3C1AD272042}" type="pres">
      <dgm:prSet presAssocID="{48A199B4-5A30-42C0-A263-1F44EA8D55F5}" presName="connTx" presStyleLbl="parChTrans1D2" presStyleIdx="2" presStyleCnt="3"/>
      <dgm:spPr/>
    </dgm:pt>
    <dgm:pt modelId="{C29D2F01-535A-4B24-B830-003235F7DFAE}" type="pres">
      <dgm:prSet presAssocID="{DBC01E0B-BECA-49D0-94C6-CF2A91D09376}" presName="root2" presStyleCnt="0"/>
      <dgm:spPr/>
    </dgm:pt>
    <dgm:pt modelId="{F0465A02-FC70-4041-A762-E780A4186572}" type="pres">
      <dgm:prSet presAssocID="{DBC01E0B-BECA-49D0-94C6-CF2A91D09376}" presName="LevelTwoTextNode" presStyleLbl="node2" presStyleIdx="2" presStyleCnt="3">
        <dgm:presLayoutVars>
          <dgm:chPref val="3"/>
        </dgm:presLayoutVars>
      </dgm:prSet>
      <dgm:spPr/>
    </dgm:pt>
    <dgm:pt modelId="{48FD5BAF-8C5C-4257-B36C-5F0182B8D73E}" type="pres">
      <dgm:prSet presAssocID="{DBC01E0B-BECA-49D0-94C6-CF2A91D09376}" presName="level3hierChild" presStyleCnt="0"/>
      <dgm:spPr/>
    </dgm:pt>
  </dgm:ptLst>
  <dgm:cxnLst>
    <dgm:cxn modelId="{8C402802-8F26-4FDC-A0D1-BBCCCC0276D4}" type="presOf" srcId="{48A199B4-5A30-42C0-A263-1F44EA8D55F5}" destId="{42EC3570-4822-44BC-B770-A9D16192037F}" srcOrd="0" destOrd="0" presId="urn:microsoft.com/office/officeart/2008/layout/HorizontalMultiLevelHierarchy"/>
    <dgm:cxn modelId="{D9ECC225-362A-49A7-BDE4-78CC36427AD0}" type="presOf" srcId="{54C414AE-5BDA-42C6-A7D7-837A63673F74}" destId="{02093669-830E-43C8-99B2-8AB3CB7453EB}" srcOrd="0" destOrd="0" presId="urn:microsoft.com/office/officeart/2008/layout/HorizontalMultiLevelHierarchy"/>
    <dgm:cxn modelId="{A4B17930-A5EC-436F-AF3C-63E215198D4D}" srcId="{A72FA1F7-D53B-40CA-AAB9-33400322FAA4}" destId="{54C414AE-5BDA-42C6-A7D7-837A63673F74}" srcOrd="0" destOrd="0" parTransId="{3AD17607-D9BD-44E0-82F5-2B8B2266229C}" sibTransId="{5C3EEF0A-7B3D-44B3-B70E-20B7A134177A}"/>
    <dgm:cxn modelId="{07F0AE39-3475-45DE-A75C-FBDFDF949FE5}" type="presOf" srcId="{48A199B4-5A30-42C0-A263-1F44EA8D55F5}" destId="{6EDD692A-9949-408F-8617-F3C1AD272042}" srcOrd="1" destOrd="0" presId="urn:microsoft.com/office/officeart/2008/layout/HorizontalMultiLevelHierarchy"/>
    <dgm:cxn modelId="{5933A960-145C-4879-B436-204246A65135}" type="presOf" srcId="{4B63D7F2-5E0B-419A-9CAB-30A52C48BB63}" destId="{9176D969-5CAB-4C62-B5DC-AF807A185686}" srcOrd="0" destOrd="0" presId="urn:microsoft.com/office/officeart/2008/layout/HorizontalMultiLevelHierarchy"/>
    <dgm:cxn modelId="{2B567466-5910-494C-82C4-590B1E05D4DF}" type="presOf" srcId="{A0FBEF05-7C07-4D60-BAFF-7D6D33A8CE4C}" destId="{8672E6F7-2DAF-4537-A638-66DF1980AA07}" srcOrd="0" destOrd="0" presId="urn:microsoft.com/office/officeart/2008/layout/HorizontalMultiLevelHierarchy"/>
    <dgm:cxn modelId="{8E241A71-FA66-4EC7-8317-1545A6862137}" type="presOf" srcId="{DA7D32BB-B093-4F5C-A038-A3FC27C17625}" destId="{DB8C8D52-CEC9-4A18-8E28-2CF8193E56D4}" srcOrd="1" destOrd="0" presId="urn:microsoft.com/office/officeart/2008/layout/HorizontalMultiLevelHierarchy"/>
    <dgm:cxn modelId="{58347F7D-3517-4A99-BC25-D77EC42007F2}" srcId="{54C414AE-5BDA-42C6-A7D7-837A63673F74}" destId="{DBC01E0B-BECA-49D0-94C6-CF2A91D09376}" srcOrd="2" destOrd="0" parTransId="{48A199B4-5A30-42C0-A263-1F44EA8D55F5}" sibTransId="{C1E8F30C-1FB7-4347-9E10-1506E28F5510}"/>
    <dgm:cxn modelId="{06DBFE95-57BC-403A-8B9E-D9BB6E47D924}" srcId="{54C414AE-5BDA-42C6-A7D7-837A63673F74}" destId="{A0FBEF05-7C07-4D60-BAFF-7D6D33A8CE4C}" srcOrd="1" destOrd="0" parTransId="{61F7FB96-F0F7-43D6-8446-C11A0CB48FF1}" sibTransId="{709836FB-132F-49D2-B3E9-B369EB5DCAFF}"/>
    <dgm:cxn modelId="{9C8024AC-A681-4B9C-994D-D1374268F568}" srcId="{54C414AE-5BDA-42C6-A7D7-837A63673F74}" destId="{4B63D7F2-5E0B-419A-9CAB-30A52C48BB63}" srcOrd="0" destOrd="0" parTransId="{DA7D32BB-B093-4F5C-A038-A3FC27C17625}" sibTransId="{BCD42AFD-3D4B-407C-BC86-D21918BF69C0}"/>
    <dgm:cxn modelId="{4D046DC2-B525-461C-A39D-5D8D7392F580}" type="presOf" srcId="{DBC01E0B-BECA-49D0-94C6-CF2A91D09376}" destId="{F0465A02-FC70-4041-A762-E780A4186572}" srcOrd="0" destOrd="0" presId="urn:microsoft.com/office/officeart/2008/layout/HorizontalMultiLevelHierarchy"/>
    <dgm:cxn modelId="{4F9166C4-EB1E-443C-BB78-770884D7360E}" type="presOf" srcId="{DA7D32BB-B093-4F5C-A038-A3FC27C17625}" destId="{4CE93519-5D57-4879-A745-E7603AAB6D29}" srcOrd="0" destOrd="0" presId="urn:microsoft.com/office/officeart/2008/layout/HorizontalMultiLevelHierarchy"/>
    <dgm:cxn modelId="{AB46ADCA-AB4E-4E79-866B-BBB570636BF6}" type="presOf" srcId="{61F7FB96-F0F7-43D6-8446-C11A0CB48FF1}" destId="{79A40754-4B0B-4931-8EDC-71630EF9F4E1}" srcOrd="0" destOrd="0" presId="urn:microsoft.com/office/officeart/2008/layout/HorizontalMultiLevelHierarchy"/>
    <dgm:cxn modelId="{FD26F8EA-9F14-47BF-A215-6C50C4073FEC}" type="presOf" srcId="{A72FA1F7-D53B-40CA-AAB9-33400322FAA4}" destId="{9EFC6AD8-51E5-4383-8DAC-7E5EE7242581}" srcOrd="0" destOrd="0" presId="urn:microsoft.com/office/officeart/2008/layout/HorizontalMultiLevelHierarchy"/>
    <dgm:cxn modelId="{62499AFD-C458-4905-AC26-FA87C4AB5512}" type="presOf" srcId="{61F7FB96-F0F7-43D6-8446-C11A0CB48FF1}" destId="{7F79D8A5-A700-4EAC-AE39-FA1B7A556FE0}" srcOrd="1" destOrd="0" presId="urn:microsoft.com/office/officeart/2008/layout/HorizontalMultiLevelHierarchy"/>
    <dgm:cxn modelId="{055E81A5-CC1B-4C77-8114-4D15D4406258}" type="presParOf" srcId="{9EFC6AD8-51E5-4383-8DAC-7E5EE7242581}" destId="{8FB5F153-5202-48C9-B96A-E0462DDEECCC}" srcOrd="0" destOrd="0" presId="urn:microsoft.com/office/officeart/2008/layout/HorizontalMultiLevelHierarchy"/>
    <dgm:cxn modelId="{E2FE0648-A8EE-4EB1-A15F-B5AA0FEB40A8}" type="presParOf" srcId="{8FB5F153-5202-48C9-B96A-E0462DDEECCC}" destId="{02093669-830E-43C8-99B2-8AB3CB7453EB}" srcOrd="0" destOrd="0" presId="urn:microsoft.com/office/officeart/2008/layout/HorizontalMultiLevelHierarchy"/>
    <dgm:cxn modelId="{90EC91AA-AF42-4B90-BCA1-AA8BBAD19BC0}" type="presParOf" srcId="{8FB5F153-5202-48C9-B96A-E0462DDEECCC}" destId="{313872F2-269B-4E3C-990A-EE3813D83C70}" srcOrd="1" destOrd="0" presId="urn:microsoft.com/office/officeart/2008/layout/HorizontalMultiLevelHierarchy"/>
    <dgm:cxn modelId="{20212D37-EDEF-4E5B-A355-F916081BBDCA}" type="presParOf" srcId="{313872F2-269B-4E3C-990A-EE3813D83C70}" destId="{4CE93519-5D57-4879-A745-E7603AAB6D29}" srcOrd="0" destOrd="0" presId="urn:microsoft.com/office/officeart/2008/layout/HorizontalMultiLevelHierarchy"/>
    <dgm:cxn modelId="{73DDD2DD-5B21-42DB-96CE-0DC9886A2679}" type="presParOf" srcId="{4CE93519-5D57-4879-A745-E7603AAB6D29}" destId="{DB8C8D52-CEC9-4A18-8E28-2CF8193E56D4}" srcOrd="0" destOrd="0" presId="urn:microsoft.com/office/officeart/2008/layout/HorizontalMultiLevelHierarchy"/>
    <dgm:cxn modelId="{9C19D4A3-1E95-49CE-B538-395AEA0ACE34}" type="presParOf" srcId="{313872F2-269B-4E3C-990A-EE3813D83C70}" destId="{D146BEBF-4F84-4290-A32D-653BC236E4E3}" srcOrd="1" destOrd="0" presId="urn:microsoft.com/office/officeart/2008/layout/HorizontalMultiLevelHierarchy"/>
    <dgm:cxn modelId="{DF03BB23-650F-4DC5-898A-285245B45B4D}" type="presParOf" srcId="{D146BEBF-4F84-4290-A32D-653BC236E4E3}" destId="{9176D969-5CAB-4C62-B5DC-AF807A185686}" srcOrd="0" destOrd="0" presId="urn:microsoft.com/office/officeart/2008/layout/HorizontalMultiLevelHierarchy"/>
    <dgm:cxn modelId="{0C8ADC2B-CAD2-4130-96A8-CAC3F7469129}" type="presParOf" srcId="{D146BEBF-4F84-4290-A32D-653BC236E4E3}" destId="{C01A8FC7-845A-4121-95AF-99B6F808BE65}" srcOrd="1" destOrd="0" presId="urn:microsoft.com/office/officeart/2008/layout/HorizontalMultiLevelHierarchy"/>
    <dgm:cxn modelId="{E1E00897-7B88-472E-8F00-BEBF6AFEBB1E}" type="presParOf" srcId="{313872F2-269B-4E3C-990A-EE3813D83C70}" destId="{79A40754-4B0B-4931-8EDC-71630EF9F4E1}" srcOrd="2" destOrd="0" presId="urn:microsoft.com/office/officeart/2008/layout/HorizontalMultiLevelHierarchy"/>
    <dgm:cxn modelId="{C7AB47CF-8C13-49A8-BD80-CDDC480523C7}" type="presParOf" srcId="{79A40754-4B0B-4931-8EDC-71630EF9F4E1}" destId="{7F79D8A5-A700-4EAC-AE39-FA1B7A556FE0}" srcOrd="0" destOrd="0" presId="urn:microsoft.com/office/officeart/2008/layout/HorizontalMultiLevelHierarchy"/>
    <dgm:cxn modelId="{D4938BDC-2443-4743-9525-C723E22BBE11}" type="presParOf" srcId="{313872F2-269B-4E3C-990A-EE3813D83C70}" destId="{7B4A13B3-5167-4906-9151-DB52334A5A15}" srcOrd="3" destOrd="0" presId="urn:microsoft.com/office/officeart/2008/layout/HorizontalMultiLevelHierarchy"/>
    <dgm:cxn modelId="{79C466BF-1309-4EBF-BFB6-4635EA402C0C}" type="presParOf" srcId="{7B4A13B3-5167-4906-9151-DB52334A5A15}" destId="{8672E6F7-2DAF-4537-A638-66DF1980AA07}" srcOrd="0" destOrd="0" presId="urn:microsoft.com/office/officeart/2008/layout/HorizontalMultiLevelHierarchy"/>
    <dgm:cxn modelId="{F0D46A6F-507D-4278-9FC4-2FE88EC123A3}" type="presParOf" srcId="{7B4A13B3-5167-4906-9151-DB52334A5A15}" destId="{C565B3A0-EBCE-4C8D-B8B9-8C52254208E0}" srcOrd="1" destOrd="0" presId="urn:microsoft.com/office/officeart/2008/layout/HorizontalMultiLevelHierarchy"/>
    <dgm:cxn modelId="{AE909EA0-A8EA-4B0C-8F9A-6214B2A1553A}" type="presParOf" srcId="{313872F2-269B-4E3C-990A-EE3813D83C70}" destId="{42EC3570-4822-44BC-B770-A9D16192037F}" srcOrd="4" destOrd="0" presId="urn:microsoft.com/office/officeart/2008/layout/HorizontalMultiLevelHierarchy"/>
    <dgm:cxn modelId="{2455B9CC-57AC-442D-A49F-202CC05E5C7E}" type="presParOf" srcId="{42EC3570-4822-44BC-B770-A9D16192037F}" destId="{6EDD692A-9949-408F-8617-F3C1AD272042}" srcOrd="0" destOrd="0" presId="urn:microsoft.com/office/officeart/2008/layout/HorizontalMultiLevelHierarchy"/>
    <dgm:cxn modelId="{ACA267E1-96EA-4348-8ED7-6A5299CD968D}" type="presParOf" srcId="{313872F2-269B-4E3C-990A-EE3813D83C70}" destId="{C29D2F01-535A-4B24-B830-003235F7DFAE}" srcOrd="5" destOrd="0" presId="urn:microsoft.com/office/officeart/2008/layout/HorizontalMultiLevelHierarchy"/>
    <dgm:cxn modelId="{60177887-C493-4BBE-BF7F-CD055A146D66}" type="presParOf" srcId="{C29D2F01-535A-4B24-B830-003235F7DFAE}" destId="{F0465A02-FC70-4041-A762-E780A4186572}" srcOrd="0" destOrd="0" presId="urn:microsoft.com/office/officeart/2008/layout/HorizontalMultiLevelHierarchy"/>
    <dgm:cxn modelId="{5BAE1C98-2C94-4CB3-AC49-44A8E8C9C34A}" type="presParOf" srcId="{C29D2F01-535A-4B24-B830-003235F7DFAE}" destId="{48FD5BAF-8C5C-4257-B36C-5F0182B8D73E}"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A7ADEB-1396-40EA-A04F-D57C60ADBE1A}"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pt-PT"/>
        </a:p>
      </dgm:t>
    </dgm:pt>
    <dgm:pt modelId="{93244131-D136-4385-BFAA-007F05B395A1}">
      <dgm:prSet phldrT="[Texto]"/>
      <dgm:spPr/>
      <dgm:t>
        <a:bodyPr/>
        <a:lstStyle/>
        <a:p>
          <a:r>
            <a:rPr lang="pt-PT" dirty="0" err="1">
              <a:solidFill>
                <a:srgbClr val="002060"/>
              </a:solidFill>
            </a:rPr>
            <a:t>Agree</a:t>
          </a:r>
          <a:r>
            <a:rPr lang="pt-PT" dirty="0">
              <a:solidFill>
                <a:srgbClr val="002060"/>
              </a:solidFill>
            </a:rPr>
            <a:t> to cookies</a:t>
          </a:r>
        </a:p>
      </dgm:t>
    </dgm:pt>
    <dgm:pt modelId="{3E9F7FCD-5B66-4398-A2D4-99CD0C5743D3}" type="parTrans" cxnId="{4C143B33-006A-4C4B-9228-1EE9C906FBA2}">
      <dgm:prSet/>
      <dgm:spPr/>
      <dgm:t>
        <a:bodyPr/>
        <a:lstStyle/>
        <a:p>
          <a:endParaRPr lang="pt-PT"/>
        </a:p>
      </dgm:t>
    </dgm:pt>
    <dgm:pt modelId="{33A72A33-EDEE-4743-B6FF-48976469F8C3}" type="sibTrans" cxnId="{4C143B33-006A-4C4B-9228-1EE9C906FBA2}">
      <dgm:prSet/>
      <dgm:spPr/>
      <dgm:t>
        <a:bodyPr/>
        <a:lstStyle/>
        <a:p>
          <a:endParaRPr lang="pt-PT"/>
        </a:p>
      </dgm:t>
    </dgm:pt>
    <dgm:pt modelId="{80A6030F-B7EC-4260-84ED-4B7D682A1C2E}">
      <dgm:prSet phldrT="[Texto]"/>
      <dgm:spPr/>
      <dgm:t>
        <a:bodyPr/>
        <a:lstStyle/>
        <a:p>
          <a:r>
            <a:rPr lang="pt-PT" dirty="0" err="1">
              <a:solidFill>
                <a:srgbClr val="002060"/>
              </a:solidFill>
            </a:rPr>
            <a:t>Leave</a:t>
          </a:r>
          <a:r>
            <a:rPr lang="pt-PT" dirty="0">
              <a:solidFill>
                <a:srgbClr val="002060"/>
              </a:solidFill>
            </a:rPr>
            <a:t> </a:t>
          </a:r>
          <a:r>
            <a:rPr lang="pt-PT" dirty="0" err="1">
              <a:solidFill>
                <a:srgbClr val="002060"/>
              </a:solidFill>
            </a:rPr>
            <a:t>the</a:t>
          </a:r>
          <a:r>
            <a:rPr lang="pt-PT" dirty="0">
              <a:solidFill>
                <a:srgbClr val="002060"/>
              </a:solidFill>
            </a:rPr>
            <a:t> website</a:t>
          </a:r>
        </a:p>
      </dgm:t>
    </dgm:pt>
    <dgm:pt modelId="{429F8E66-2C15-4728-BB7F-51BEAEFD076B}" type="parTrans" cxnId="{886DC783-F896-4928-B55E-34F552D6A937}">
      <dgm:prSet/>
      <dgm:spPr/>
      <dgm:t>
        <a:bodyPr/>
        <a:lstStyle/>
        <a:p>
          <a:endParaRPr lang="pt-PT"/>
        </a:p>
      </dgm:t>
    </dgm:pt>
    <dgm:pt modelId="{095DBED8-B582-4067-8243-A9E8B0AFEC24}" type="sibTrans" cxnId="{886DC783-F896-4928-B55E-34F552D6A937}">
      <dgm:prSet/>
      <dgm:spPr/>
      <dgm:t>
        <a:bodyPr/>
        <a:lstStyle/>
        <a:p>
          <a:endParaRPr lang="pt-PT"/>
        </a:p>
      </dgm:t>
    </dgm:pt>
    <dgm:pt modelId="{30699451-6A35-40EF-A86A-1FCE0E5571C7}" type="pres">
      <dgm:prSet presAssocID="{95A7ADEB-1396-40EA-A04F-D57C60ADBE1A}" presName="compositeShape" presStyleCnt="0">
        <dgm:presLayoutVars>
          <dgm:chMax val="2"/>
          <dgm:dir/>
          <dgm:resizeHandles val="exact"/>
        </dgm:presLayoutVars>
      </dgm:prSet>
      <dgm:spPr/>
    </dgm:pt>
    <dgm:pt modelId="{AD48BCF1-3CE2-42C8-AD19-D45E4DE8FB9E}" type="pres">
      <dgm:prSet presAssocID="{93244131-D136-4385-BFAA-007F05B395A1}" presName="upArrow" presStyleLbl="node1" presStyleIdx="0" presStyleCnt="2"/>
      <dgm:spPr/>
    </dgm:pt>
    <dgm:pt modelId="{563D35CC-7BC1-4AC1-96CE-A6887316C3C4}" type="pres">
      <dgm:prSet presAssocID="{93244131-D136-4385-BFAA-007F05B395A1}" presName="upArrowText" presStyleLbl="revTx" presStyleIdx="0" presStyleCnt="2">
        <dgm:presLayoutVars>
          <dgm:chMax val="0"/>
          <dgm:bulletEnabled val="1"/>
        </dgm:presLayoutVars>
      </dgm:prSet>
      <dgm:spPr/>
    </dgm:pt>
    <dgm:pt modelId="{1C32C8C5-8B89-4B76-9B0E-693C1481C2A9}" type="pres">
      <dgm:prSet presAssocID="{80A6030F-B7EC-4260-84ED-4B7D682A1C2E}" presName="downArrow" presStyleLbl="node1" presStyleIdx="1" presStyleCnt="2"/>
      <dgm:spPr/>
    </dgm:pt>
    <dgm:pt modelId="{37D9485C-1E71-4A69-B75F-4F1E15C49457}" type="pres">
      <dgm:prSet presAssocID="{80A6030F-B7EC-4260-84ED-4B7D682A1C2E}" presName="downArrowText" presStyleLbl="revTx" presStyleIdx="1" presStyleCnt="2">
        <dgm:presLayoutVars>
          <dgm:chMax val="0"/>
          <dgm:bulletEnabled val="1"/>
        </dgm:presLayoutVars>
      </dgm:prSet>
      <dgm:spPr/>
    </dgm:pt>
  </dgm:ptLst>
  <dgm:cxnLst>
    <dgm:cxn modelId="{4C143B33-006A-4C4B-9228-1EE9C906FBA2}" srcId="{95A7ADEB-1396-40EA-A04F-D57C60ADBE1A}" destId="{93244131-D136-4385-BFAA-007F05B395A1}" srcOrd="0" destOrd="0" parTransId="{3E9F7FCD-5B66-4398-A2D4-99CD0C5743D3}" sibTransId="{33A72A33-EDEE-4743-B6FF-48976469F8C3}"/>
    <dgm:cxn modelId="{1E495A80-1738-49BB-BF08-539EBD862C2F}" type="presOf" srcId="{93244131-D136-4385-BFAA-007F05B395A1}" destId="{563D35CC-7BC1-4AC1-96CE-A6887316C3C4}" srcOrd="0" destOrd="0" presId="urn:microsoft.com/office/officeart/2005/8/layout/arrow4"/>
    <dgm:cxn modelId="{886DC783-F896-4928-B55E-34F552D6A937}" srcId="{95A7ADEB-1396-40EA-A04F-D57C60ADBE1A}" destId="{80A6030F-B7EC-4260-84ED-4B7D682A1C2E}" srcOrd="1" destOrd="0" parTransId="{429F8E66-2C15-4728-BB7F-51BEAEFD076B}" sibTransId="{095DBED8-B582-4067-8243-A9E8B0AFEC24}"/>
    <dgm:cxn modelId="{5310D6B3-F53D-4E7C-B7E8-23C61016F440}" type="presOf" srcId="{80A6030F-B7EC-4260-84ED-4B7D682A1C2E}" destId="{37D9485C-1E71-4A69-B75F-4F1E15C49457}" srcOrd="0" destOrd="0" presId="urn:microsoft.com/office/officeart/2005/8/layout/arrow4"/>
    <dgm:cxn modelId="{F45C9ABA-F33B-4953-ADF1-B5EF132A2623}" type="presOf" srcId="{95A7ADEB-1396-40EA-A04F-D57C60ADBE1A}" destId="{30699451-6A35-40EF-A86A-1FCE0E5571C7}" srcOrd="0" destOrd="0" presId="urn:microsoft.com/office/officeart/2005/8/layout/arrow4"/>
    <dgm:cxn modelId="{FD8863D8-14CB-4982-BD59-CFE3AC967FE2}" type="presParOf" srcId="{30699451-6A35-40EF-A86A-1FCE0E5571C7}" destId="{AD48BCF1-3CE2-42C8-AD19-D45E4DE8FB9E}" srcOrd="0" destOrd="0" presId="urn:microsoft.com/office/officeart/2005/8/layout/arrow4"/>
    <dgm:cxn modelId="{57A1B672-6761-472D-93D8-FB1FB1FE6DA8}" type="presParOf" srcId="{30699451-6A35-40EF-A86A-1FCE0E5571C7}" destId="{563D35CC-7BC1-4AC1-96CE-A6887316C3C4}" srcOrd="1" destOrd="0" presId="urn:microsoft.com/office/officeart/2005/8/layout/arrow4"/>
    <dgm:cxn modelId="{29B9FFC5-8667-48FC-B647-FAB09FF47092}" type="presParOf" srcId="{30699451-6A35-40EF-A86A-1FCE0E5571C7}" destId="{1C32C8C5-8B89-4B76-9B0E-693C1481C2A9}" srcOrd="2" destOrd="0" presId="urn:microsoft.com/office/officeart/2005/8/layout/arrow4"/>
    <dgm:cxn modelId="{817D60E0-82A0-40C4-9852-4F196877EF98}" type="presParOf" srcId="{30699451-6A35-40EF-A86A-1FCE0E5571C7}" destId="{37D9485C-1E71-4A69-B75F-4F1E15C49457}" srcOrd="3"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8D0F5-8F46-469B-BE87-A10BF276D385}">
      <dsp:nvSpPr>
        <dsp:cNvPr id="0" name=""/>
        <dsp:cNvSpPr/>
      </dsp:nvSpPr>
      <dsp:spPr>
        <a:xfrm>
          <a:off x="0" y="1544697"/>
          <a:ext cx="4492625"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B01940-622B-4E9C-AA99-ABBA922808D4}">
      <dsp:nvSpPr>
        <dsp:cNvPr id="0" name=""/>
        <dsp:cNvSpPr/>
      </dsp:nvSpPr>
      <dsp:spPr>
        <a:xfrm>
          <a:off x="224631" y="1190457"/>
          <a:ext cx="3144837"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867" tIns="0" rIns="118867" bIns="0" numCol="1" spcCol="1270" anchor="ctr" anchorCtr="0">
          <a:noAutofit/>
        </a:bodyPr>
        <a:lstStyle/>
        <a:p>
          <a:pPr marL="0" lvl="0" indent="0" algn="l" defTabSz="1066800">
            <a:lnSpc>
              <a:spcPct val="90000"/>
            </a:lnSpc>
            <a:spcBef>
              <a:spcPct val="0"/>
            </a:spcBef>
            <a:spcAft>
              <a:spcPct val="35000"/>
            </a:spcAft>
            <a:buNone/>
          </a:pPr>
          <a:r>
            <a:rPr lang="pt-PT" sz="2400" kern="1200" dirty="0" err="1"/>
            <a:t>The</a:t>
          </a:r>
          <a:r>
            <a:rPr lang="pt-PT" sz="2400" kern="1200" dirty="0"/>
            <a:t> </a:t>
          </a:r>
          <a:r>
            <a:rPr lang="pt-PT" sz="2400" kern="1200" dirty="0" err="1"/>
            <a:t>user</a:t>
          </a:r>
          <a:r>
            <a:rPr lang="pt-PT" sz="2400" kern="1200" dirty="0"/>
            <a:t> </a:t>
          </a:r>
          <a:r>
            <a:rPr lang="pt-PT" sz="2400" kern="1200" dirty="0" err="1"/>
            <a:t>has</a:t>
          </a:r>
          <a:r>
            <a:rPr lang="pt-PT" sz="2400" kern="1200" dirty="0"/>
            <a:t> </a:t>
          </a:r>
          <a:r>
            <a:rPr lang="pt-PT" sz="2400" kern="1200" dirty="0" err="1"/>
            <a:t>an</a:t>
          </a:r>
          <a:r>
            <a:rPr lang="pt-PT" sz="2400" kern="1200" dirty="0"/>
            <a:t> </a:t>
          </a:r>
          <a:r>
            <a:rPr lang="pt-PT" sz="2400" kern="1200" dirty="0" err="1"/>
            <a:t>option</a:t>
          </a:r>
          <a:endParaRPr lang="pt-PT" sz="2400" kern="1200" dirty="0"/>
        </a:p>
      </dsp:txBody>
      <dsp:txXfrm>
        <a:off x="259216" y="1225042"/>
        <a:ext cx="3075667" cy="639310"/>
      </dsp:txXfrm>
    </dsp:sp>
    <dsp:sp modelId="{C09BF905-0761-4FE8-8960-DE0C09175B6F}">
      <dsp:nvSpPr>
        <dsp:cNvPr id="0" name=""/>
        <dsp:cNvSpPr/>
      </dsp:nvSpPr>
      <dsp:spPr>
        <a:xfrm>
          <a:off x="0" y="2633337"/>
          <a:ext cx="4492625"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72F189-578B-44F1-A9EF-B2F0DCA95869}">
      <dsp:nvSpPr>
        <dsp:cNvPr id="0" name=""/>
        <dsp:cNvSpPr/>
      </dsp:nvSpPr>
      <dsp:spPr>
        <a:xfrm>
          <a:off x="224631" y="2279097"/>
          <a:ext cx="3144837"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867" tIns="0" rIns="118867" bIns="0" numCol="1" spcCol="1270" anchor="ctr" anchorCtr="0">
          <a:noAutofit/>
        </a:bodyPr>
        <a:lstStyle/>
        <a:p>
          <a:pPr marL="0" lvl="0" indent="0" algn="l" defTabSz="1066800">
            <a:lnSpc>
              <a:spcPct val="90000"/>
            </a:lnSpc>
            <a:spcBef>
              <a:spcPct val="0"/>
            </a:spcBef>
            <a:spcAft>
              <a:spcPct val="35000"/>
            </a:spcAft>
            <a:buNone/>
          </a:pPr>
          <a:r>
            <a:rPr lang="pt-PT" sz="2400" kern="1200" dirty="0" err="1"/>
            <a:t>Agrees</a:t>
          </a:r>
          <a:r>
            <a:rPr lang="pt-PT" sz="2400" kern="1200" dirty="0"/>
            <a:t> </a:t>
          </a:r>
          <a:r>
            <a:rPr lang="pt-PT" sz="2400" kern="1200" dirty="0" err="1"/>
            <a:t>on</a:t>
          </a:r>
          <a:r>
            <a:rPr lang="pt-PT" sz="2400" kern="1200" dirty="0"/>
            <a:t> </a:t>
          </a:r>
          <a:r>
            <a:rPr lang="pt-PT" sz="2400" kern="1200" dirty="0" err="1"/>
            <a:t>it</a:t>
          </a:r>
          <a:endParaRPr lang="pt-PT" sz="2400" kern="1200" dirty="0"/>
        </a:p>
      </dsp:txBody>
      <dsp:txXfrm>
        <a:off x="259216" y="2313682"/>
        <a:ext cx="3075667" cy="639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EC3570-4822-44BC-B770-A9D16192037F}">
      <dsp:nvSpPr>
        <dsp:cNvPr id="0" name=""/>
        <dsp:cNvSpPr/>
      </dsp:nvSpPr>
      <dsp:spPr>
        <a:xfrm>
          <a:off x="3645366" y="2922634"/>
          <a:ext cx="728554" cy="1388251"/>
        </a:xfrm>
        <a:custGeom>
          <a:avLst/>
          <a:gdLst/>
          <a:ahLst/>
          <a:cxnLst/>
          <a:rect l="0" t="0" r="0" b="0"/>
          <a:pathLst>
            <a:path>
              <a:moveTo>
                <a:pt x="0" y="0"/>
              </a:moveTo>
              <a:lnTo>
                <a:pt x="364277" y="0"/>
              </a:lnTo>
              <a:lnTo>
                <a:pt x="364277" y="1388251"/>
              </a:lnTo>
              <a:lnTo>
                <a:pt x="728554" y="1388251"/>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PT" sz="500" kern="1200"/>
        </a:p>
      </dsp:txBody>
      <dsp:txXfrm>
        <a:off x="3970448" y="3577564"/>
        <a:ext cx="78390" cy="78390"/>
      </dsp:txXfrm>
    </dsp:sp>
    <dsp:sp modelId="{79A40754-4B0B-4931-8EDC-71630EF9F4E1}">
      <dsp:nvSpPr>
        <dsp:cNvPr id="0" name=""/>
        <dsp:cNvSpPr/>
      </dsp:nvSpPr>
      <dsp:spPr>
        <a:xfrm>
          <a:off x="3645366" y="2876914"/>
          <a:ext cx="728554" cy="91440"/>
        </a:xfrm>
        <a:custGeom>
          <a:avLst/>
          <a:gdLst/>
          <a:ahLst/>
          <a:cxnLst/>
          <a:rect l="0" t="0" r="0" b="0"/>
          <a:pathLst>
            <a:path>
              <a:moveTo>
                <a:pt x="0" y="45720"/>
              </a:moveTo>
              <a:lnTo>
                <a:pt x="728554" y="4572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PT" sz="500" kern="1200"/>
        </a:p>
      </dsp:txBody>
      <dsp:txXfrm>
        <a:off x="3991429" y="2904420"/>
        <a:ext cx="36427" cy="36427"/>
      </dsp:txXfrm>
    </dsp:sp>
    <dsp:sp modelId="{4CE93519-5D57-4879-A745-E7603AAB6D29}">
      <dsp:nvSpPr>
        <dsp:cNvPr id="0" name=""/>
        <dsp:cNvSpPr/>
      </dsp:nvSpPr>
      <dsp:spPr>
        <a:xfrm>
          <a:off x="3645366" y="1534383"/>
          <a:ext cx="728554" cy="1388251"/>
        </a:xfrm>
        <a:custGeom>
          <a:avLst/>
          <a:gdLst/>
          <a:ahLst/>
          <a:cxnLst/>
          <a:rect l="0" t="0" r="0" b="0"/>
          <a:pathLst>
            <a:path>
              <a:moveTo>
                <a:pt x="0" y="1388251"/>
              </a:moveTo>
              <a:lnTo>
                <a:pt x="364277" y="1388251"/>
              </a:lnTo>
              <a:lnTo>
                <a:pt x="364277" y="0"/>
              </a:lnTo>
              <a:lnTo>
                <a:pt x="728554"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PT" sz="500" kern="1200"/>
        </a:p>
      </dsp:txBody>
      <dsp:txXfrm>
        <a:off x="3970448" y="2189313"/>
        <a:ext cx="78390" cy="78390"/>
      </dsp:txXfrm>
    </dsp:sp>
    <dsp:sp modelId="{02093669-830E-43C8-99B2-8AB3CB7453EB}">
      <dsp:nvSpPr>
        <dsp:cNvPr id="0" name=""/>
        <dsp:cNvSpPr/>
      </dsp:nvSpPr>
      <dsp:spPr>
        <a:xfrm rot="16200000">
          <a:off x="167431" y="2367333"/>
          <a:ext cx="5845269" cy="1110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pt-PT" sz="6500" kern="1200" dirty="0"/>
            <a:t>EDPB </a:t>
          </a:r>
          <a:r>
            <a:rPr lang="pt-PT" sz="6500" kern="1200" dirty="0" err="1"/>
            <a:t>Proposal</a:t>
          </a:r>
          <a:endParaRPr lang="pt-PT" sz="6500" kern="1200" dirty="0"/>
        </a:p>
      </dsp:txBody>
      <dsp:txXfrm>
        <a:off x="167431" y="2367333"/>
        <a:ext cx="5845269" cy="1110601"/>
      </dsp:txXfrm>
    </dsp:sp>
    <dsp:sp modelId="{9176D969-5CAB-4C62-B5DC-AF807A185686}">
      <dsp:nvSpPr>
        <dsp:cNvPr id="0" name=""/>
        <dsp:cNvSpPr/>
      </dsp:nvSpPr>
      <dsp:spPr>
        <a:xfrm>
          <a:off x="4373920" y="979082"/>
          <a:ext cx="3642771" cy="1110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Accept All: this includes also consenting to processing of data for </a:t>
          </a:r>
          <a:r>
            <a:rPr lang="en-US" sz="1900" kern="1200" dirty="0" err="1"/>
            <a:t>behavioural</a:t>
          </a:r>
          <a:r>
            <a:rPr lang="en-US" sz="1900" kern="1200" dirty="0"/>
            <a:t> advertising</a:t>
          </a:r>
          <a:endParaRPr lang="pt-PT" sz="1900" kern="1200" dirty="0"/>
        </a:p>
      </dsp:txBody>
      <dsp:txXfrm>
        <a:off x="4373920" y="979082"/>
        <a:ext cx="3642771" cy="1110601"/>
      </dsp:txXfrm>
    </dsp:sp>
    <dsp:sp modelId="{8672E6F7-2DAF-4537-A638-66DF1980AA07}">
      <dsp:nvSpPr>
        <dsp:cNvPr id="0" name=""/>
        <dsp:cNvSpPr/>
      </dsp:nvSpPr>
      <dsp:spPr>
        <a:xfrm>
          <a:off x="4373920" y="2367333"/>
          <a:ext cx="3642771" cy="1110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Accept with Non-Behavioral Advertising: Consent without behavioral tracking</a:t>
          </a:r>
          <a:endParaRPr lang="pt-PT" sz="1900" kern="1200" dirty="0"/>
        </a:p>
      </dsp:txBody>
      <dsp:txXfrm>
        <a:off x="4373920" y="2367333"/>
        <a:ext cx="3642771" cy="1110601"/>
      </dsp:txXfrm>
    </dsp:sp>
    <dsp:sp modelId="{F0465A02-FC70-4041-A762-E780A4186572}">
      <dsp:nvSpPr>
        <dsp:cNvPr id="0" name=""/>
        <dsp:cNvSpPr/>
      </dsp:nvSpPr>
      <dsp:spPr>
        <a:xfrm>
          <a:off x="4373920" y="3755585"/>
          <a:ext cx="3642771" cy="1110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a:t>Pay: Access with a fee without personal data being processed for for behavioural advertising purposes.</a:t>
          </a:r>
          <a:endParaRPr lang="pt-PT" sz="1900" kern="1200"/>
        </a:p>
      </dsp:txBody>
      <dsp:txXfrm>
        <a:off x="4373920" y="3755585"/>
        <a:ext cx="3642771" cy="11106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48BCF1-3CE2-42C8-AD19-D45E4DE8FB9E}">
      <dsp:nvSpPr>
        <dsp:cNvPr id="0" name=""/>
        <dsp:cNvSpPr/>
      </dsp:nvSpPr>
      <dsp:spPr>
        <a:xfrm>
          <a:off x="422056" y="0"/>
          <a:ext cx="1621535" cy="1216152"/>
        </a:xfrm>
        <a:prstGeom prst="up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3D35CC-7BC1-4AC1-96CE-A6887316C3C4}">
      <dsp:nvSpPr>
        <dsp:cNvPr id="0" name=""/>
        <dsp:cNvSpPr/>
      </dsp:nvSpPr>
      <dsp:spPr>
        <a:xfrm>
          <a:off x="2092238" y="0"/>
          <a:ext cx="3819144" cy="12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920" tIns="0" rIns="248920" bIns="248920" numCol="1" spcCol="1270" anchor="ctr" anchorCtr="0">
          <a:noAutofit/>
        </a:bodyPr>
        <a:lstStyle/>
        <a:p>
          <a:pPr marL="0" lvl="0" indent="0" algn="l" defTabSz="1555750">
            <a:lnSpc>
              <a:spcPct val="90000"/>
            </a:lnSpc>
            <a:spcBef>
              <a:spcPct val="0"/>
            </a:spcBef>
            <a:spcAft>
              <a:spcPct val="35000"/>
            </a:spcAft>
            <a:buNone/>
          </a:pPr>
          <a:r>
            <a:rPr lang="pt-PT" sz="3500" kern="1200" dirty="0" err="1">
              <a:solidFill>
                <a:srgbClr val="002060"/>
              </a:solidFill>
            </a:rPr>
            <a:t>Agree</a:t>
          </a:r>
          <a:r>
            <a:rPr lang="pt-PT" sz="3500" kern="1200" dirty="0">
              <a:solidFill>
                <a:srgbClr val="002060"/>
              </a:solidFill>
            </a:rPr>
            <a:t> to cookies</a:t>
          </a:r>
        </a:p>
      </dsp:txBody>
      <dsp:txXfrm>
        <a:off x="2092238" y="0"/>
        <a:ext cx="3819144" cy="1216152"/>
      </dsp:txXfrm>
    </dsp:sp>
    <dsp:sp modelId="{1C32C8C5-8B89-4B76-9B0E-693C1481C2A9}">
      <dsp:nvSpPr>
        <dsp:cNvPr id="0" name=""/>
        <dsp:cNvSpPr/>
      </dsp:nvSpPr>
      <dsp:spPr>
        <a:xfrm>
          <a:off x="908517" y="1317498"/>
          <a:ext cx="1621535" cy="1216152"/>
        </a:xfrm>
        <a:prstGeom prst="down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D9485C-1E71-4A69-B75F-4F1E15C49457}">
      <dsp:nvSpPr>
        <dsp:cNvPr id="0" name=""/>
        <dsp:cNvSpPr/>
      </dsp:nvSpPr>
      <dsp:spPr>
        <a:xfrm>
          <a:off x="2578699" y="1317498"/>
          <a:ext cx="3819144" cy="12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920" tIns="0" rIns="248920" bIns="248920" numCol="1" spcCol="1270" anchor="ctr" anchorCtr="0">
          <a:noAutofit/>
        </a:bodyPr>
        <a:lstStyle/>
        <a:p>
          <a:pPr marL="0" lvl="0" indent="0" algn="l" defTabSz="1555750">
            <a:lnSpc>
              <a:spcPct val="90000"/>
            </a:lnSpc>
            <a:spcBef>
              <a:spcPct val="0"/>
            </a:spcBef>
            <a:spcAft>
              <a:spcPct val="35000"/>
            </a:spcAft>
            <a:buNone/>
          </a:pPr>
          <a:r>
            <a:rPr lang="pt-PT" sz="3500" kern="1200" dirty="0" err="1">
              <a:solidFill>
                <a:srgbClr val="002060"/>
              </a:solidFill>
            </a:rPr>
            <a:t>Leave</a:t>
          </a:r>
          <a:r>
            <a:rPr lang="pt-PT" sz="3500" kern="1200" dirty="0">
              <a:solidFill>
                <a:srgbClr val="002060"/>
              </a:solidFill>
            </a:rPr>
            <a:t> </a:t>
          </a:r>
          <a:r>
            <a:rPr lang="pt-PT" sz="3500" kern="1200" dirty="0" err="1">
              <a:solidFill>
                <a:srgbClr val="002060"/>
              </a:solidFill>
            </a:rPr>
            <a:t>the</a:t>
          </a:r>
          <a:r>
            <a:rPr lang="pt-PT" sz="3500" kern="1200" dirty="0">
              <a:solidFill>
                <a:srgbClr val="002060"/>
              </a:solidFill>
            </a:rPr>
            <a:t> website</a:t>
          </a:r>
        </a:p>
      </dsp:txBody>
      <dsp:txXfrm>
        <a:off x="2578699" y="1317498"/>
        <a:ext cx="3819144" cy="121615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B43C29-18D2-47D5-80D6-9915DFD73E45}" type="datetimeFigureOut">
              <a:rPr lang="pt-PT" smtClean="0"/>
              <a:t>11/10/2024</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B71F78-6FDE-4848-A39F-2C3D53CEBED4}" type="slidenum">
              <a:rPr lang="pt-PT" smtClean="0"/>
              <a:t>‹nº›</a:t>
            </a:fld>
            <a:endParaRPr lang="pt-PT"/>
          </a:p>
        </p:txBody>
      </p:sp>
    </p:spTree>
    <p:extLst>
      <p:ext uri="{BB962C8B-B14F-4D97-AF65-F5344CB8AC3E}">
        <p14:creationId xmlns:p14="http://schemas.microsoft.com/office/powerpoint/2010/main" val="1375800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termsfeed.com/blog/gdpr-legitimate-interests-3-part-tes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ermsfeed.com/blog/gdpr-articles/#Article_7_Conditions_For_Consen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US" sz="1200" dirty="0"/>
              <a:t>Cookies that do not require consent</a:t>
            </a:r>
          </a:p>
          <a:p>
            <a:pPr>
              <a:lnSpc>
                <a:spcPct val="107000"/>
              </a:lnSpc>
              <a:spcAft>
                <a:spcPts val="800"/>
              </a:spcAft>
            </a:pPr>
            <a:r>
              <a:rPr lang="en-GB" sz="1200" b="1" dirty="0">
                <a:effectLst/>
                <a:latin typeface="Times New Roman" panose="02020603050405020304" pitchFamily="18" charset="0"/>
                <a:ea typeface="Times New Roman" panose="02020603050405020304" pitchFamily="18" charset="0"/>
                <a:cs typeface="Times New Roman" panose="02020603050405020304" pitchFamily="18" charset="0"/>
              </a:rPr>
              <a:t>Consent is not necessary if the cookies are necessary for audience measurement (analytics)</a:t>
            </a: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as long as the measurement is being done by the provider of the service requested by the end-user or by a third party on behalf of the service provider or jointly.</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Consent exemption remains the same for cookies (as described in the </a:t>
            </a:r>
            <a:r>
              <a:rPr lang="en-GB" sz="1200" dirty="0" err="1">
                <a:effectLst/>
                <a:latin typeface="Times New Roman" panose="02020603050405020304" pitchFamily="18" charset="0"/>
                <a:ea typeface="Times New Roman" panose="02020603050405020304" pitchFamily="18" charset="0"/>
                <a:cs typeface="Times New Roman" panose="02020603050405020304" pitchFamily="18" charset="0"/>
              </a:rPr>
              <a:t>ePrivacy</a:t>
            </a: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Directive) that are used for security, preventing fraud, detecting incidents, or updating software (for security or fixing vulnerabilities).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5</a:t>
            </a:fld>
            <a:endParaRPr lang="pt-PT"/>
          </a:p>
        </p:txBody>
      </p:sp>
    </p:spTree>
    <p:extLst>
      <p:ext uri="{BB962C8B-B14F-4D97-AF65-F5344CB8AC3E}">
        <p14:creationId xmlns:p14="http://schemas.microsoft.com/office/powerpoint/2010/main" val="1388445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The debate </a:t>
            </a:r>
            <a:r>
              <a:rPr lang="en-GB" sz="1200" dirty="0" err="1">
                <a:effectLst/>
                <a:latin typeface="Times New Roman" panose="02020603050405020304" pitchFamily="18" charset="0"/>
                <a:ea typeface="Times New Roman" panose="02020603050405020304" pitchFamily="18" charset="0"/>
                <a:cs typeface="Times New Roman" panose="02020603050405020304" pitchFamily="18" charset="0"/>
              </a:rPr>
              <a:t>centers</a:t>
            </a: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on the voluntary nature of consent and the conditions under which it is obtained, especially in light of the EU Court’s emphasis on the voluntary aspect of consent. The EDPB is advocating for a third option that promotes fairness and choice for users. This push for an alternative approach aims to clarify the legality and ethics of ‘pay or okay’ models across European DPAs, potentially reshaping practices in popular online services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the need for transparent and less invasive marketing practices remains, underscoring the balance between profit maximization and respecting user privacy.</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21</a:t>
            </a:fld>
            <a:endParaRPr lang="pt-PT"/>
          </a:p>
        </p:txBody>
      </p:sp>
    </p:spTree>
    <p:extLst>
      <p:ext uri="{BB962C8B-B14F-4D97-AF65-F5344CB8AC3E}">
        <p14:creationId xmlns:p14="http://schemas.microsoft.com/office/powerpoint/2010/main" val="2264252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The Opinion mainly focuses on large online platforms but also seems to sets a general standard that could apply to various digital services, </a:t>
            </a:r>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23</a:t>
            </a:fld>
            <a:endParaRPr lang="pt-PT"/>
          </a:p>
        </p:txBody>
      </p:sp>
    </p:spTree>
    <p:extLst>
      <p:ext uri="{BB962C8B-B14F-4D97-AF65-F5344CB8AC3E}">
        <p14:creationId xmlns:p14="http://schemas.microsoft.com/office/powerpoint/2010/main" val="3440699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Times New Roman" panose="02020603050405020304" pitchFamily="18" charset="0"/>
                <a:ea typeface="Times New Roman" panose="02020603050405020304" pitchFamily="18" charset="0"/>
              </a:rPr>
              <a:t>If there is no alternative way for visitors to access content on a website without accepting cookies, then blocking them from accessing the site is unfair</a:t>
            </a:r>
            <a:endParaRPr lang="pt-PT" dirty="0"/>
          </a:p>
          <a:p>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24</a:t>
            </a:fld>
            <a:endParaRPr lang="pt-PT"/>
          </a:p>
        </p:txBody>
      </p:sp>
    </p:spTree>
    <p:extLst>
      <p:ext uri="{BB962C8B-B14F-4D97-AF65-F5344CB8AC3E}">
        <p14:creationId xmlns:p14="http://schemas.microsoft.com/office/powerpoint/2010/main" val="455920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gn="l"/>
            <a:r>
              <a:rPr lang="en-US" sz="1200" b="0" i="0" u="none" strike="noStrike" baseline="0" dirty="0">
                <a:latin typeface="Calibri" panose="020F0502020204030204" pitchFamily="34" charset="0"/>
              </a:rPr>
              <a:t>On 10 April 2018 the Article 29 Working Party adopted its Guidelines on consent under Regulation</a:t>
            </a:r>
          </a:p>
          <a:p>
            <a:pPr marL="0" indent="0" algn="l">
              <a:buNone/>
            </a:pPr>
            <a:r>
              <a:rPr lang="en-US" sz="1200" b="0" i="0" u="none" strike="noStrike" baseline="0" dirty="0">
                <a:latin typeface="Calibri" panose="020F0502020204030204" pitchFamily="34" charset="0"/>
              </a:rPr>
              <a:t>2016/679 (WP259.01), which were endorsed by the European Data Protection Board (hereinafter</a:t>
            </a:r>
          </a:p>
          <a:p>
            <a:pPr marL="0" indent="0" algn="l">
              <a:buNone/>
            </a:pPr>
            <a:r>
              <a:rPr lang="en-US" sz="1200" b="0" i="0" u="none" strike="noStrike" baseline="0" dirty="0">
                <a:latin typeface="Calibri" panose="020F0502020204030204" pitchFamily="34" charset="0"/>
              </a:rPr>
              <a:t>“EDPB”) at its first Plenary meeting. This document is a slightly updated version of those Guidelines.</a:t>
            </a:r>
          </a:p>
          <a:p>
            <a:pPr marL="0" indent="0" algn="l">
              <a:buNone/>
            </a:pPr>
            <a:r>
              <a:rPr lang="en-US" sz="1200" b="0" i="0" u="none" strike="noStrike" baseline="0" dirty="0">
                <a:latin typeface="Calibri" panose="020F0502020204030204" pitchFamily="34" charset="0"/>
              </a:rPr>
              <a:t>Any reference to the WP29 Guidelines on consent (WP259 rev.01) should from now on be interpreted</a:t>
            </a:r>
          </a:p>
          <a:p>
            <a:pPr marL="0" indent="0" algn="l">
              <a:buNone/>
            </a:pPr>
            <a:r>
              <a:rPr lang="en-US" sz="1200" b="0" i="0" u="none" strike="noStrike" baseline="0" dirty="0">
                <a:latin typeface="Calibri" panose="020F0502020204030204" pitchFamily="34" charset="0"/>
              </a:rPr>
              <a:t>as a reference to these guidelines</a:t>
            </a:r>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25</a:t>
            </a:fld>
            <a:endParaRPr lang="pt-PT"/>
          </a:p>
        </p:txBody>
      </p:sp>
    </p:spTree>
    <p:extLst>
      <p:ext uri="{BB962C8B-B14F-4D97-AF65-F5344CB8AC3E}">
        <p14:creationId xmlns:p14="http://schemas.microsoft.com/office/powerpoint/2010/main" val="1915684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The rules on cookie walls have been amended several times throughout drafts of the </a:t>
            </a:r>
            <a:r>
              <a:rPr lang="en-GB" sz="1200" dirty="0" err="1">
                <a:effectLst/>
                <a:latin typeface="Times New Roman" panose="02020603050405020304" pitchFamily="18" charset="0"/>
                <a:ea typeface="Times New Roman" panose="02020603050405020304" pitchFamily="18" charset="0"/>
                <a:cs typeface="Times New Roman" panose="02020603050405020304" pitchFamily="18" charset="0"/>
              </a:rPr>
              <a:t>ePrivacy</a:t>
            </a: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Regulation.</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27</a:t>
            </a:fld>
            <a:endParaRPr lang="pt-PT"/>
          </a:p>
        </p:txBody>
      </p:sp>
    </p:spTree>
    <p:extLst>
      <p:ext uri="{BB962C8B-B14F-4D97-AF65-F5344CB8AC3E}">
        <p14:creationId xmlns:p14="http://schemas.microsoft.com/office/powerpoint/2010/main" val="3970659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The Working Party only provides one example of a cookie that would meet these criteria: "</a:t>
            </a:r>
            <a:r>
              <a:rPr lang="en-GB" sz="1200" b="1" dirty="0">
                <a:effectLst/>
                <a:latin typeface="Times New Roman" panose="02020603050405020304" pitchFamily="18" charset="0"/>
                <a:ea typeface="Times New Roman" panose="02020603050405020304" pitchFamily="18" charset="0"/>
                <a:cs typeface="Times New Roman" panose="02020603050405020304" pitchFamily="18" charset="0"/>
              </a:rPr>
              <a:t>load-balancing cookies</a:t>
            </a: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that persist only for </a:t>
            </a:r>
            <a:r>
              <a:rPr lang="en-GB" sz="1200" b="1" dirty="0">
                <a:effectLst/>
                <a:latin typeface="Times New Roman" panose="02020603050405020304" pitchFamily="18" charset="0"/>
                <a:ea typeface="Times New Roman" panose="02020603050405020304" pitchFamily="18" charset="0"/>
                <a:cs typeface="Times New Roman" panose="02020603050405020304" pitchFamily="18" charset="0"/>
              </a:rPr>
              <a:t>the duration of a session</a:t>
            </a: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6</a:t>
            </a:fld>
            <a:endParaRPr lang="pt-PT"/>
          </a:p>
        </p:txBody>
      </p:sp>
    </p:spTree>
    <p:extLst>
      <p:ext uri="{BB962C8B-B14F-4D97-AF65-F5344CB8AC3E}">
        <p14:creationId xmlns:p14="http://schemas.microsoft.com/office/powerpoint/2010/main" val="580163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There is no need to obtain consent for these cookies (they can be processed on the basis of a business's "</a:t>
            </a:r>
            <a:r>
              <a:rPr lang="en-GB" sz="1200" u="sng" dirty="0">
                <a:solidFill>
                  <a:srgbClr val="0000FF"/>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hlinkClick r:id="rId3"/>
              </a:rPr>
              <a:t>legitimate interests</a:t>
            </a:r>
            <a:r>
              <a:rPr lang="en-GB" sz="12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and there is </a:t>
            </a:r>
            <a:r>
              <a:rPr lang="en-GB" sz="1200" b="1"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no need to set up a cookie wall</a:t>
            </a:r>
            <a:r>
              <a:rPr lang="en-GB" sz="12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or even allow users to reject them.</a:t>
            </a:r>
            <a:endParaRPr lang="pt-PT"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7</a:t>
            </a:fld>
            <a:endParaRPr lang="pt-PT"/>
          </a:p>
        </p:txBody>
      </p:sp>
    </p:spTree>
    <p:extLst>
      <p:ext uri="{BB962C8B-B14F-4D97-AF65-F5344CB8AC3E}">
        <p14:creationId xmlns:p14="http://schemas.microsoft.com/office/powerpoint/2010/main" val="1265547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indent="0">
              <a:lnSpc>
                <a:spcPct val="107000"/>
              </a:lnSpc>
              <a:spcAft>
                <a:spcPts val="800"/>
              </a:spcAft>
              <a:buNone/>
            </a:pPr>
            <a:r>
              <a:rPr lang="en-GB"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Cookies that require consent fall into two categories:</a:t>
            </a:r>
            <a:endParaRPr lang="pt-PT"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Advertising</a:t>
            </a:r>
            <a:r>
              <a:rPr lang="en-GB"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These cookies can be used to track users after they leave a website and create “profile”  based on their online activities.</a:t>
            </a:r>
            <a:endParaRPr lang="pt-PT"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Analytics</a:t>
            </a:r>
            <a:r>
              <a:rPr lang="en-GB"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These cookies are used to monitor how a website is used by visitors.</a:t>
            </a:r>
            <a:endParaRPr lang="pt-PT"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The Working Party specifically states that analytics cookies used for "</a:t>
            </a:r>
            <a:r>
              <a:rPr lang="en-GB" sz="1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frequency capping, financial logging, ad affiliation, click fraud detection, research and market analysis, product improvement and debugging</a:t>
            </a:r>
            <a:r>
              <a:rPr lang="en-GB"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require consent.</a:t>
            </a:r>
            <a:endParaRPr lang="pt-PT" sz="12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Both third-party and first-party analytics cookies require consent</a:t>
            </a:r>
            <a:r>
              <a:rPr lang="en-GB"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Although the privacy risk presented by first-party analytics cookies is relatively low, they are not used primarily for the benefit of the user and can (in theory) be used to identify individuals.</a:t>
            </a:r>
            <a:endParaRPr lang="pt-PT"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8</a:t>
            </a:fld>
            <a:endParaRPr lang="pt-PT"/>
          </a:p>
        </p:txBody>
      </p:sp>
    </p:spTree>
    <p:extLst>
      <p:ext uri="{BB962C8B-B14F-4D97-AF65-F5344CB8AC3E}">
        <p14:creationId xmlns:p14="http://schemas.microsoft.com/office/powerpoint/2010/main" val="1193612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nSpc>
                <a:spcPct val="107000"/>
              </a:lnSpc>
              <a:spcAft>
                <a:spcPts val="800"/>
              </a:spcAft>
            </a:pP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A sixth condition also appears at </a:t>
            </a:r>
            <a:r>
              <a:rPr lang="en-GB" sz="12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Article 7</a:t>
            </a: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of the GDPR. </a:t>
            </a:r>
            <a:r>
              <a:rPr lang="pt-PT" sz="1200" dirty="0" err="1">
                <a:effectLst/>
                <a:latin typeface="Times New Roman" panose="02020603050405020304" pitchFamily="18" charset="0"/>
                <a:ea typeface="Times New Roman" panose="02020603050405020304" pitchFamily="18" charset="0"/>
                <a:cs typeface="Times New Roman" panose="02020603050405020304" pitchFamily="18" charset="0"/>
              </a:rPr>
              <a:t>Consent</a:t>
            </a:r>
            <a:r>
              <a:rPr lang="pt-PT" sz="1200" dirty="0">
                <a:effectLst/>
                <a:latin typeface="Times New Roman" panose="02020603050405020304" pitchFamily="18" charset="0"/>
                <a:ea typeface="Times New Roman" panose="02020603050405020304" pitchFamily="18" charset="0"/>
                <a:cs typeface="Times New Roman" panose="02020603050405020304" pitchFamily="18" charset="0"/>
              </a:rPr>
              <a:t> must </a:t>
            </a:r>
            <a:r>
              <a:rPr lang="pt-PT" sz="1200" dirty="0" err="1">
                <a:effectLst/>
                <a:latin typeface="Times New Roman" panose="02020603050405020304" pitchFamily="18" charset="0"/>
                <a:ea typeface="Times New Roman" panose="02020603050405020304" pitchFamily="18" charset="0"/>
                <a:cs typeface="Times New Roman" panose="02020603050405020304" pitchFamily="18" charset="0"/>
              </a:rPr>
              <a:t>also</a:t>
            </a:r>
            <a:r>
              <a:rPr lang="pt-PT"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PT" sz="1200" dirty="0" err="1">
                <a:effectLst/>
                <a:latin typeface="Times New Roman" panose="02020603050405020304" pitchFamily="18" charset="0"/>
                <a:ea typeface="Times New Roman" panose="02020603050405020304" pitchFamily="18" charset="0"/>
                <a:cs typeface="Times New Roman" panose="02020603050405020304" pitchFamily="18" charset="0"/>
              </a:rPr>
              <a:t>be</a:t>
            </a:r>
            <a:r>
              <a:rPr lang="pt-PT"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startAt="6"/>
              <a:tabLst>
                <a:tab pos="457200" algn="l"/>
              </a:tabLst>
            </a:pPr>
            <a:r>
              <a:rPr lang="pt-PT" sz="1200" dirty="0" err="1">
                <a:effectLst/>
                <a:latin typeface="Times New Roman" panose="02020603050405020304" pitchFamily="18" charset="0"/>
                <a:ea typeface="Times New Roman" panose="02020603050405020304" pitchFamily="18" charset="0"/>
                <a:cs typeface="Times New Roman" panose="02020603050405020304" pitchFamily="18" charset="0"/>
              </a:rPr>
              <a:t>Easy</a:t>
            </a:r>
            <a:r>
              <a:rPr lang="pt-PT" sz="1200" dirty="0">
                <a:effectLst/>
                <a:latin typeface="Times New Roman" panose="02020603050405020304" pitchFamily="18" charset="0"/>
                <a:ea typeface="Times New Roman" panose="02020603050405020304" pitchFamily="18" charset="0"/>
                <a:cs typeface="Times New Roman" panose="02020603050405020304" pitchFamily="18" charset="0"/>
              </a:rPr>
              <a:t> to </a:t>
            </a:r>
            <a:r>
              <a:rPr lang="pt-PT" sz="1200" dirty="0" err="1">
                <a:effectLst/>
                <a:latin typeface="Times New Roman" panose="02020603050405020304" pitchFamily="18" charset="0"/>
                <a:ea typeface="Times New Roman" panose="02020603050405020304" pitchFamily="18" charset="0"/>
                <a:cs typeface="Times New Roman" panose="02020603050405020304" pitchFamily="18" charset="0"/>
              </a:rPr>
              <a:t>withdraw</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10</a:t>
            </a:fld>
            <a:endParaRPr lang="pt-PT"/>
          </a:p>
        </p:txBody>
      </p:sp>
    </p:spTree>
    <p:extLst>
      <p:ext uri="{BB962C8B-B14F-4D97-AF65-F5344CB8AC3E}">
        <p14:creationId xmlns:p14="http://schemas.microsoft.com/office/powerpoint/2010/main" val="447353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US" sz="1200" b="0" i="0" u="none" strike="noStrike" baseline="0" dirty="0">
                <a:solidFill>
                  <a:srgbClr val="000000"/>
                </a:solidFill>
                <a:latin typeface="Calibri" panose="020F0502020204030204" pitchFamily="34" charset="0"/>
              </a:rPr>
              <a:t>In other words, the GDPR itself explicitly refers, when clarifying its own material scope (the concept of personal data), to processing activities which also trigger, at least in part, the material scope of the </a:t>
            </a:r>
            <a:r>
              <a:rPr lang="en-US" sz="1200" b="0" i="0" u="none" strike="noStrike" baseline="0" dirty="0" err="1">
                <a:solidFill>
                  <a:srgbClr val="000000"/>
                </a:solidFill>
                <a:latin typeface="Calibri" panose="020F0502020204030204" pitchFamily="34" charset="0"/>
              </a:rPr>
              <a:t>ePrivacy</a:t>
            </a:r>
            <a:r>
              <a:rPr lang="en-US" sz="1200" b="0" i="0" u="none" strike="noStrike" baseline="0" dirty="0">
                <a:solidFill>
                  <a:srgbClr val="000000"/>
                </a:solidFill>
                <a:latin typeface="Calibri" panose="020F0502020204030204" pitchFamily="34" charset="0"/>
              </a:rPr>
              <a:t> Directive. </a:t>
            </a:r>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12</a:t>
            </a:fld>
            <a:endParaRPr lang="pt-PT"/>
          </a:p>
        </p:txBody>
      </p:sp>
    </p:spTree>
    <p:extLst>
      <p:ext uri="{BB962C8B-B14F-4D97-AF65-F5344CB8AC3E}">
        <p14:creationId xmlns:p14="http://schemas.microsoft.com/office/powerpoint/2010/main" val="515335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US" sz="1200" b="0" i="0" u="none" strike="noStrike" baseline="0" dirty="0">
                <a:solidFill>
                  <a:srgbClr val="000000"/>
                </a:solidFill>
                <a:latin typeface="Calibri" panose="020F0502020204030204" pitchFamily="34" charset="0"/>
              </a:rPr>
              <a:t>special provisions prevail over general rules in situations which they specifically seek to regulate,</a:t>
            </a:r>
          </a:p>
          <a:p>
            <a:r>
              <a:rPr lang="en-US" sz="1200" b="0" i="0" u="none" strike="noStrike" baseline="0" dirty="0">
                <a:solidFill>
                  <a:srgbClr val="000000"/>
                </a:solidFill>
                <a:latin typeface="Calibri" panose="020F0502020204030204" pitchFamily="34" charset="0"/>
              </a:rPr>
              <a:t>where the </a:t>
            </a:r>
            <a:r>
              <a:rPr lang="en-US" sz="1200" b="0" i="0" u="none" strike="noStrike" baseline="0" dirty="0" err="1">
                <a:solidFill>
                  <a:srgbClr val="000000"/>
                </a:solidFill>
                <a:latin typeface="Calibri" panose="020F0502020204030204" pitchFamily="34" charset="0"/>
              </a:rPr>
              <a:t>ePrivacy</a:t>
            </a:r>
            <a:r>
              <a:rPr lang="en-US" sz="1200" b="0" i="0" u="none" strike="noStrike" baseline="0" dirty="0">
                <a:solidFill>
                  <a:srgbClr val="000000"/>
                </a:solidFill>
                <a:latin typeface="Calibri" panose="020F0502020204030204" pitchFamily="34" charset="0"/>
              </a:rPr>
              <a:t> Directive “</a:t>
            </a:r>
            <a:r>
              <a:rPr lang="en-US" sz="1200" b="0" i="0" u="none" strike="noStrike" baseline="0" dirty="0" err="1">
                <a:solidFill>
                  <a:srgbClr val="000000"/>
                </a:solidFill>
                <a:latin typeface="Calibri" panose="020F0502020204030204" pitchFamily="34" charset="0"/>
              </a:rPr>
              <a:t>particularises</a:t>
            </a:r>
            <a:r>
              <a:rPr lang="en-US" sz="1200" b="0" i="0" u="none" strike="noStrike" baseline="0" dirty="0">
                <a:solidFill>
                  <a:srgbClr val="000000"/>
                </a:solidFill>
                <a:latin typeface="Calibri" panose="020F0502020204030204" pitchFamily="34" charset="0"/>
              </a:rPr>
              <a:t>” (i.e. renders more specific) the rules of the GDPR, the (specific) provisions of the </a:t>
            </a:r>
            <a:r>
              <a:rPr lang="en-US" sz="1200" b="0" i="0" u="none" strike="noStrike" baseline="0" dirty="0" err="1">
                <a:solidFill>
                  <a:srgbClr val="000000"/>
                </a:solidFill>
                <a:latin typeface="Calibri" panose="020F0502020204030204" pitchFamily="34" charset="0"/>
              </a:rPr>
              <a:t>ePrivacy</a:t>
            </a:r>
            <a:r>
              <a:rPr lang="en-US" sz="1200" b="0" i="0" u="none" strike="noStrike" baseline="0" dirty="0">
                <a:solidFill>
                  <a:srgbClr val="000000"/>
                </a:solidFill>
                <a:latin typeface="Calibri" panose="020F0502020204030204" pitchFamily="34" charset="0"/>
              </a:rPr>
              <a:t> Directive shall, as “</a:t>
            </a:r>
            <a:r>
              <a:rPr lang="en-US" sz="1200" b="0" i="1" u="none" strike="noStrike" baseline="0" dirty="0">
                <a:solidFill>
                  <a:srgbClr val="000000"/>
                </a:solidFill>
                <a:latin typeface="Calibri" panose="020F0502020204030204" pitchFamily="34" charset="0"/>
              </a:rPr>
              <a:t>lex </a:t>
            </a:r>
            <a:r>
              <a:rPr lang="en-US" sz="1200" b="0" i="1" u="none" strike="noStrike" baseline="0" dirty="0" err="1">
                <a:solidFill>
                  <a:srgbClr val="000000"/>
                </a:solidFill>
                <a:latin typeface="Calibri" panose="020F0502020204030204" pitchFamily="34" charset="0"/>
              </a:rPr>
              <a:t>specialis</a:t>
            </a:r>
            <a:r>
              <a:rPr lang="en-US" sz="1200" b="0" i="0" u="none" strike="noStrike" baseline="0" dirty="0">
                <a:solidFill>
                  <a:srgbClr val="000000"/>
                </a:solidFill>
                <a:latin typeface="Calibri" panose="020F0502020204030204" pitchFamily="34" charset="0"/>
              </a:rPr>
              <a:t>”, take precedence over the (more general) provisions of the GDPR.</a:t>
            </a:r>
          </a:p>
          <a:p>
            <a:r>
              <a:rPr lang="en-US" sz="1200" b="0" i="0" u="none" strike="noStrike" baseline="0" dirty="0">
                <a:solidFill>
                  <a:srgbClr val="000000"/>
                </a:solidFill>
                <a:latin typeface="Calibri" panose="020F0502020204030204" pitchFamily="34" charset="0"/>
              </a:rPr>
              <a:t> However, any processing of personal data which is not specifically governed by the </a:t>
            </a:r>
            <a:r>
              <a:rPr lang="en-US" sz="1200" b="0" i="0" u="none" strike="noStrike" baseline="0" dirty="0" err="1">
                <a:solidFill>
                  <a:srgbClr val="000000"/>
                </a:solidFill>
                <a:latin typeface="Calibri" panose="020F0502020204030204" pitchFamily="34" charset="0"/>
              </a:rPr>
              <a:t>ePrivacy</a:t>
            </a:r>
            <a:r>
              <a:rPr lang="en-US" sz="1200" b="0" i="0" u="none" strike="noStrike" baseline="0" dirty="0">
                <a:solidFill>
                  <a:srgbClr val="000000"/>
                </a:solidFill>
                <a:latin typeface="Calibri" panose="020F0502020204030204" pitchFamily="34" charset="0"/>
              </a:rPr>
              <a:t> Directive (or for which the </a:t>
            </a:r>
            <a:r>
              <a:rPr lang="en-US" sz="1200" b="0" i="0" u="none" strike="noStrike" baseline="0" dirty="0" err="1">
                <a:solidFill>
                  <a:srgbClr val="000000"/>
                </a:solidFill>
                <a:latin typeface="Calibri" panose="020F0502020204030204" pitchFamily="34" charset="0"/>
              </a:rPr>
              <a:t>ePrivacy</a:t>
            </a:r>
            <a:r>
              <a:rPr lang="en-US" sz="1200" b="0" i="0" u="none" strike="noStrike" baseline="0" dirty="0">
                <a:solidFill>
                  <a:srgbClr val="000000"/>
                </a:solidFill>
                <a:latin typeface="Calibri" panose="020F0502020204030204" pitchFamily="34" charset="0"/>
              </a:rPr>
              <a:t> Directive does not contain a “special rule”), remains subject to the provisions of the GDPR. </a:t>
            </a:r>
          </a:p>
          <a:p>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13</a:t>
            </a:fld>
            <a:endParaRPr lang="pt-PT"/>
          </a:p>
        </p:txBody>
      </p:sp>
    </p:spTree>
    <p:extLst>
      <p:ext uri="{BB962C8B-B14F-4D97-AF65-F5344CB8AC3E}">
        <p14:creationId xmlns:p14="http://schemas.microsoft.com/office/powerpoint/2010/main" val="4112864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Recent trends show an increasing number of major online services implementing a “pay or okay” policy, where users must either consent to being tracked and profiled for </a:t>
            </a:r>
            <a:r>
              <a:rPr lang="en-GB" sz="1200" dirty="0" err="1">
                <a:effectLst/>
                <a:latin typeface="Times New Roman" panose="02020603050405020304" pitchFamily="18" charset="0"/>
                <a:ea typeface="Times New Roman" panose="02020603050405020304" pitchFamily="18" charset="0"/>
                <a:cs typeface="Times New Roman" panose="02020603050405020304" pitchFamily="18" charset="0"/>
              </a:rPr>
              <a:t>behavioral</a:t>
            </a: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marketing or pay a fee to access the service. This practice has raised significant privacy concerns, leading the Data Protection Authorities (DPAs) of Norway, the Netherlands, and Hamburg to seek guidance from the European Data Protection Board (EDPB).</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16</a:t>
            </a:fld>
            <a:endParaRPr lang="pt-PT"/>
          </a:p>
        </p:txBody>
      </p:sp>
    </p:spTree>
    <p:extLst>
      <p:ext uri="{BB962C8B-B14F-4D97-AF65-F5344CB8AC3E}">
        <p14:creationId xmlns:p14="http://schemas.microsoft.com/office/powerpoint/2010/main" val="4169921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 essence, this could imply providing users with three options rather than the limited binary choice</a:t>
            </a:r>
          </a:p>
          <a:p>
            <a:endParaRPr lang="pt-PT" dirty="0"/>
          </a:p>
        </p:txBody>
      </p:sp>
      <p:sp>
        <p:nvSpPr>
          <p:cNvPr id="4" name="Marcador de Posição do Número do Diapositivo 3"/>
          <p:cNvSpPr>
            <a:spLocks noGrp="1"/>
          </p:cNvSpPr>
          <p:nvPr>
            <p:ph type="sldNum" sz="quarter" idx="5"/>
          </p:nvPr>
        </p:nvSpPr>
        <p:spPr/>
        <p:txBody>
          <a:bodyPr/>
          <a:lstStyle/>
          <a:p>
            <a:fld id="{45B71F78-6FDE-4848-A39F-2C3D53CEBED4}" type="slidenum">
              <a:rPr lang="pt-PT" smtClean="0"/>
              <a:t>20</a:t>
            </a:fld>
            <a:endParaRPr lang="pt-PT"/>
          </a:p>
        </p:txBody>
      </p:sp>
    </p:spTree>
    <p:extLst>
      <p:ext uri="{BB962C8B-B14F-4D97-AF65-F5344CB8AC3E}">
        <p14:creationId xmlns:p14="http://schemas.microsoft.com/office/powerpoint/2010/main" val="3521676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C49410-090F-422D-A092-FA754B76FD7D}"/>
              </a:ext>
            </a:extLst>
          </p:cNvPr>
          <p:cNvSpPr>
            <a:spLocks noGrp="1"/>
          </p:cNvSpPr>
          <p:nvPr>
            <p:ph type="ctrTitle"/>
          </p:nvPr>
        </p:nvSpPr>
        <p:spPr>
          <a:xfrm>
            <a:off x="1524000" y="1122363"/>
            <a:ext cx="9144000" cy="2387600"/>
          </a:xfrm>
        </p:spPr>
        <p:txBody>
          <a:bodyPr anchor="b"/>
          <a:lstStyle>
            <a:lvl1pPr algn="ctr">
              <a:defRPr sz="6000"/>
            </a:lvl1pPr>
          </a:lstStyle>
          <a:p>
            <a:r>
              <a:rPr lang="pt-PT"/>
              <a:t>Clique para editar o estilo de título do Modelo Global</a:t>
            </a:r>
          </a:p>
        </p:txBody>
      </p:sp>
      <p:sp>
        <p:nvSpPr>
          <p:cNvPr id="3" name="Subtítulo 2">
            <a:extLst>
              <a:ext uri="{FF2B5EF4-FFF2-40B4-BE49-F238E27FC236}">
                <a16:creationId xmlns:a16="http://schemas.microsoft.com/office/drawing/2014/main" id="{BE944753-349F-4E98-85FD-28DA0ACC2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p>
        </p:txBody>
      </p:sp>
      <p:sp>
        <p:nvSpPr>
          <p:cNvPr id="4" name="Marcador de Posição da Data 3">
            <a:extLst>
              <a:ext uri="{FF2B5EF4-FFF2-40B4-BE49-F238E27FC236}">
                <a16:creationId xmlns:a16="http://schemas.microsoft.com/office/drawing/2014/main" id="{42E743BF-491E-45C7-9F44-2D4582861215}"/>
              </a:ext>
            </a:extLst>
          </p:cNvPr>
          <p:cNvSpPr>
            <a:spLocks noGrp="1"/>
          </p:cNvSpPr>
          <p:nvPr>
            <p:ph type="dt" sz="half" idx="10"/>
          </p:nvPr>
        </p:nvSpPr>
        <p:spPr/>
        <p:txBody>
          <a:bodyPr/>
          <a:lstStyle/>
          <a:p>
            <a:fld id="{D443B8DA-F3B4-4165-9C57-00EDD5766C18}" type="datetime1">
              <a:rPr lang="pt-PT" smtClean="0"/>
              <a:t>11/10/2024</a:t>
            </a:fld>
            <a:endParaRPr lang="pt-PT"/>
          </a:p>
        </p:txBody>
      </p:sp>
      <p:sp>
        <p:nvSpPr>
          <p:cNvPr id="5" name="Marcador de Posição do Rodapé 4">
            <a:extLst>
              <a:ext uri="{FF2B5EF4-FFF2-40B4-BE49-F238E27FC236}">
                <a16:creationId xmlns:a16="http://schemas.microsoft.com/office/drawing/2014/main" id="{5A4EEFBB-30B7-4771-A483-20589656A423}"/>
              </a:ext>
            </a:extLst>
          </p:cNvPr>
          <p:cNvSpPr>
            <a:spLocks noGrp="1"/>
          </p:cNvSpPr>
          <p:nvPr>
            <p:ph type="ftr" sz="quarter" idx="11"/>
          </p:nvPr>
        </p:nvSpPr>
        <p:spPr/>
        <p:txBody>
          <a:bodyPr/>
          <a:lstStyle/>
          <a:p>
            <a:r>
              <a:rPr lang="pt-PT"/>
              <a:t>SP-FDUC-2024</a:t>
            </a:r>
          </a:p>
        </p:txBody>
      </p:sp>
      <p:sp>
        <p:nvSpPr>
          <p:cNvPr id="6" name="Marcador de Posição do Número do Diapositivo 5">
            <a:extLst>
              <a:ext uri="{FF2B5EF4-FFF2-40B4-BE49-F238E27FC236}">
                <a16:creationId xmlns:a16="http://schemas.microsoft.com/office/drawing/2014/main" id="{B316E5A6-14E0-47D2-9240-747C81B3C148}"/>
              </a:ext>
            </a:extLst>
          </p:cNvPr>
          <p:cNvSpPr>
            <a:spLocks noGrp="1"/>
          </p:cNvSpPr>
          <p:nvPr>
            <p:ph type="sldNum" sz="quarter" idx="12"/>
          </p:nvPr>
        </p:nvSpPr>
        <p:spPr/>
        <p:txBody>
          <a:bodyPr/>
          <a:lstStyle/>
          <a:p>
            <a:fld id="{AB1E1BCC-7A06-4995-A6D6-78A58CA9D9D3}" type="slidenum">
              <a:rPr lang="pt-PT" smtClean="0"/>
              <a:t>‹nº›</a:t>
            </a:fld>
            <a:endParaRPr lang="pt-PT"/>
          </a:p>
        </p:txBody>
      </p:sp>
    </p:spTree>
    <p:extLst>
      <p:ext uri="{BB962C8B-B14F-4D97-AF65-F5344CB8AC3E}">
        <p14:creationId xmlns:p14="http://schemas.microsoft.com/office/powerpoint/2010/main" val="3369614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63B99A-7CA5-459F-A4C0-69FC7D92A963}"/>
              </a:ext>
            </a:extLst>
          </p:cNvPr>
          <p:cNvSpPr>
            <a:spLocks noGrp="1"/>
          </p:cNvSpPr>
          <p:nvPr>
            <p:ph type="title"/>
          </p:nvPr>
        </p:nvSpPr>
        <p:spPr/>
        <p:txBody>
          <a:bodyPr/>
          <a:lstStyle/>
          <a:p>
            <a:r>
              <a:rPr lang="pt-PT"/>
              <a:t>Clique para editar o estilo de título do Modelo Global</a:t>
            </a:r>
          </a:p>
        </p:txBody>
      </p:sp>
      <p:sp>
        <p:nvSpPr>
          <p:cNvPr id="3" name="Marcador de Posição de Texto Vertical 2">
            <a:extLst>
              <a:ext uri="{FF2B5EF4-FFF2-40B4-BE49-F238E27FC236}">
                <a16:creationId xmlns:a16="http://schemas.microsoft.com/office/drawing/2014/main" id="{4AAA6345-C787-47E1-B70E-4FE9C3456E93}"/>
              </a:ext>
            </a:extLst>
          </p:cNvPr>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8106BABB-1556-426B-B984-B7F12101C247}"/>
              </a:ext>
            </a:extLst>
          </p:cNvPr>
          <p:cNvSpPr>
            <a:spLocks noGrp="1"/>
          </p:cNvSpPr>
          <p:nvPr>
            <p:ph type="dt" sz="half" idx="10"/>
          </p:nvPr>
        </p:nvSpPr>
        <p:spPr/>
        <p:txBody>
          <a:bodyPr/>
          <a:lstStyle/>
          <a:p>
            <a:fld id="{2B6337D0-F3EC-4164-8CDE-98AA54137C5F}" type="datetime1">
              <a:rPr lang="pt-PT" smtClean="0"/>
              <a:t>11/10/2024</a:t>
            </a:fld>
            <a:endParaRPr lang="pt-PT"/>
          </a:p>
        </p:txBody>
      </p:sp>
      <p:sp>
        <p:nvSpPr>
          <p:cNvPr id="5" name="Marcador de Posição do Rodapé 4">
            <a:extLst>
              <a:ext uri="{FF2B5EF4-FFF2-40B4-BE49-F238E27FC236}">
                <a16:creationId xmlns:a16="http://schemas.microsoft.com/office/drawing/2014/main" id="{F181F63D-76A8-40FA-A087-48CCD31D9512}"/>
              </a:ext>
            </a:extLst>
          </p:cNvPr>
          <p:cNvSpPr>
            <a:spLocks noGrp="1"/>
          </p:cNvSpPr>
          <p:nvPr>
            <p:ph type="ftr" sz="quarter" idx="11"/>
          </p:nvPr>
        </p:nvSpPr>
        <p:spPr/>
        <p:txBody>
          <a:bodyPr/>
          <a:lstStyle/>
          <a:p>
            <a:r>
              <a:rPr lang="pt-PT"/>
              <a:t>SP-FDUC-2024</a:t>
            </a:r>
          </a:p>
        </p:txBody>
      </p:sp>
      <p:sp>
        <p:nvSpPr>
          <p:cNvPr id="6" name="Marcador de Posição do Número do Diapositivo 5">
            <a:extLst>
              <a:ext uri="{FF2B5EF4-FFF2-40B4-BE49-F238E27FC236}">
                <a16:creationId xmlns:a16="http://schemas.microsoft.com/office/drawing/2014/main" id="{D5C1B10C-0665-4BBF-8C4C-2FD6E9BC0B1B}"/>
              </a:ext>
            </a:extLst>
          </p:cNvPr>
          <p:cNvSpPr>
            <a:spLocks noGrp="1"/>
          </p:cNvSpPr>
          <p:nvPr>
            <p:ph type="sldNum" sz="quarter" idx="12"/>
          </p:nvPr>
        </p:nvSpPr>
        <p:spPr/>
        <p:txBody>
          <a:bodyPr/>
          <a:lstStyle/>
          <a:p>
            <a:fld id="{AB1E1BCC-7A06-4995-A6D6-78A58CA9D9D3}" type="slidenum">
              <a:rPr lang="pt-PT" smtClean="0"/>
              <a:t>‹nº›</a:t>
            </a:fld>
            <a:endParaRPr lang="pt-PT"/>
          </a:p>
        </p:txBody>
      </p:sp>
    </p:spTree>
    <p:extLst>
      <p:ext uri="{BB962C8B-B14F-4D97-AF65-F5344CB8AC3E}">
        <p14:creationId xmlns:p14="http://schemas.microsoft.com/office/powerpoint/2010/main" val="1536442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5C06153-9824-48BD-9079-A861BA832975}"/>
              </a:ext>
            </a:extLst>
          </p:cNvPr>
          <p:cNvSpPr>
            <a:spLocks noGrp="1"/>
          </p:cNvSpPr>
          <p:nvPr>
            <p:ph type="title" orient="vert"/>
          </p:nvPr>
        </p:nvSpPr>
        <p:spPr>
          <a:xfrm>
            <a:off x="8724900" y="365125"/>
            <a:ext cx="2628900" cy="5811838"/>
          </a:xfrm>
        </p:spPr>
        <p:txBody>
          <a:bodyPr vert="eaVert"/>
          <a:lstStyle/>
          <a:p>
            <a:r>
              <a:rPr lang="pt-PT"/>
              <a:t>Clique para editar o estilo de título do Modelo Global</a:t>
            </a:r>
          </a:p>
        </p:txBody>
      </p:sp>
      <p:sp>
        <p:nvSpPr>
          <p:cNvPr id="3" name="Marcador de Posição de Texto Vertical 2">
            <a:extLst>
              <a:ext uri="{FF2B5EF4-FFF2-40B4-BE49-F238E27FC236}">
                <a16:creationId xmlns:a16="http://schemas.microsoft.com/office/drawing/2014/main" id="{37F38658-887C-4DE3-918D-0F8242DEC294}"/>
              </a:ext>
            </a:extLst>
          </p:cNvPr>
          <p:cNvSpPr>
            <a:spLocks noGrp="1"/>
          </p:cNvSpPr>
          <p:nvPr>
            <p:ph type="body" orient="vert" idx="1"/>
          </p:nvPr>
        </p:nvSpPr>
        <p:spPr>
          <a:xfrm>
            <a:off x="838200" y="365125"/>
            <a:ext cx="7734300" cy="5811838"/>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C1B4616F-34B2-43DC-85DF-4C9420192A84}"/>
              </a:ext>
            </a:extLst>
          </p:cNvPr>
          <p:cNvSpPr>
            <a:spLocks noGrp="1"/>
          </p:cNvSpPr>
          <p:nvPr>
            <p:ph type="dt" sz="half" idx="10"/>
          </p:nvPr>
        </p:nvSpPr>
        <p:spPr/>
        <p:txBody>
          <a:bodyPr/>
          <a:lstStyle/>
          <a:p>
            <a:fld id="{7FB0B666-A847-4521-8CA9-C5EAA6A7E38D}" type="datetime1">
              <a:rPr lang="pt-PT" smtClean="0"/>
              <a:t>11/10/2024</a:t>
            </a:fld>
            <a:endParaRPr lang="pt-PT"/>
          </a:p>
        </p:txBody>
      </p:sp>
      <p:sp>
        <p:nvSpPr>
          <p:cNvPr id="5" name="Marcador de Posição do Rodapé 4">
            <a:extLst>
              <a:ext uri="{FF2B5EF4-FFF2-40B4-BE49-F238E27FC236}">
                <a16:creationId xmlns:a16="http://schemas.microsoft.com/office/drawing/2014/main" id="{50D432AD-2329-4899-ABD3-14A35F8E0940}"/>
              </a:ext>
            </a:extLst>
          </p:cNvPr>
          <p:cNvSpPr>
            <a:spLocks noGrp="1"/>
          </p:cNvSpPr>
          <p:nvPr>
            <p:ph type="ftr" sz="quarter" idx="11"/>
          </p:nvPr>
        </p:nvSpPr>
        <p:spPr/>
        <p:txBody>
          <a:bodyPr/>
          <a:lstStyle/>
          <a:p>
            <a:r>
              <a:rPr lang="pt-PT"/>
              <a:t>SP-FDUC-2024</a:t>
            </a:r>
          </a:p>
        </p:txBody>
      </p:sp>
      <p:sp>
        <p:nvSpPr>
          <p:cNvPr id="6" name="Marcador de Posição do Número do Diapositivo 5">
            <a:extLst>
              <a:ext uri="{FF2B5EF4-FFF2-40B4-BE49-F238E27FC236}">
                <a16:creationId xmlns:a16="http://schemas.microsoft.com/office/drawing/2014/main" id="{3F208D45-DDCC-47D8-96C7-7E4064C2462A}"/>
              </a:ext>
            </a:extLst>
          </p:cNvPr>
          <p:cNvSpPr>
            <a:spLocks noGrp="1"/>
          </p:cNvSpPr>
          <p:nvPr>
            <p:ph type="sldNum" sz="quarter" idx="12"/>
          </p:nvPr>
        </p:nvSpPr>
        <p:spPr/>
        <p:txBody>
          <a:bodyPr/>
          <a:lstStyle/>
          <a:p>
            <a:fld id="{AB1E1BCC-7A06-4995-A6D6-78A58CA9D9D3}" type="slidenum">
              <a:rPr lang="pt-PT" smtClean="0"/>
              <a:t>‹nº›</a:t>
            </a:fld>
            <a:endParaRPr lang="pt-PT"/>
          </a:p>
        </p:txBody>
      </p:sp>
    </p:spTree>
    <p:extLst>
      <p:ext uri="{BB962C8B-B14F-4D97-AF65-F5344CB8AC3E}">
        <p14:creationId xmlns:p14="http://schemas.microsoft.com/office/powerpoint/2010/main" val="711279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68FA96-B116-4BB1-ACB4-23AD7FF51FCF}"/>
              </a:ext>
            </a:extLst>
          </p:cNvPr>
          <p:cNvSpPr>
            <a:spLocks noGrp="1"/>
          </p:cNvSpPr>
          <p:nvPr>
            <p:ph type="title"/>
          </p:nvPr>
        </p:nvSpPr>
        <p:spPr/>
        <p:txBody>
          <a:body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CD1EB7D1-139B-4E06-96C4-414A2AA89781}"/>
              </a:ext>
            </a:extLst>
          </p:cNvPr>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14332409-5C6E-431F-8858-15B456F53C09}"/>
              </a:ext>
            </a:extLst>
          </p:cNvPr>
          <p:cNvSpPr>
            <a:spLocks noGrp="1"/>
          </p:cNvSpPr>
          <p:nvPr>
            <p:ph type="dt" sz="half" idx="10"/>
          </p:nvPr>
        </p:nvSpPr>
        <p:spPr/>
        <p:txBody>
          <a:bodyPr/>
          <a:lstStyle/>
          <a:p>
            <a:fld id="{62DC1BF0-05A6-435A-BC59-10E9A7C72B38}" type="datetime1">
              <a:rPr lang="pt-PT" smtClean="0"/>
              <a:t>11/10/2024</a:t>
            </a:fld>
            <a:endParaRPr lang="pt-PT"/>
          </a:p>
        </p:txBody>
      </p:sp>
      <p:sp>
        <p:nvSpPr>
          <p:cNvPr id="5" name="Marcador de Posição do Rodapé 4">
            <a:extLst>
              <a:ext uri="{FF2B5EF4-FFF2-40B4-BE49-F238E27FC236}">
                <a16:creationId xmlns:a16="http://schemas.microsoft.com/office/drawing/2014/main" id="{A43FBB53-95F2-418B-9510-3FF643FBB3DC}"/>
              </a:ext>
            </a:extLst>
          </p:cNvPr>
          <p:cNvSpPr>
            <a:spLocks noGrp="1"/>
          </p:cNvSpPr>
          <p:nvPr>
            <p:ph type="ftr" sz="quarter" idx="11"/>
          </p:nvPr>
        </p:nvSpPr>
        <p:spPr/>
        <p:txBody>
          <a:bodyPr/>
          <a:lstStyle/>
          <a:p>
            <a:r>
              <a:rPr lang="pt-PT"/>
              <a:t>SP-FDUC-2024</a:t>
            </a:r>
          </a:p>
        </p:txBody>
      </p:sp>
      <p:sp>
        <p:nvSpPr>
          <p:cNvPr id="6" name="Marcador de Posição do Número do Diapositivo 5">
            <a:extLst>
              <a:ext uri="{FF2B5EF4-FFF2-40B4-BE49-F238E27FC236}">
                <a16:creationId xmlns:a16="http://schemas.microsoft.com/office/drawing/2014/main" id="{BFD02842-B984-4263-B7A2-799C53924C45}"/>
              </a:ext>
            </a:extLst>
          </p:cNvPr>
          <p:cNvSpPr>
            <a:spLocks noGrp="1"/>
          </p:cNvSpPr>
          <p:nvPr>
            <p:ph type="sldNum" sz="quarter" idx="12"/>
          </p:nvPr>
        </p:nvSpPr>
        <p:spPr/>
        <p:txBody>
          <a:bodyPr/>
          <a:lstStyle/>
          <a:p>
            <a:fld id="{AB1E1BCC-7A06-4995-A6D6-78A58CA9D9D3}" type="slidenum">
              <a:rPr lang="pt-PT" smtClean="0"/>
              <a:t>‹nº›</a:t>
            </a:fld>
            <a:endParaRPr lang="pt-PT"/>
          </a:p>
        </p:txBody>
      </p:sp>
    </p:spTree>
    <p:extLst>
      <p:ext uri="{BB962C8B-B14F-4D97-AF65-F5344CB8AC3E}">
        <p14:creationId xmlns:p14="http://schemas.microsoft.com/office/powerpoint/2010/main" val="1084221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D59481-20AB-4829-B23E-D97F39D814D2}"/>
              </a:ext>
            </a:extLst>
          </p:cNvPr>
          <p:cNvSpPr>
            <a:spLocks noGrp="1"/>
          </p:cNvSpPr>
          <p:nvPr>
            <p:ph type="title"/>
          </p:nvPr>
        </p:nvSpPr>
        <p:spPr>
          <a:xfrm>
            <a:off x="831850" y="1709738"/>
            <a:ext cx="10515600" cy="2852737"/>
          </a:xfrm>
        </p:spPr>
        <p:txBody>
          <a:bodyPr anchor="b"/>
          <a:lstStyle>
            <a:lvl1pPr>
              <a:defRPr sz="6000"/>
            </a:lvl1p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EC7F8EC7-CD91-4F01-9CB1-FE29C46A1E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Marcador de Posição da Data 3">
            <a:extLst>
              <a:ext uri="{FF2B5EF4-FFF2-40B4-BE49-F238E27FC236}">
                <a16:creationId xmlns:a16="http://schemas.microsoft.com/office/drawing/2014/main" id="{FD918542-6C75-4368-92AF-F2756C3E0E2A}"/>
              </a:ext>
            </a:extLst>
          </p:cNvPr>
          <p:cNvSpPr>
            <a:spLocks noGrp="1"/>
          </p:cNvSpPr>
          <p:nvPr>
            <p:ph type="dt" sz="half" idx="10"/>
          </p:nvPr>
        </p:nvSpPr>
        <p:spPr/>
        <p:txBody>
          <a:bodyPr/>
          <a:lstStyle/>
          <a:p>
            <a:fld id="{1278332A-A6C8-428E-9CF4-E1D025797590}" type="datetime1">
              <a:rPr lang="pt-PT" smtClean="0"/>
              <a:t>11/10/2024</a:t>
            </a:fld>
            <a:endParaRPr lang="pt-PT"/>
          </a:p>
        </p:txBody>
      </p:sp>
      <p:sp>
        <p:nvSpPr>
          <p:cNvPr id="5" name="Marcador de Posição do Rodapé 4">
            <a:extLst>
              <a:ext uri="{FF2B5EF4-FFF2-40B4-BE49-F238E27FC236}">
                <a16:creationId xmlns:a16="http://schemas.microsoft.com/office/drawing/2014/main" id="{E3815D1F-E92C-405F-A1B4-F75EA219CC65}"/>
              </a:ext>
            </a:extLst>
          </p:cNvPr>
          <p:cNvSpPr>
            <a:spLocks noGrp="1"/>
          </p:cNvSpPr>
          <p:nvPr>
            <p:ph type="ftr" sz="quarter" idx="11"/>
          </p:nvPr>
        </p:nvSpPr>
        <p:spPr/>
        <p:txBody>
          <a:bodyPr/>
          <a:lstStyle/>
          <a:p>
            <a:r>
              <a:rPr lang="pt-PT"/>
              <a:t>SP-FDUC-2024</a:t>
            </a:r>
          </a:p>
        </p:txBody>
      </p:sp>
      <p:sp>
        <p:nvSpPr>
          <p:cNvPr id="6" name="Marcador de Posição do Número do Diapositivo 5">
            <a:extLst>
              <a:ext uri="{FF2B5EF4-FFF2-40B4-BE49-F238E27FC236}">
                <a16:creationId xmlns:a16="http://schemas.microsoft.com/office/drawing/2014/main" id="{DA08B796-B19B-4936-8FDD-FAE7C14B4DE1}"/>
              </a:ext>
            </a:extLst>
          </p:cNvPr>
          <p:cNvSpPr>
            <a:spLocks noGrp="1"/>
          </p:cNvSpPr>
          <p:nvPr>
            <p:ph type="sldNum" sz="quarter" idx="12"/>
          </p:nvPr>
        </p:nvSpPr>
        <p:spPr/>
        <p:txBody>
          <a:bodyPr/>
          <a:lstStyle/>
          <a:p>
            <a:fld id="{AB1E1BCC-7A06-4995-A6D6-78A58CA9D9D3}" type="slidenum">
              <a:rPr lang="pt-PT" smtClean="0"/>
              <a:t>‹nº›</a:t>
            </a:fld>
            <a:endParaRPr lang="pt-PT"/>
          </a:p>
        </p:txBody>
      </p:sp>
    </p:spTree>
    <p:extLst>
      <p:ext uri="{BB962C8B-B14F-4D97-AF65-F5344CB8AC3E}">
        <p14:creationId xmlns:p14="http://schemas.microsoft.com/office/powerpoint/2010/main" val="790946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ED9350-6306-4544-AC7D-F71E8216363E}"/>
              </a:ext>
            </a:extLst>
          </p:cNvPr>
          <p:cNvSpPr>
            <a:spLocks noGrp="1"/>
          </p:cNvSpPr>
          <p:nvPr>
            <p:ph type="title"/>
          </p:nvPr>
        </p:nvSpPr>
        <p:spPr/>
        <p:txBody>
          <a:body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29BBFF6B-8338-4F58-88D6-143CA863EE67}"/>
              </a:ext>
            </a:extLst>
          </p:cNvPr>
          <p:cNvSpPr>
            <a:spLocks noGrp="1"/>
          </p:cNvSpPr>
          <p:nvPr>
            <p:ph sz="half" idx="1"/>
          </p:nvPr>
        </p:nvSpPr>
        <p:spPr>
          <a:xfrm>
            <a:off x="838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a:extLst>
              <a:ext uri="{FF2B5EF4-FFF2-40B4-BE49-F238E27FC236}">
                <a16:creationId xmlns:a16="http://schemas.microsoft.com/office/drawing/2014/main" id="{D653F677-973B-4705-AB78-B0D48E4DADBC}"/>
              </a:ext>
            </a:extLst>
          </p:cNvPr>
          <p:cNvSpPr>
            <a:spLocks noGrp="1"/>
          </p:cNvSpPr>
          <p:nvPr>
            <p:ph sz="half" idx="2"/>
          </p:nvPr>
        </p:nvSpPr>
        <p:spPr>
          <a:xfrm>
            <a:off x="6172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a:extLst>
              <a:ext uri="{FF2B5EF4-FFF2-40B4-BE49-F238E27FC236}">
                <a16:creationId xmlns:a16="http://schemas.microsoft.com/office/drawing/2014/main" id="{D32D9B39-1547-44AE-8918-A615F48B68F0}"/>
              </a:ext>
            </a:extLst>
          </p:cNvPr>
          <p:cNvSpPr>
            <a:spLocks noGrp="1"/>
          </p:cNvSpPr>
          <p:nvPr>
            <p:ph type="dt" sz="half" idx="10"/>
          </p:nvPr>
        </p:nvSpPr>
        <p:spPr/>
        <p:txBody>
          <a:bodyPr/>
          <a:lstStyle/>
          <a:p>
            <a:fld id="{F536D866-33D4-4669-A854-B9184A5D1FF9}" type="datetime1">
              <a:rPr lang="pt-PT" smtClean="0"/>
              <a:t>11/10/2024</a:t>
            </a:fld>
            <a:endParaRPr lang="pt-PT"/>
          </a:p>
        </p:txBody>
      </p:sp>
      <p:sp>
        <p:nvSpPr>
          <p:cNvPr id="6" name="Marcador de Posição do Rodapé 5">
            <a:extLst>
              <a:ext uri="{FF2B5EF4-FFF2-40B4-BE49-F238E27FC236}">
                <a16:creationId xmlns:a16="http://schemas.microsoft.com/office/drawing/2014/main" id="{520F0E4F-FFBE-4967-8BBD-961465438154}"/>
              </a:ext>
            </a:extLst>
          </p:cNvPr>
          <p:cNvSpPr>
            <a:spLocks noGrp="1"/>
          </p:cNvSpPr>
          <p:nvPr>
            <p:ph type="ftr" sz="quarter" idx="11"/>
          </p:nvPr>
        </p:nvSpPr>
        <p:spPr/>
        <p:txBody>
          <a:bodyPr/>
          <a:lstStyle/>
          <a:p>
            <a:r>
              <a:rPr lang="pt-PT"/>
              <a:t>SP-FDUC-2024</a:t>
            </a:r>
          </a:p>
        </p:txBody>
      </p:sp>
      <p:sp>
        <p:nvSpPr>
          <p:cNvPr id="7" name="Marcador de Posição do Número do Diapositivo 6">
            <a:extLst>
              <a:ext uri="{FF2B5EF4-FFF2-40B4-BE49-F238E27FC236}">
                <a16:creationId xmlns:a16="http://schemas.microsoft.com/office/drawing/2014/main" id="{6C47A385-EC7F-44F5-BAF0-5A6EC4DE77A9}"/>
              </a:ext>
            </a:extLst>
          </p:cNvPr>
          <p:cNvSpPr>
            <a:spLocks noGrp="1"/>
          </p:cNvSpPr>
          <p:nvPr>
            <p:ph type="sldNum" sz="quarter" idx="12"/>
          </p:nvPr>
        </p:nvSpPr>
        <p:spPr/>
        <p:txBody>
          <a:bodyPr/>
          <a:lstStyle/>
          <a:p>
            <a:fld id="{AB1E1BCC-7A06-4995-A6D6-78A58CA9D9D3}" type="slidenum">
              <a:rPr lang="pt-PT" smtClean="0"/>
              <a:t>‹nº›</a:t>
            </a:fld>
            <a:endParaRPr lang="pt-PT"/>
          </a:p>
        </p:txBody>
      </p:sp>
    </p:spTree>
    <p:extLst>
      <p:ext uri="{BB962C8B-B14F-4D97-AF65-F5344CB8AC3E}">
        <p14:creationId xmlns:p14="http://schemas.microsoft.com/office/powerpoint/2010/main" val="2494928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4599-7211-48B7-8062-DFB8D4D0B0C3}"/>
              </a:ext>
            </a:extLst>
          </p:cNvPr>
          <p:cNvSpPr>
            <a:spLocks noGrp="1"/>
          </p:cNvSpPr>
          <p:nvPr>
            <p:ph type="title"/>
          </p:nvPr>
        </p:nvSpPr>
        <p:spPr>
          <a:xfrm>
            <a:off x="839788" y="365125"/>
            <a:ext cx="10515600" cy="1325563"/>
          </a:xfrm>
        </p:spPr>
        <p:txBody>
          <a:body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F15AD90C-172A-4EFC-BAC1-798CD63625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Marcador de Posição de Conteúdo 3">
            <a:extLst>
              <a:ext uri="{FF2B5EF4-FFF2-40B4-BE49-F238E27FC236}">
                <a16:creationId xmlns:a16="http://schemas.microsoft.com/office/drawing/2014/main" id="{E5D97EB1-51CA-4AA6-925A-FC2FEC267426}"/>
              </a:ext>
            </a:extLst>
          </p:cNvPr>
          <p:cNvSpPr>
            <a:spLocks noGrp="1"/>
          </p:cNvSpPr>
          <p:nvPr>
            <p:ph sz="half" idx="2"/>
          </p:nvPr>
        </p:nvSpPr>
        <p:spPr>
          <a:xfrm>
            <a:off x="839788" y="2505075"/>
            <a:ext cx="5157787"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a:extLst>
              <a:ext uri="{FF2B5EF4-FFF2-40B4-BE49-F238E27FC236}">
                <a16:creationId xmlns:a16="http://schemas.microsoft.com/office/drawing/2014/main" id="{B53CDBC0-7286-4DB8-BB85-62D19C1A37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Marcador de Posição de Conteúdo 5">
            <a:extLst>
              <a:ext uri="{FF2B5EF4-FFF2-40B4-BE49-F238E27FC236}">
                <a16:creationId xmlns:a16="http://schemas.microsoft.com/office/drawing/2014/main" id="{2D4D5521-88E5-46DB-924B-013822E93B80}"/>
              </a:ext>
            </a:extLst>
          </p:cNvPr>
          <p:cNvSpPr>
            <a:spLocks noGrp="1"/>
          </p:cNvSpPr>
          <p:nvPr>
            <p:ph sz="quarter" idx="4"/>
          </p:nvPr>
        </p:nvSpPr>
        <p:spPr>
          <a:xfrm>
            <a:off x="6172200" y="2505075"/>
            <a:ext cx="5183188"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a:extLst>
              <a:ext uri="{FF2B5EF4-FFF2-40B4-BE49-F238E27FC236}">
                <a16:creationId xmlns:a16="http://schemas.microsoft.com/office/drawing/2014/main" id="{277EDC9A-556D-4E79-81CB-E8D02E223C87}"/>
              </a:ext>
            </a:extLst>
          </p:cNvPr>
          <p:cNvSpPr>
            <a:spLocks noGrp="1"/>
          </p:cNvSpPr>
          <p:nvPr>
            <p:ph type="dt" sz="half" idx="10"/>
          </p:nvPr>
        </p:nvSpPr>
        <p:spPr/>
        <p:txBody>
          <a:bodyPr/>
          <a:lstStyle/>
          <a:p>
            <a:fld id="{E9464787-48D5-4BB0-B89E-7C70D8017B77}" type="datetime1">
              <a:rPr lang="pt-PT" smtClean="0"/>
              <a:t>11/10/2024</a:t>
            </a:fld>
            <a:endParaRPr lang="pt-PT"/>
          </a:p>
        </p:txBody>
      </p:sp>
      <p:sp>
        <p:nvSpPr>
          <p:cNvPr id="8" name="Marcador de Posição do Rodapé 7">
            <a:extLst>
              <a:ext uri="{FF2B5EF4-FFF2-40B4-BE49-F238E27FC236}">
                <a16:creationId xmlns:a16="http://schemas.microsoft.com/office/drawing/2014/main" id="{595C19A0-DE53-42CD-A4B5-C7A4FA8D9063}"/>
              </a:ext>
            </a:extLst>
          </p:cNvPr>
          <p:cNvSpPr>
            <a:spLocks noGrp="1"/>
          </p:cNvSpPr>
          <p:nvPr>
            <p:ph type="ftr" sz="quarter" idx="11"/>
          </p:nvPr>
        </p:nvSpPr>
        <p:spPr/>
        <p:txBody>
          <a:bodyPr/>
          <a:lstStyle/>
          <a:p>
            <a:r>
              <a:rPr lang="pt-PT"/>
              <a:t>SP-FDUC-2024</a:t>
            </a:r>
          </a:p>
        </p:txBody>
      </p:sp>
      <p:sp>
        <p:nvSpPr>
          <p:cNvPr id="9" name="Marcador de Posição do Número do Diapositivo 8">
            <a:extLst>
              <a:ext uri="{FF2B5EF4-FFF2-40B4-BE49-F238E27FC236}">
                <a16:creationId xmlns:a16="http://schemas.microsoft.com/office/drawing/2014/main" id="{0ABBBC1A-A05D-424A-9B3D-DAC2C5F44F81}"/>
              </a:ext>
            </a:extLst>
          </p:cNvPr>
          <p:cNvSpPr>
            <a:spLocks noGrp="1"/>
          </p:cNvSpPr>
          <p:nvPr>
            <p:ph type="sldNum" sz="quarter" idx="12"/>
          </p:nvPr>
        </p:nvSpPr>
        <p:spPr/>
        <p:txBody>
          <a:bodyPr/>
          <a:lstStyle/>
          <a:p>
            <a:fld id="{AB1E1BCC-7A06-4995-A6D6-78A58CA9D9D3}" type="slidenum">
              <a:rPr lang="pt-PT" smtClean="0"/>
              <a:t>‹nº›</a:t>
            </a:fld>
            <a:endParaRPr lang="pt-PT"/>
          </a:p>
        </p:txBody>
      </p:sp>
    </p:spTree>
    <p:extLst>
      <p:ext uri="{BB962C8B-B14F-4D97-AF65-F5344CB8AC3E}">
        <p14:creationId xmlns:p14="http://schemas.microsoft.com/office/powerpoint/2010/main" val="1407062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622A08-311B-4060-8E4E-5D56753758D4}"/>
              </a:ext>
            </a:extLst>
          </p:cNvPr>
          <p:cNvSpPr>
            <a:spLocks noGrp="1"/>
          </p:cNvSpPr>
          <p:nvPr>
            <p:ph type="title"/>
          </p:nvPr>
        </p:nvSpPr>
        <p:spPr/>
        <p:txBody>
          <a:bodyPr/>
          <a:lstStyle/>
          <a:p>
            <a:r>
              <a:rPr lang="pt-PT"/>
              <a:t>Clique para editar o estilo de título do Modelo Global</a:t>
            </a:r>
          </a:p>
        </p:txBody>
      </p:sp>
      <p:sp>
        <p:nvSpPr>
          <p:cNvPr id="3" name="Marcador de Posição da Data 2">
            <a:extLst>
              <a:ext uri="{FF2B5EF4-FFF2-40B4-BE49-F238E27FC236}">
                <a16:creationId xmlns:a16="http://schemas.microsoft.com/office/drawing/2014/main" id="{36AA6521-21EB-4F4D-A11A-60F1A2C0FBBA}"/>
              </a:ext>
            </a:extLst>
          </p:cNvPr>
          <p:cNvSpPr>
            <a:spLocks noGrp="1"/>
          </p:cNvSpPr>
          <p:nvPr>
            <p:ph type="dt" sz="half" idx="10"/>
          </p:nvPr>
        </p:nvSpPr>
        <p:spPr/>
        <p:txBody>
          <a:bodyPr/>
          <a:lstStyle/>
          <a:p>
            <a:fld id="{D73EC43B-0AC6-4387-BB80-735421417E64}" type="datetime1">
              <a:rPr lang="pt-PT" smtClean="0"/>
              <a:t>11/10/2024</a:t>
            </a:fld>
            <a:endParaRPr lang="pt-PT"/>
          </a:p>
        </p:txBody>
      </p:sp>
      <p:sp>
        <p:nvSpPr>
          <p:cNvPr id="4" name="Marcador de Posição do Rodapé 3">
            <a:extLst>
              <a:ext uri="{FF2B5EF4-FFF2-40B4-BE49-F238E27FC236}">
                <a16:creationId xmlns:a16="http://schemas.microsoft.com/office/drawing/2014/main" id="{743AD1EA-D65B-420F-BE8F-D3E7A0DB05A5}"/>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596FE01B-B869-4627-BE5D-20561FDCB42D}"/>
              </a:ext>
            </a:extLst>
          </p:cNvPr>
          <p:cNvSpPr>
            <a:spLocks noGrp="1"/>
          </p:cNvSpPr>
          <p:nvPr>
            <p:ph type="sldNum" sz="quarter" idx="12"/>
          </p:nvPr>
        </p:nvSpPr>
        <p:spPr/>
        <p:txBody>
          <a:bodyPr/>
          <a:lstStyle/>
          <a:p>
            <a:fld id="{AB1E1BCC-7A06-4995-A6D6-78A58CA9D9D3}" type="slidenum">
              <a:rPr lang="pt-PT" smtClean="0"/>
              <a:t>‹nº›</a:t>
            </a:fld>
            <a:endParaRPr lang="pt-PT"/>
          </a:p>
        </p:txBody>
      </p:sp>
    </p:spTree>
    <p:extLst>
      <p:ext uri="{BB962C8B-B14F-4D97-AF65-F5344CB8AC3E}">
        <p14:creationId xmlns:p14="http://schemas.microsoft.com/office/powerpoint/2010/main" val="1441553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a:extLst>
              <a:ext uri="{FF2B5EF4-FFF2-40B4-BE49-F238E27FC236}">
                <a16:creationId xmlns:a16="http://schemas.microsoft.com/office/drawing/2014/main" id="{15408098-0F34-4A26-AD13-E589F4BA4B93}"/>
              </a:ext>
            </a:extLst>
          </p:cNvPr>
          <p:cNvSpPr>
            <a:spLocks noGrp="1"/>
          </p:cNvSpPr>
          <p:nvPr>
            <p:ph type="dt" sz="half" idx="10"/>
          </p:nvPr>
        </p:nvSpPr>
        <p:spPr/>
        <p:txBody>
          <a:bodyPr/>
          <a:lstStyle/>
          <a:p>
            <a:fld id="{D5D24BE4-D936-4C97-B548-32D95EC90972}" type="datetime1">
              <a:rPr lang="pt-PT" smtClean="0"/>
              <a:t>11/10/2024</a:t>
            </a:fld>
            <a:endParaRPr lang="pt-PT"/>
          </a:p>
        </p:txBody>
      </p:sp>
      <p:sp>
        <p:nvSpPr>
          <p:cNvPr id="3" name="Marcador de Posição do Rodapé 2">
            <a:extLst>
              <a:ext uri="{FF2B5EF4-FFF2-40B4-BE49-F238E27FC236}">
                <a16:creationId xmlns:a16="http://schemas.microsoft.com/office/drawing/2014/main" id="{25466430-1E7D-43C6-97A1-3C2104862580}"/>
              </a:ext>
            </a:extLst>
          </p:cNvPr>
          <p:cNvSpPr>
            <a:spLocks noGrp="1"/>
          </p:cNvSpPr>
          <p:nvPr>
            <p:ph type="ftr" sz="quarter" idx="11"/>
          </p:nvPr>
        </p:nvSpPr>
        <p:spPr/>
        <p:txBody>
          <a:bodyPr/>
          <a:lstStyle/>
          <a:p>
            <a:r>
              <a:rPr lang="pt-PT"/>
              <a:t>SP-FDUC-2024</a:t>
            </a:r>
          </a:p>
        </p:txBody>
      </p:sp>
      <p:sp>
        <p:nvSpPr>
          <p:cNvPr id="4" name="Marcador de Posição do Número do Diapositivo 3">
            <a:extLst>
              <a:ext uri="{FF2B5EF4-FFF2-40B4-BE49-F238E27FC236}">
                <a16:creationId xmlns:a16="http://schemas.microsoft.com/office/drawing/2014/main" id="{1935AF02-9E0E-462C-8F14-5ECE1C69914D}"/>
              </a:ext>
            </a:extLst>
          </p:cNvPr>
          <p:cNvSpPr>
            <a:spLocks noGrp="1"/>
          </p:cNvSpPr>
          <p:nvPr>
            <p:ph type="sldNum" sz="quarter" idx="12"/>
          </p:nvPr>
        </p:nvSpPr>
        <p:spPr/>
        <p:txBody>
          <a:bodyPr/>
          <a:lstStyle/>
          <a:p>
            <a:fld id="{AB1E1BCC-7A06-4995-A6D6-78A58CA9D9D3}" type="slidenum">
              <a:rPr lang="pt-PT" smtClean="0"/>
              <a:t>‹nº›</a:t>
            </a:fld>
            <a:endParaRPr lang="pt-PT"/>
          </a:p>
        </p:txBody>
      </p:sp>
    </p:spTree>
    <p:extLst>
      <p:ext uri="{BB962C8B-B14F-4D97-AF65-F5344CB8AC3E}">
        <p14:creationId xmlns:p14="http://schemas.microsoft.com/office/powerpoint/2010/main" val="2744657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9C869-F152-40FE-9C21-C288DBB36C21}"/>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D27B51BD-B392-4952-9102-E1A6C7BBE4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a:extLst>
              <a:ext uri="{FF2B5EF4-FFF2-40B4-BE49-F238E27FC236}">
                <a16:creationId xmlns:a16="http://schemas.microsoft.com/office/drawing/2014/main" id="{295DE8C3-6DB3-47DC-8A1D-54E6134B38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7CB0AA2F-F7D7-40F4-BEDC-C24A90B37BC2}"/>
              </a:ext>
            </a:extLst>
          </p:cNvPr>
          <p:cNvSpPr>
            <a:spLocks noGrp="1"/>
          </p:cNvSpPr>
          <p:nvPr>
            <p:ph type="dt" sz="half" idx="10"/>
          </p:nvPr>
        </p:nvSpPr>
        <p:spPr/>
        <p:txBody>
          <a:bodyPr/>
          <a:lstStyle/>
          <a:p>
            <a:fld id="{CB5AB34E-DB6C-4451-88F9-7B7DF49846C8}" type="datetime1">
              <a:rPr lang="pt-PT" smtClean="0"/>
              <a:t>11/10/2024</a:t>
            </a:fld>
            <a:endParaRPr lang="pt-PT"/>
          </a:p>
        </p:txBody>
      </p:sp>
      <p:sp>
        <p:nvSpPr>
          <p:cNvPr id="6" name="Marcador de Posição do Rodapé 5">
            <a:extLst>
              <a:ext uri="{FF2B5EF4-FFF2-40B4-BE49-F238E27FC236}">
                <a16:creationId xmlns:a16="http://schemas.microsoft.com/office/drawing/2014/main" id="{C50CF9D4-E5E2-4187-A367-5DD48D8214FB}"/>
              </a:ext>
            </a:extLst>
          </p:cNvPr>
          <p:cNvSpPr>
            <a:spLocks noGrp="1"/>
          </p:cNvSpPr>
          <p:nvPr>
            <p:ph type="ftr" sz="quarter" idx="11"/>
          </p:nvPr>
        </p:nvSpPr>
        <p:spPr/>
        <p:txBody>
          <a:bodyPr/>
          <a:lstStyle/>
          <a:p>
            <a:r>
              <a:rPr lang="pt-PT"/>
              <a:t>SP-FDUC-2024</a:t>
            </a:r>
          </a:p>
        </p:txBody>
      </p:sp>
      <p:sp>
        <p:nvSpPr>
          <p:cNvPr id="7" name="Marcador de Posição do Número do Diapositivo 6">
            <a:extLst>
              <a:ext uri="{FF2B5EF4-FFF2-40B4-BE49-F238E27FC236}">
                <a16:creationId xmlns:a16="http://schemas.microsoft.com/office/drawing/2014/main" id="{EC82EF84-4E60-43FA-A2EF-535D04D07304}"/>
              </a:ext>
            </a:extLst>
          </p:cNvPr>
          <p:cNvSpPr>
            <a:spLocks noGrp="1"/>
          </p:cNvSpPr>
          <p:nvPr>
            <p:ph type="sldNum" sz="quarter" idx="12"/>
          </p:nvPr>
        </p:nvSpPr>
        <p:spPr/>
        <p:txBody>
          <a:bodyPr/>
          <a:lstStyle/>
          <a:p>
            <a:fld id="{AB1E1BCC-7A06-4995-A6D6-78A58CA9D9D3}" type="slidenum">
              <a:rPr lang="pt-PT" smtClean="0"/>
              <a:t>‹nº›</a:t>
            </a:fld>
            <a:endParaRPr lang="pt-PT"/>
          </a:p>
        </p:txBody>
      </p:sp>
    </p:spTree>
    <p:extLst>
      <p:ext uri="{BB962C8B-B14F-4D97-AF65-F5344CB8AC3E}">
        <p14:creationId xmlns:p14="http://schemas.microsoft.com/office/powerpoint/2010/main" val="2147898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AE1D7-EE9C-4614-983E-55A0D0C03584}"/>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p>
        </p:txBody>
      </p:sp>
      <p:sp>
        <p:nvSpPr>
          <p:cNvPr id="3" name="Marcador de Posição da Imagem 2">
            <a:extLst>
              <a:ext uri="{FF2B5EF4-FFF2-40B4-BE49-F238E27FC236}">
                <a16:creationId xmlns:a16="http://schemas.microsoft.com/office/drawing/2014/main" id="{A5913C3A-578A-4C4E-8A5A-48B043131B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a:extLst>
              <a:ext uri="{FF2B5EF4-FFF2-40B4-BE49-F238E27FC236}">
                <a16:creationId xmlns:a16="http://schemas.microsoft.com/office/drawing/2014/main" id="{A832B7AC-196B-4708-9BF4-BD05169A3B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7A222010-283E-474D-A400-52631044BD57}"/>
              </a:ext>
            </a:extLst>
          </p:cNvPr>
          <p:cNvSpPr>
            <a:spLocks noGrp="1"/>
          </p:cNvSpPr>
          <p:nvPr>
            <p:ph type="dt" sz="half" idx="10"/>
          </p:nvPr>
        </p:nvSpPr>
        <p:spPr/>
        <p:txBody>
          <a:bodyPr/>
          <a:lstStyle/>
          <a:p>
            <a:fld id="{8BA57CF0-24C2-456A-9436-1F392672A56F}" type="datetime1">
              <a:rPr lang="pt-PT" smtClean="0"/>
              <a:t>11/10/2024</a:t>
            </a:fld>
            <a:endParaRPr lang="pt-PT"/>
          </a:p>
        </p:txBody>
      </p:sp>
      <p:sp>
        <p:nvSpPr>
          <p:cNvPr id="6" name="Marcador de Posição do Rodapé 5">
            <a:extLst>
              <a:ext uri="{FF2B5EF4-FFF2-40B4-BE49-F238E27FC236}">
                <a16:creationId xmlns:a16="http://schemas.microsoft.com/office/drawing/2014/main" id="{DBEA7444-5A80-4119-8646-633A9D20CBE9}"/>
              </a:ext>
            </a:extLst>
          </p:cNvPr>
          <p:cNvSpPr>
            <a:spLocks noGrp="1"/>
          </p:cNvSpPr>
          <p:nvPr>
            <p:ph type="ftr" sz="quarter" idx="11"/>
          </p:nvPr>
        </p:nvSpPr>
        <p:spPr/>
        <p:txBody>
          <a:bodyPr/>
          <a:lstStyle/>
          <a:p>
            <a:r>
              <a:rPr lang="pt-PT"/>
              <a:t>SP-FDUC-2024</a:t>
            </a:r>
          </a:p>
        </p:txBody>
      </p:sp>
      <p:sp>
        <p:nvSpPr>
          <p:cNvPr id="7" name="Marcador de Posição do Número do Diapositivo 6">
            <a:extLst>
              <a:ext uri="{FF2B5EF4-FFF2-40B4-BE49-F238E27FC236}">
                <a16:creationId xmlns:a16="http://schemas.microsoft.com/office/drawing/2014/main" id="{70B16367-F9E8-4AFA-9EFA-E036E96912FC}"/>
              </a:ext>
            </a:extLst>
          </p:cNvPr>
          <p:cNvSpPr>
            <a:spLocks noGrp="1"/>
          </p:cNvSpPr>
          <p:nvPr>
            <p:ph type="sldNum" sz="quarter" idx="12"/>
          </p:nvPr>
        </p:nvSpPr>
        <p:spPr/>
        <p:txBody>
          <a:bodyPr/>
          <a:lstStyle/>
          <a:p>
            <a:fld id="{AB1E1BCC-7A06-4995-A6D6-78A58CA9D9D3}" type="slidenum">
              <a:rPr lang="pt-PT" smtClean="0"/>
              <a:t>‹nº›</a:t>
            </a:fld>
            <a:endParaRPr lang="pt-PT"/>
          </a:p>
        </p:txBody>
      </p:sp>
    </p:spTree>
    <p:extLst>
      <p:ext uri="{BB962C8B-B14F-4D97-AF65-F5344CB8AC3E}">
        <p14:creationId xmlns:p14="http://schemas.microsoft.com/office/powerpoint/2010/main" val="1458125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a:extLst>
              <a:ext uri="{FF2B5EF4-FFF2-40B4-BE49-F238E27FC236}">
                <a16:creationId xmlns:a16="http://schemas.microsoft.com/office/drawing/2014/main" id="{A420DF97-8C86-4494-9F28-A1A6699693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BFD1173D-12D8-457B-829C-7B213452E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34EC672D-C954-49CA-97D8-EC3D73B670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51D52B-5015-4490-A0C5-65C9E72762CC}" type="datetime1">
              <a:rPr lang="pt-PT" smtClean="0"/>
              <a:t>11/10/2024</a:t>
            </a:fld>
            <a:endParaRPr lang="pt-PT"/>
          </a:p>
        </p:txBody>
      </p:sp>
      <p:sp>
        <p:nvSpPr>
          <p:cNvPr id="5" name="Marcador de Posição do Rodapé 4">
            <a:extLst>
              <a:ext uri="{FF2B5EF4-FFF2-40B4-BE49-F238E27FC236}">
                <a16:creationId xmlns:a16="http://schemas.microsoft.com/office/drawing/2014/main" id="{37009286-69B8-4EFE-9E9B-8B69BF9607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t-PT"/>
              <a:t>SP-FDUC-2024</a:t>
            </a:r>
          </a:p>
        </p:txBody>
      </p:sp>
      <p:sp>
        <p:nvSpPr>
          <p:cNvPr id="6" name="Marcador de Posição do Número do Diapositivo 5">
            <a:extLst>
              <a:ext uri="{FF2B5EF4-FFF2-40B4-BE49-F238E27FC236}">
                <a16:creationId xmlns:a16="http://schemas.microsoft.com/office/drawing/2014/main" id="{8EC04D34-0150-441D-B286-2A48EA4A1F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1E1BCC-7A06-4995-A6D6-78A58CA9D9D3}" type="slidenum">
              <a:rPr lang="pt-PT" smtClean="0"/>
              <a:t>‹nº›</a:t>
            </a:fld>
            <a:endParaRPr lang="pt-PT"/>
          </a:p>
        </p:txBody>
      </p:sp>
    </p:spTree>
    <p:extLst>
      <p:ext uri="{BB962C8B-B14F-4D97-AF65-F5344CB8AC3E}">
        <p14:creationId xmlns:p14="http://schemas.microsoft.com/office/powerpoint/2010/main" val="344856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southeugooglechair.com/" TargetMode="External"/><Relationship Id="rId5" Type="http://schemas.openxmlformats.org/officeDocument/2006/relationships/hyperlink" Target="https://novalaw.unl.pt/en/observatory-for-the-protection-of-personal-data-ppd/" TargetMode="Externa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washingtonpost.com/gdpr-consen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hyperlink" Target="https://www.datatilsynet.no/en/news/aktuelle-nyheter-2024/request-for-an-edpb-opinion-on-consent-or-pay/" TargetMode="External"/><Relationship Id="rId2" Type="http://schemas.openxmlformats.org/officeDocument/2006/relationships/hyperlink" Target="https://www.iubenda.com/en/help/142787-facebook-subscription" TargetMode="External"/><Relationship Id="rId1" Type="http://schemas.openxmlformats.org/officeDocument/2006/relationships/slideLayout" Target="../slideLayouts/slideLayout2.xml"/><Relationship Id="rId5" Type="http://schemas.openxmlformats.org/officeDocument/2006/relationships/hyperlink" Target="https://www.iubenda.com/en/help/152202-edpbs-opinion-on-consent-or-pay-models" TargetMode="External"/><Relationship Id="rId4" Type="http://schemas.openxmlformats.org/officeDocument/2006/relationships/hyperlink" Target="https://www.edpb.europa.eu/system/files/2024-04/edpb_opinion_202408_consentorpay_en.pdf"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data.consilium.europa.eu/doc/document/ST-8537-2018-INIT/en/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edpb.europa.eu/sites/edpb/files/files/file1/edpb_statement_on_eprivacy_en.pdf" TargetMode="External"/><Relationship Id="rId4" Type="http://schemas.openxmlformats.org/officeDocument/2006/relationships/hyperlink" Target="https://data.consilium.europa.eu/doc/document/ST-6467-2019-INIT/en/pdf"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sandrap@fd.uc.p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c.europa.eu/justice/article-29/documentation/opinion-recommendation/files/2012/wp194_en.pdf"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3B4B3E-E90C-4C64-B95F-996CDDAB7AEC}"/>
              </a:ext>
            </a:extLst>
          </p:cNvPr>
          <p:cNvSpPr>
            <a:spLocks noGrp="1"/>
          </p:cNvSpPr>
          <p:nvPr>
            <p:ph type="ctrTitle"/>
          </p:nvPr>
        </p:nvSpPr>
        <p:spPr>
          <a:xfrm>
            <a:off x="627529" y="2255720"/>
            <a:ext cx="4966447" cy="2764515"/>
          </a:xfrm>
        </p:spPr>
        <p:txBody>
          <a:bodyPr>
            <a:normAutofit fontScale="90000"/>
          </a:bodyPr>
          <a:lstStyle/>
          <a:p>
            <a:pPr>
              <a:lnSpc>
                <a:spcPct val="100000"/>
              </a:lnSpc>
            </a:pPr>
            <a:br>
              <a:rPr lang="en-US" sz="2700" b="1" dirty="0">
                <a:solidFill>
                  <a:srgbClr val="C00000"/>
                </a:solidFill>
                <a:latin typeface="+mn-lt"/>
              </a:rPr>
            </a:br>
            <a:r>
              <a:rPr lang="en-US" sz="2700" b="1" dirty="0">
                <a:solidFill>
                  <a:srgbClr val="C00000"/>
                </a:solidFill>
                <a:latin typeface="+mn-lt"/>
              </a:rPr>
              <a:t>Conference</a:t>
            </a:r>
            <a:br>
              <a:rPr lang="en-US" sz="1800" b="1" dirty="0">
                <a:solidFill>
                  <a:srgbClr val="C00000"/>
                </a:solidFill>
                <a:latin typeface="+mn-lt"/>
              </a:rPr>
            </a:br>
            <a:br>
              <a:rPr lang="en-US" sz="1800" b="1" dirty="0">
                <a:latin typeface="+mn-lt"/>
              </a:rPr>
            </a:br>
            <a:r>
              <a:rPr lang="en-US" sz="2400" b="1" dirty="0">
                <a:solidFill>
                  <a:srgbClr val="0070C0"/>
                </a:solidFill>
                <a:latin typeface="+mn-lt"/>
              </a:rPr>
              <a:t>Protecting Online Users: The Past, Present, and Future of Cookie Regulation</a:t>
            </a:r>
            <a:br>
              <a:rPr lang="en-US" sz="1800" b="1" dirty="0">
                <a:solidFill>
                  <a:srgbClr val="0070C0"/>
                </a:solidFill>
                <a:latin typeface="+mn-lt"/>
              </a:rPr>
            </a:br>
            <a:br>
              <a:rPr lang="en-US" sz="1800" b="1" dirty="0">
                <a:solidFill>
                  <a:srgbClr val="0070C0"/>
                </a:solidFill>
                <a:latin typeface="+mn-lt"/>
              </a:rPr>
            </a:br>
            <a:r>
              <a:rPr lang="en-US" sz="1800" b="1" dirty="0">
                <a:solidFill>
                  <a:srgbClr val="C00000"/>
                </a:solidFill>
                <a:latin typeface="+mn-lt"/>
              </a:rPr>
              <a:t>11 October 2024</a:t>
            </a:r>
            <a:endParaRPr lang="pt-PT" sz="1800" dirty="0">
              <a:solidFill>
                <a:srgbClr val="C00000"/>
              </a:solidFill>
              <a:latin typeface="+mn-lt"/>
            </a:endParaRPr>
          </a:p>
        </p:txBody>
      </p:sp>
      <p:sp>
        <p:nvSpPr>
          <p:cNvPr id="3" name="Subtítulo 2">
            <a:extLst>
              <a:ext uri="{FF2B5EF4-FFF2-40B4-BE49-F238E27FC236}">
                <a16:creationId xmlns:a16="http://schemas.microsoft.com/office/drawing/2014/main" id="{472A0ECA-546C-49C3-B093-C8D29EA6D674}"/>
              </a:ext>
            </a:extLst>
          </p:cNvPr>
          <p:cNvSpPr>
            <a:spLocks noGrp="1"/>
          </p:cNvSpPr>
          <p:nvPr>
            <p:ph type="subTitle" idx="1"/>
          </p:nvPr>
        </p:nvSpPr>
        <p:spPr>
          <a:xfrm>
            <a:off x="1434353" y="4704697"/>
            <a:ext cx="9144000" cy="1655762"/>
          </a:xfrm>
        </p:spPr>
        <p:txBody>
          <a:bodyPr>
            <a:normAutofit/>
          </a:bodyPr>
          <a:lstStyle/>
          <a:p>
            <a:endParaRPr lang="pt-PT" dirty="0"/>
          </a:p>
          <a:p>
            <a:endParaRPr lang="pt-PT" dirty="0"/>
          </a:p>
          <a:p>
            <a:endParaRPr lang="pt-PT" dirty="0"/>
          </a:p>
        </p:txBody>
      </p:sp>
      <p:pic>
        <p:nvPicPr>
          <p:cNvPr id="5" name="Gráfico 4">
            <a:extLst>
              <a:ext uri="{FF2B5EF4-FFF2-40B4-BE49-F238E27FC236}">
                <a16:creationId xmlns:a16="http://schemas.microsoft.com/office/drawing/2014/main" id="{8D080794-55E3-40B5-A3AE-5239B1F48BE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6141" y="342900"/>
            <a:ext cx="3015016" cy="1288676"/>
          </a:xfrm>
          <a:prstGeom prst="rect">
            <a:avLst/>
          </a:prstGeom>
        </p:spPr>
      </p:pic>
      <p:pic>
        <p:nvPicPr>
          <p:cNvPr id="7" name="Imagem 6">
            <a:extLst>
              <a:ext uri="{FF2B5EF4-FFF2-40B4-BE49-F238E27FC236}">
                <a16:creationId xmlns:a16="http://schemas.microsoft.com/office/drawing/2014/main" id="{85485989-AE32-4AA7-A14B-94CC07084A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1968" y="295600"/>
            <a:ext cx="6454985" cy="2257099"/>
          </a:xfrm>
          <a:prstGeom prst="rect">
            <a:avLst/>
          </a:prstGeom>
        </p:spPr>
      </p:pic>
      <p:sp>
        <p:nvSpPr>
          <p:cNvPr id="8" name="CaixaDeTexto 7">
            <a:extLst>
              <a:ext uri="{FF2B5EF4-FFF2-40B4-BE49-F238E27FC236}">
                <a16:creationId xmlns:a16="http://schemas.microsoft.com/office/drawing/2014/main" id="{6C5B74C6-E2D9-4F73-B7A0-81B7AE000140}"/>
              </a:ext>
            </a:extLst>
          </p:cNvPr>
          <p:cNvSpPr txBox="1"/>
          <p:nvPr/>
        </p:nvSpPr>
        <p:spPr>
          <a:xfrm>
            <a:off x="1004047" y="5425716"/>
            <a:ext cx="4071179" cy="1200329"/>
          </a:xfrm>
          <a:prstGeom prst="rect">
            <a:avLst/>
          </a:prstGeom>
          <a:noFill/>
        </p:spPr>
        <p:txBody>
          <a:bodyPr wrap="none" rtlCol="0">
            <a:spAutoFit/>
          </a:bodyPr>
          <a:lstStyle/>
          <a:p>
            <a:r>
              <a:rPr lang="en-US" dirty="0">
                <a:hlinkClick r:id="rId5"/>
              </a:rPr>
              <a:t>Data Protection Observatory</a:t>
            </a:r>
            <a:endParaRPr lang="en-US" dirty="0"/>
          </a:p>
          <a:p>
            <a:r>
              <a:rPr lang="en-US" dirty="0">
                <a:solidFill>
                  <a:srgbClr val="002060"/>
                </a:solidFill>
              </a:rPr>
              <a:t>in collaboration with the</a:t>
            </a:r>
          </a:p>
          <a:p>
            <a:r>
              <a:rPr lang="en-US" dirty="0"/>
              <a:t> </a:t>
            </a:r>
            <a:r>
              <a:rPr lang="en-US" dirty="0">
                <a:hlinkClick r:id="rId6"/>
              </a:rPr>
              <a:t>South EU Google Data </a:t>
            </a:r>
            <a:r>
              <a:rPr lang="en-US">
                <a:hlinkClick r:id="rId6"/>
              </a:rPr>
              <a:t>Governance Chair</a:t>
            </a:r>
            <a:endParaRPr lang="pt-PT" dirty="0"/>
          </a:p>
          <a:p>
            <a:endParaRPr lang="pt-PT" dirty="0"/>
          </a:p>
        </p:txBody>
      </p:sp>
      <p:sp>
        <p:nvSpPr>
          <p:cNvPr id="4" name="CaixaDeTexto 3">
            <a:extLst>
              <a:ext uri="{FF2B5EF4-FFF2-40B4-BE49-F238E27FC236}">
                <a16:creationId xmlns:a16="http://schemas.microsoft.com/office/drawing/2014/main" id="{8F9DE4F3-54CE-439E-B70B-34DE956B3D48}"/>
              </a:ext>
            </a:extLst>
          </p:cNvPr>
          <p:cNvSpPr txBox="1"/>
          <p:nvPr/>
        </p:nvSpPr>
        <p:spPr>
          <a:xfrm>
            <a:off x="7079151" y="4311154"/>
            <a:ext cx="3182471" cy="584775"/>
          </a:xfrm>
          <a:prstGeom prst="rect">
            <a:avLst/>
          </a:prstGeom>
          <a:noFill/>
        </p:spPr>
        <p:txBody>
          <a:bodyPr wrap="square" rtlCol="0">
            <a:spAutoFit/>
          </a:bodyPr>
          <a:lstStyle/>
          <a:p>
            <a:r>
              <a:rPr lang="pt-PT" sz="3200" dirty="0">
                <a:solidFill>
                  <a:schemeClr val="accent1"/>
                </a:solidFill>
              </a:rPr>
              <a:t>Sandra Passinhas</a:t>
            </a:r>
          </a:p>
        </p:txBody>
      </p:sp>
      <p:sp>
        <p:nvSpPr>
          <p:cNvPr id="6" name="CaixaDeTexto 5">
            <a:extLst>
              <a:ext uri="{FF2B5EF4-FFF2-40B4-BE49-F238E27FC236}">
                <a16:creationId xmlns:a16="http://schemas.microsoft.com/office/drawing/2014/main" id="{3EF969F2-91EB-420A-BBD5-DEC7EE442845}"/>
              </a:ext>
            </a:extLst>
          </p:cNvPr>
          <p:cNvSpPr txBox="1"/>
          <p:nvPr/>
        </p:nvSpPr>
        <p:spPr>
          <a:xfrm>
            <a:off x="6311152" y="3387824"/>
            <a:ext cx="4718471" cy="923330"/>
          </a:xfrm>
          <a:prstGeom prst="rect">
            <a:avLst/>
          </a:prstGeom>
          <a:noFill/>
        </p:spPr>
        <p:txBody>
          <a:bodyPr wrap="none" rtlCol="0">
            <a:spAutoFit/>
          </a:bodyPr>
          <a:lstStyle/>
          <a:p>
            <a:r>
              <a:rPr lang="pt-PT" sz="3600" dirty="0">
                <a:solidFill>
                  <a:srgbClr val="002060"/>
                </a:solidFill>
              </a:rPr>
              <a:t>Cookie Wall </a:t>
            </a:r>
            <a:r>
              <a:rPr lang="pt-PT" sz="3600" dirty="0" err="1">
                <a:solidFill>
                  <a:srgbClr val="002060"/>
                </a:solidFill>
              </a:rPr>
              <a:t>and</a:t>
            </a:r>
            <a:r>
              <a:rPr lang="pt-PT" sz="3600" dirty="0">
                <a:solidFill>
                  <a:srgbClr val="002060"/>
                </a:solidFill>
              </a:rPr>
              <a:t> </a:t>
            </a:r>
            <a:r>
              <a:rPr lang="pt-PT" sz="3600" dirty="0" err="1">
                <a:solidFill>
                  <a:srgbClr val="002060"/>
                </a:solidFill>
              </a:rPr>
              <a:t>Paywall</a:t>
            </a:r>
            <a:endParaRPr lang="pt-PT" sz="3600" dirty="0">
              <a:solidFill>
                <a:srgbClr val="002060"/>
              </a:solidFill>
            </a:endParaRPr>
          </a:p>
          <a:p>
            <a:endParaRPr lang="pt-PT" dirty="0"/>
          </a:p>
        </p:txBody>
      </p:sp>
      <p:pic>
        <p:nvPicPr>
          <p:cNvPr id="9" name="Imagem 8">
            <a:extLst>
              <a:ext uri="{FF2B5EF4-FFF2-40B4-BE49-F238E27FC236}">
                <a16:creationId xmlns:a16="http://schemas.microsoft.com/office/drawing/2014/main" id="{F211296E-7EC2-4092-8156-33EAEF8CD2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44497" y="4869330"/>
            <a:ext cx="1650327" cy="1766112"/>
          </a:xfrm>
          <a:prstGeom prst="rect">
            <a:avLst/>
          </a:prstGeom>
        </p:spPr>
      </p:pic>
    </p:spTree>
    <p:extLst>
      <p:ext uri="{BB962C8B-B14F-4D97-AF65-F5344CB8AC3E}">
        <p14:creationId xmlns:p14="http://schemas.microsoft.com/office/powerpoint/2010/main" val="3332565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4A74A6-5DCD-4295-8A35-2FC16000D540}"/>
              </a:ext>
            </a:extLst>
          </p:cNvPr>
          <p:cNvSpPr>
            <a:spLocks noGrp="1"/>
          </p:cNvSpPr>
          <p:nvPr>
            <p:ph type="title"/>
          </p:nvPr>
        </p:nvSpPr>
        <p:spPr/>
        <p:txBody>
          <a:bodyPr/>
          <a:lstStyle/>
          <a:p>
            <a:pPr algn="ctr"/>
            <a:r>
              <a:rPr lang="pt-PT" dirty="0" err="1">
                <a:solidFill>
                  <a:srgbClr val="0070C0"/>
                </a:solidFill>
              </a:rPr>
              <a:t>Article</a:t>
            </a:r>
            <a:r>
              <a:rPr lang="pt-PT" dirty="0">
                <a:solidFill>
                  <a:srgbClr val="0070C0"/>
                </a:solidFill>
              </a:rPr>
              <a:t> 7 - </a:t>
            </a:r>
            <a:r>
              <a:rPr lang="pt-PT" dirty="0" err="1">
                <a:solidFill>
                  <a:srgbClr val="0070C0"/>
                </a:solidFill>
              </a:rPr>
              <a:t>Conditions</a:t>
            </a:r>
            <a:r>
              <a:rPr lang="pt-PT" dirty="0">
                <a:solidFill>
                  <a:srgbClr val="0070C0"/>
                </a:solidFill>
              </a:rPr>
              <a:t> for </a:t>
            </a:r>
            <a:r>
              <a:rPr lang="pt-PT" dirty="0" err="1">
                <a:solidFill>
                  <a:srgbClr val="0070C0"/>
                </a:solidFill>
              </a:rPr>
              <a:t>consent</a:t>
            </a:r>
            <a:endParaRPr lang="pt-PT" dirty="0">
              <a:solidFill>
                <a:srgbClr val="0070C0"/>
              </a:solidFill>
            </a:endParaRPr>
          </a:p>
        </p:txBody>
      </p:sp>
      <p:sp>
        <p:nvSpPr>
          <p:cNvPr id="3" name="Marcador de Posição de Conteúdo 2">
            <a:extLst>
              <a:ext uri="{FF2B5EF4-FFF2-40B4-BE49-F238E27FC236}">
                <a16:creationId xmlns:a16="http://schemas.microsoft.com/office/drawing/2014/main" id="{F345C7A3-3D6E-4D6C-8B37-D9C5364A5AF7}"/>
              </a:ext>
            </a:extLst>
          </p:cNvPr>
          <p:cNvSpPr>
            <a:spLocks noGrp="1"/>
          </p:cNvSpPr>
          <p:nvPr>
            <p:ph idx="1"/>
          </p:nvPr>
        </p:nvSpPr>
        <p:spPr/>
        <p:txBody>
          <a:bodyPr>
            <a:normAutofit fontScale="77500" lnSpcReduction="20000"/>
          </a:bodyPr>
          <a:lstStyle/>
          <a:p>
            <a:pPr>
              <a:buFont typeface="+mj-lt"/>
              <a:buAutoNum type="arabicPeriod"/>
            </a:pPr>
            <a:r>
              <a:rPr lang="en-US" dirty="0">
                <a:solidFill>
                  <a:srgbClr val="002060"/>
                </a:solidFill>
              </a:rPr>
              <a:t>Where processing is based on consent, the controller shall be able to demonstrate that the data subject has consented to processing of his or her personal data.</a:t>
            </a:r>
          </a:p>
          <a:p>
            <a:pPr>
              <a:buFont typeface="+mj-lt"/>
              <a:buAutoNum type="arabicPeriod"/>
            </a:pPr>
            <a:r>
              <a:rPr lang="en-US" dirty="0">
                <a:solidFill>
                  <a:srgbClr val="002060"/>
                </a:solidFill>
              </a:rPr>
              <a:t>If the data subject’s consent is given in the context of a written declaration which also concerns other matters, the request for consent shall be presented in a manner which is clearly distinguishable from the other matters, in an intelligible and easily accessible form, using clear and plain language. Any part of such a declaration which constitutes an infringement of this Regulation shall not be binding.</a:t>
            </a:r>
          </a:p>
          <a:p>
            <a:pPr>
              <a:buFont typeface="+mj-lt"/>
              <a:buAutoNum type="arabicPeriod"/>
            </a:pPr>
            <a:r>
              <a:rPr lang="en-US" dirty="0">
                <a:solidFill>
                  <a:srgbClr val="002060"/>
                </a:solidFill>
              </a:rPr>
              <a:t>The data subject shall have the right to withdraw his or her consent at any time. The withdrawal of consent shall not affect the lawfulness of processing based on consent before its withdrawal. Prior to giving consent, the data subject shall be informed thereof. </a:t>
            </a:r>
            <a:r>
              <a:rPr lang="en-US" dirty="0">
                <a:solidFill>
                  <a:srgbClr val="00B0F0"/>
                </a:solidFill>
              </a:rPr>
              <a:t>It shall be as easy to withdraw as to give consent</a:t>
            </a:r>
            <a:r>
              <a:rPr lang="en-US" dirty="0">
                <a:solidFill>
                  <a:srgbClr val="002060"/>
                </a:solidFill>
              </a:rPr>
              <a:t>.</a:t>
            </a:r>
          </a:p>
          <a:p>
            <a:pPr>
              <a:buFont typeface="+mj-lt"/>
              <a:buAutoNum type="arabicPeriod"/>
            </a:pPr>
            <a:r>
              <a:rPr lang="en-US" dirty="0">
                <a:solidFill>
                  <a:srgbClr val="002060"/>
                </a:solidFill>
              </a:rPr>
              <a:t>When assessing whether consent is freely given, utmost account shall be taken of whether, </a:t>
            </a:r>
            <a:r>
              <a:rPr lang="en-US" i="1" dirty="0">
                <a:solidFill>
                  <a:srgbClr val="002060"/>
                </a:solidFill>
              </a:rPr>
              <a:t>inter alia</a:t>
            </a:r>
            <a:r>
              <a:rPr lang="en-US" dirty="0">
                <a:solidFill>
                  <a:srgbClr val="002060"/>
                </a:solidFill>
              </a:rPr>
              <a:t>, the performance of a contract, including the provision of a service, is conditional on consent to the processing of personal data that is not necessary for the performance of that contract.</a:t>
            </a:r>
          </a:p>
          <a:p>
            <a:endParaRPr lang="pt-PT" dirty="0"/>
          </a:p>
        </p:txBody>
      </p:sp>
      <p:sp>
        <p:nvSpPr>
          <p:cNvPr id="4" name="Marcador de Posição do Rodapé 3">
            <a:extLst>
              <a:ext uri="{FF2B5EF4-FFF2-40B4-BE49-F238E27FC236}">
                <a16:creationId xmlns:a16="http://schemas.microsoft.com/office/drawing/2014/main" id="{3A660C00-FBDF-44B0-A2FD-C8653F3E41E3}"/>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4309C9E8-F215-41E8-A450-C6D145229AAB}"/>
              </a:ext>
            </a:extLst>
          </p:cNvPr>
          <p:cNvSpPr>
            <a:spLocks noGrp="1"/>
          </p:cNvSpPr>
          <p:nvPr>
            <p:ph type="sldNum" sz="quarter" idx="12"/>
          </p:nvPr>
        </p:nvSpPr>
        <p:spPr/>
        <p:txBody>
          <a:bodyPr/>
          <a:lstStyle/>
          <a:p>
            <a:fld id="{AB1E1BCC-7A06-4995-A6D6-78A58CA9D9D3}" type="slidenum">
              <a:rPr lang="pt-PT" smtClean="0"/>
              <a:t>10</a:t>
            </a:fld>
            <a:endParaRPr lang="pt-PT"/>
          </a:p>
        </p:txBody>
      </p:sp>
    </p:spTree>
    <p:extLst>
      <p:ext uri="{BB962C8B-B14F-4D97-AF65-F5344CB8AC3E}">
        <p14:creationId xmlns:p14="http://schemas.microsoft.com/office/powerpoint/2010/main" val="2393912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06224A-C13D-4E89-897B-2B64E60E536B}"/>
              </a:ext>
            </a:extLst>
          </p:cNvPr>
          <p:cNvSpPr>
            <a:spLocks noGrp="1"/>
          </p:cNvSpPr>
          <p:nvPr>
            <p:ph type="title"/>
          </p:nvPr>
        </p:nvSpPr>
        <p:spPr/>
        <p:txBody>
          <a:bodyPr>
            <a:normAutofit/>
          </a:bodyPr>
          <a:lstStyle/>
          <a:p>
            <a:r>
              <a:rPr lang="en-US" sz="2400" b="1" i="0" u="none" strike="noStrike" baseline="0" dirty="0">
                <a:solidFill>
                  <a:srgbClr val="004493"/>
                </a:solidFill>
                <a:latin typeface="Calibri" panose="020F0502020204030204" pitchFamily="34" charset="0"/>
              </a:rPr>
              <a:t>Opinion 5/2019 on the interplay between the </a:t>
            </a:r>
            <a:r>
              <a:rPr lang="en-US" sz="2400" b="1" i="0" u="none" strike="noStrike" baseline="0" dirty="0" err="1">
                <a:solidFill>
                  <a:srgbClr val="004493"/>
                </a:solidFill>
                <a:latin typeface="Calibri" panose="020F0502020204030204" pitchFamily="34" charset="0"/>
              </a:rPr>
              <a:t>ePrivacy</a:t>
            </a:r>
            <a:r>
              <a:rPr lang="en-US" sz="2400" b="1" i="0" u="none" strike="noStrike" baseline="0" dirty="0">
                <a:solidFill>
                  <a:srgbClr val="004493"/>
                </a:solidFill>
                <a:latin typeface="Calibri" panose="020F0502020204030204" pitchFamily="34" charset="0"/>
              </a:rPr>
              <a:t> Directive and the GDPR, in particular regarding the competence, tasks and powers of data protection authorities  - Adopted on 12 March 2019</a:t>
            </a:r>
            <a:endParaRPr lang="pt-PT" sz="2400" dirty="0"/>
          </a:p>
        </p:txBody>
      </p:sp>
      <p:sp>
        <p:nvSpPr>
          <p:cNvPr id="3" name="Marcador de Posição de Conteúdo 2">
            <a:extLst>
              <a:ext uri="{FF2B5EF4-FFF2-40B4-BE49-F238E27FC236}">
                <a16:creationId xmlns:a16="http://schemas.microsoft.com/office/drawing/2014/main" id="{FC395051-EA38-4F48-81D3-DF73F699E56D}"/>
              </a:ext>
            </a:extLst>
          </p:cNvPr>
          <p:cNvSpPr>
            <a:spLocks noGrp="1"/>
          </p:cNvSpPr>
          <p:nvPr>
            <p:ph idx="1"/>
          </p:nvPr>
        </p:nvSpPr>
        <p:spPr/>
        <p:txBody>
          <a:bodyPr>
            <a:normAutofit fontScale="92500" lnSpcReduction="10000"/>
          </a:bodyPr>
          <a:lstStyle/>
          <a:p>
            <a:pPr marL="0" indent="0">
              <a:buNone/>
            </a:pPr>
            <a:endParaRPr lang="en-US" sz="1800" b="1" dirty="0">
              <a:solidFill>
                <a:srgbClr val="004493"/>
              </a:solidFill>
              <a:latin typeface="Calibri" panose="020F0502020204030204" pitchFamily="34" charset="0"/>
            </a:endParaRPr>
          </a:p>
          <a:p>
            <a:r>
              <a:rPr lang="en-US" sz="1800" b="0" i="0" u="none" strike="noStrike" baseline="0" dirty="0">
                <a:solidFill>
                  <a:srgbClr val="2D74B5"/>
                </a:solidFill>
                <a:latin typeface="Calibri" panose="020F0502020204030204" pitchFamily="34" charset="0"/>
              </a:rPr>
              <a:t>3.3 Matters within the material scope of both the </a:t>
            </a:r>
            <a:r>
              <a:rPr lang="en-US" sz="1800" b="0" i="0" u="none" strike="noStrike" baseline="0" dirty="0" err="1">
                <a:solidFill>
                  <a:srgbClr val="2D74B5"/>
                </a:solidFill>
                <a:latin typeface="Calibri" panose="020F0502020204030204" pitchFamily="34" charset="0"/>
              </a:rPr>
              <a:t>ePrivacy</a:t>
            </a:r>
            <a:r>
              <a:rPr lang="en-US" sz="1800" b="0" i="0" u="none" strike="noStrike" baseline="0" dirty="0">
                <a:solidFill>
                  <a:srgbClr val="2D74B5"/>
                </a:solidFill>
                <a:latin typeface="Calibri" panose="020F0502020204030204" pitchFamily="34" charset="0"/>
              </a:rPr>
              <a:t> Directive and the GDPR </a:t>
            </a:r>
          </a:p>
          <a:p>
            <a:r>
              <a:rPr lang="en-US" sz="1800" b="0" i="0" u="none" strike="noStrike" baseline="0" dirty="0">
                <a:solidFill>
                  <a:srgbClr val="000000"/>
                </a:solidFill>
                <a:latin typeface="Calibri" panose="020F0502020204030204" pitchFamily="34" charset="0"/>
              </a:rPr>
              <a:t>“29. There are many examples of processing activities which trigger the material scope of both the </a:t>
            </a:r>
            <a:r>
              <a:rPr lang="en-US" sz="1800" b="0" i="0" u="none" strike="noStrike" baseline="0" dirty="0" err="1">
                <a:solidFill>
                  <a:srgbClr val="000000"/>
                </a:solidFill>
                <a:latin typeface="Calibri" panose="020F0502020204030204" pitchFamily="34" charset="0"/>
              </a:rPr>
              <a:t>ePrivacy</a:t>
            </a:r>
            <a:r>
              <a:rPr lang="en-US" sz="1800" b="0" i="0" u="none" strike="noStrike" baseline="0" dirty="0">
                <a:solidFill>
                  <a:srgbClr val="000000"/>
                </a:solidFill>
                <a:latin typeface="Calibri" panose="020F0502020204030204" pitchFamily="34" charset="0"/>
              </a:rPr>
              <a:t> Directive and the GDPR. A clear example is the use of cookies”. </a:t>
            </a:r>
          </a:p>
          <a:p>
            <a:pPr marL="0" indent="0">
              <a:buNone/>
            </a:pPr>
            <a:endParaRPr lang="en-US" sz="1800" b="0" i="0" u="none" strike="noStrike" baseline="0" dirty="0">
              <a:solidFill>
                <a:srgbClr val="000000"/>
              </a:solidFill>
              <a:latin typeface="Calibri" panose="020F0502020204030204" pitchFamily="34" charset="0"/>
            </a:endParaRPr>
          </a:p>
          <a:p>
            <a:pPr marL="0" indent="0">
              <a:buNone/>
            </a:pPr>
            <a:r>
              <a:rPr lang="en-US" sz="1800" b="0" i="0" u="none" strike="noStrike" baseline="0" dirty="0">
                <a:solidFill>
                  <a:srgbClr val="000000"/>
                </a:solidFill>
                <a:latin typeface="Calibri" panose="020F0502020204030204" pitchFamily="34" charset="0"/>
              </a:rPr>
              <a:t>Already in its opinion on online behavioral advertising, the Article 29 Working Party stated that:</a:t>
            </a:r>
          </a:p>
          <a:p>
            <a:r>
              <a:rPr lang="en-US" sz="1800" b="0" i="0" u="none" strike="noStrike" baseline="0" dirty="0">
                <a:solidFill>
                  <a:srgbClr val="000000"/>
                </a:solidFill>
                <a:latin typeface="Calibri" panose="020F0502020204030204" pitchFamily="34" charset="0"/>
              </a:rPr>
              <a:t>“</a:t>
            </a:r>
            <a:r>
              <a:rPr lang="en-US" sz="1800" b="0" i="1" u="none" strike="noStrike" baseline="0" dirty="0">
                <a:solidFill>
                  <a:srgbClr val="000000"/>
                </a:solidFill>
                <a:latin typeface="Calibri" panose="020F0502020204030204" pitchFamily="34" charset="0"/>
              </a:rPr>
              <a:t>If as a result of placing and retrieving information through the cookie or similar device, the information collected can be considered personal data then, </a:t>
            </a:r>
            <a:r>
              <a:rPr lang="en-US" sz="1800" b="1" i="1" u="none" strike="noStrike" baseline="0" dirty="0">
                <a:solidFill>
                  <a:srgbClr val="000000"/>
                </a:solidFill>
                <a:latin typeface="Calibri" panose="020F0502020204030204" pitchFamily="34" charset="0"/>
              </a:rPr>
              <a:t>in addition </a:t>
            </a:r>
            <a:r>
              <a:rPr lang="en-US" sz="1800" b="0" i="1" u="none" strike="noStrike" baseline="0" dirty="0">
                <a:solidFill>
                  <a:srgbClr val="000000"/>
                </a:solidFill>
                <a:latin typeface="Calibri" panose="020F0502020204030204" pitchFamily="34" charset="0"/>
              </a:rPr>
              <a:t>to Article 5(3), Directive 95/46/EC will also apply.</a:t>
            </a:r>
            <a:r>
              <a:rPr lang="en-US" sz="1800" b="0" i="0" u="none" strike="noStrike" baseline="0" dirty="0">
                <a:solidFill>
                  <a:srgbClr val="000000"/>
                </a:solidFill>
                <a:latin typeface="Calibri" panose="020F0502020204030204" pitchFamily="34" charset="0"/>
              </a:rPr>
              <a:t>”</a:t>
            </a:r>
          </a:p>
          <a:p>
            <a:pPr marL="0" indent="0">
              <a:buNone/>
            </a:pPr>
            <a:endParaRPr lang="en-US" sz="1800" dirty="0">
              <a:solidFill>
                <a:srgbClr val="000000"/>
              </a:solidFill>
              <a:latin typeface="Calibri" panose="020F0502020204030204" pitchFamily="34" charset="0"/>
            </a:endParaRPr>
          </a:p>
          <a:p>
            <a:pPr marL="0" indent="0">
              <a:buNone/>
            </a:pPr>
            <a:r>
              <a:rPr lang="en-US" sz="1800" b="0" i="0" u="none" strike="noStrike" baseline="0" dirty="0">
                <a:solidFill>
                  <a:srgbClr val="000000"/>
                </a:solidFill>
                <a:latin typeface="Calibri" panose="020F0502020204030204" pitchFamily="34" charset="0"/>
              </a:rPr>
              <a:t>Case law of the Court of Justice of the European Union confirms that it is possible for processing to fall within the material scope of both the </a:t>
            </a:r>
            <a:r>
              <a:rPr lang="en-US" sz="1800" b="0" i="0" u="none" strike="noStrike" baseline="0" dirty="0" err="1">
                <a:solidFill>
                  <a:srgbClr val="000000"/>
                </a:solidFill>
                <a:latin typeface="Calibri" panose="020F0502020204030204" pitchFamily="34" charset="0"/>
              </a:rPr>
              <a:t>ePrivacy</a:t>
            </a:r>
            <a:r>
              <a:rPr lang="en-US" sz="1800" b="0" i="0" u="none" strike="noStrike" baseline="0" dirty="0">
                <a:solidFill>
                  <a:srgbClr val="000000"/>
                </a:solidFill>
                <a:latin typeface="Calibri" panose="020F0502020204030204" pitchFamily="34" charset="0"/>
              </a:rPr>
              <a:t> Directive and the GDPR at the same time:</a:t>
            </a:r>
          </a:p>
          <a:p>
            <a:r>
              <a:rPr lang="en-US" sz="1200" dirty="0">
                <a:solidFill>
                  <a:srgbClr val="C00000"/>
                </a:solidFill>
              </a:rPr>
              <a:t>Judgment of the Court (Grand Chamber) of 5 June 2018, </a:t>
            </a:r>
            <a:r>
              <a:rPr lang="en-US" sz="1200" dirty="0" err="1">
                <a:solidFill>
                  <a:srgbClr val="C00000"/>
                </a:solidFill>
              </a:rPr>
              <a:t>Unabhängiges</a:t>
            </a:r>
            <a:r>
              <a:rPr lang="en-US" sz="1200" dirty="0">
                <a:solidFill>
                  <a:srgbClr val="C00000"/>
                </a:solidFill>
              </a:rPr>
              <a:t> </a:t>
            </a:r>
            <a:r>
              <a:rPr lang="en-US" sz="1200" dirty="0" err="1">
                <a:solidFill>
                  <a:srgbClr val="C00000"/>
                </a:solidFill>
              </a:rPr>
              <a:t>Landeszentrum</a:t>
            </a:r>
            <a:r>
              <a:rPr lang="en-US" sz="1200" dirty="0">
                <a:solidFill>
                  <a:srgbClr val="C00000"/>
                </a:solidFill>
              </a:rPr>
              <a:t> </a:t>
            </a:r>
            <a:r>
              <a:rPr lang="en-US" sz="1200" dirty="0" err="1">
                <a:solidFill>
                  <a:srgbClr val="C00000"/>
                </a:solidFill>
              </a:rPr>
              <a:t>für</a:t>
            </a:r>
            <a:r>
              <a:rPr lang="en-US" sz="1200" dirty="0">
                <a:solidFill>
                  <a:srgbClr val="C00000"/>
                </a:solidFill>
              </a:rPr>
              <a:t> </a:t>
            </a:r>
            <a:r>
              <a:rPr lang="en-US" sz="1200" dirty="0" err="1">
                <a:solidFill>
                  <a:srgbClr val="C00000"/>
                </a:solidFill>
              </a:rPr>
              <a:t>Datenschutz</a:t>
            </a:r>
            <a:r>
              <a:rPr lang="en-US" sz="1200" dirty="0">
                <a:solidFill>
                  <a:srgbClr val="C00000"/>
                </a:solidFill>
              </a:rPr>
              <a:t> Schleswig-Holstein v </a:t>
            </a:r>
            <a:r>
              <a:rPr lang="en-US" sz="1200" dirty="0" err="1">
                <a:solidFill>
                  <a:srgbClr val="C00000"/>
                </a:solidFill>
              </a:rPr>
              <a:t>Wirtschaftsakademie</a:t>
            </a:r>
            <a:r>
              <a:rPr lang="en-US" sz="1200" dirty="0">
                <a:solidFill>
                  <a:srgbClr val="C00000"/>
                </a:solidFill>
              </a:rPr>
              <a:t> Schleswig-Holstein GmbH</a:t>
            </a:r>
          </a:p>
          <a:p>
            <a:pPr marL="0" indent="0">
              <a:buNone/>
            </a:pPr>
            <a:r>
              <a:rPr lang="en-US" sz="1200" dirty="0">
                <a:solidFill>
                  <a:srgbClr val="C00000"/>
                </a:solidFill>
              </a:rPr>
              <a:t>Case C-210/16 [</a:t>
            </a:r>
            <a:r>
              <a:rPr lang="pt-PT" sz="1000" dirty="0">
                <a:solidFill>
                  <a:srgbClr val="C00000"/>
                </a:solidFill>
              </a:rPr>
              <a:t>ECLI:EU:C:2018:388</a:t>
            </a:r>
            <a:r>
              <a:rPr lang="en-US" sz="1200" dirty="0">
                <a:solidFill>
                  <a:srgbClr val="C00000"/>
                </a:solidFill>
              </a:rPr>
              <a:t>]</a:t>
            </a:r>
          </a:p>
          <a:p>
            <a:r>
              <a:rPr lang="en-US" sz="1200" dirty="0">
                <a:solidFill>
                  <a:srgbClr val="C00000"/>
                </a:solidFill>
              </a:rPr>
              <a:t>Judgment of the Court (Second Chamber) of 29 July 2019, Fashion ID GmbH &amp; Co.KG v </a:t>
            </a:r>
            <a:r>
              <a:rPr lang="en-US" sz="1200" dirty="0" err="1">
                <a:solidFill>
                  <a:srgbClr val="C00000"/>
                </a:solidFill>
              </a:rPr>
              <a:t>Verbraucherzentrale</a:t>
            </a:r>
            <a:r>
              <a:rPr lang="en-US" sz="1200" dirty="0">
                <a:solidFill>
                  <a:srgbClr val="C00000"/>
                </a:solidFill>
              </a:rPr>
              <a:t> NRW eV, Case C-40/17 [</a:t>
            </a:r>
            <a:r>
              <a:rPr lang="pt-PT" sz="1000" dirty="0">
                <a:solidFill>
                  <a:srgbClr val="C00000"/>
                </a:solidFill>
              </a:rPr>
              <a:t>ECLI:EU:C:2019:629</a:t>
            </a:r>
            <a:r>
              <a:rPr lang="en-US" sz="1200" dirty="0">
                <a:solidFill>
                  <a:srgbClr val="C00000"/>
                </a:solidFill>
              </a:rPr>
              <a:t>]</a:t>
            </a:r>
          </a:p>
          <a:p>
            <a:endParaRPr lang="pt-PT" dirty="0"/>
          </a:p>
        </p:txBody>
      </p:sp>
      <p:sp>
        <p:nvSpPr>
          <p:cNvPr id="4" name="Marcador de Posição do Rodapé 3">
            <a:extLst>
              <a:ext uri="{FF2B5EF4-FFF2-40B4-BE49-F238E27FC236}">
                <a16:creationId xmlns:a16="http://schemas.microsoft.com/office/drawing/2014/main" id="{D00A21CF-12BB-4FFD-B722-264ECA0F6D46}"/>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6C743A6D-A828-403F-B8C4-005FE2EE48CB}"/>
              </a:ext>
            </a:extLst>
          </p:cNvPr>
          <p:cNvSpPr>
            <a:spLocks noGrp="1"/>
          </p:cNvSpPr>
          <p:nvPr>
            <p:ph type="sldNum" sz="quarter" idx="12"/>
          </p:nvPr>
        </p:nvSpPr>
        <p:spPr/>
        <p:txBody>
          <a:bodyPr/>
          <a:lstStyle/>
          <a:p>
            <a:fld id="{AB1E1BCC-7A06-4995-A6D6-78A58CA9D9D3}" type="slidenum">
              <a:rPr lang="pt-PT" smtClean="0"/>
              <a:t>11</a:t>
            </a:fld>
            <a:endParaRPr lang="pt-PT"/>
          </a:p>
        </p:txBody>
      </p:sp>
    </p:spTree>
    <p:extLst>
      <p:ext uri="{BB962C8B-B14F-4D97-AF65-F5344CB8AC3E}">
        <p14:creationId xmlns:p14="http://schemas.microsoft.com/office/powerpoint/2010/main" val="2434940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7FA4FC-497A-4794-83F7-C3DA1815F3D3}"/>
              </a:ext>
            </a:extLst>
          </p:cNvPr>
          <p:cNvSpPr>
            <a:spLocks noGrp="1"/>
          </p:cNvSpPr>
          <p:nvPr>
            <p:ph type="title"/>
          </p:nvPr>
        </p:nvSpPr>
        <p:spPr/>
        <p:txBody>
          <a:bodyPr/>
          <a:lstStyle/>
          <a:p>
            <a:endParaRPr lang="pt-PT"/>
          </a:p>
        </p:txBody>
      </p:sp>
      <p:sp>
        <p:nvSpPr>
          <p:cNvPr id="3" name="Marcador de Posição de Conteúdo 2">
            <a:extLst>
              <a:ext uri="{FF2B5EF4-FFF2-40B4-BE49-F238E27FC236}">
                <a16:creationId xmlns:a16="http://schemas.microsoft.com/office/drawing/2014/main" id="{753C3981-7A69-48DE-9901-19A0B1DE5FA9}"/>
              </a:ext>
            </a:extLst>
          </p:cNvPr>
          <p:cNvSpPr>
            <a:spLocks noGrp="1"/>
          </p:cNvSpPr>
          <p:nvPr>
            <p:ph idx="1"/>
          </p:nvPr>
        </p:nvSpPr>
        <p:spPr/>
        <p:txBody>
          <a:bodyPr>
            <a:normAutofit fontScale="92500"/>
          </a:bodyPr>
          <a:lstStyle/>
          <a:p>
            <a:pPr algn="l"/>
            <a:endParaRPr lang="pt-PT" sz="1800" b="0" i="0" u="none" strike="noStrike" baseline="0" dirty="0">
              <a:solidFill>
                <a:srgbClr val="000000"/>
              </a:solidFill>
              <a:latin typeface="Calibri" panose="020F0502020204030204" pitchFamily="34" charset="0"/>
            </a:endParaRPr>
          </a:p>
          <a:p>
            <a:pPr marL="0" indent="0">
              <a:buNone/>
            </a:pPr>
            <a:endParaRPr lang="en-US" sz="1800" b="0" i="0" u="none" strike="noStrike" baseline="0" dirty="0">
              <a:solidFill>
                <a:srgbClr val="000000"/>
              </a:solidFill>
              <a:latin typeface="Calibri" panose="020F0502020204030204" pitchFamily="34" charset="0"/>
            </a:endParaRPr>
          </a:p>
          <a:p>
            <a:pPr marL="0" indent="0">
              <a:lnSpc>
                <a:spcPct val="200000"/>
              </a:lnSpc>
              <a:buNone/>
            </a:pPr>
            <a:r>
              <a:rPr lang="en-US" sz="1800" b="0" i="0" u="none" strike="noStrike" baseline="0" dirty="0">
                <a:solidFill>
                  <a:srgbClr val="002060"/>
                </a:solidFill>
                <a:latin typeface="Calibri" panose="020F0502020204030204" pitchFamily="34" charset="0"/>
              </a:rPr>
              <a:t>Recital (30) of the GDPR elaborates on the definition of “online identifiers” in a way that supports the interpretation that processing of personal data may trigger the material scope of both the GDPR and the </a:t>
            </a:r>
            <a:r>
              <a:rPr lang="en-US" sz="1800" b="0" i="0" u="none" strike="noStrike" baseline="0" dirty="0" err="1">
                <a:solidFill>
                  <a:srgbClr val="002060"/>
                </a:solidFill>
                <a:latin typeface="Calibri" panose="020F0502020204030204" pitchFamily="34" charset="0"/>
              </a:rPr>
              <a:t>ePrivacy</a:t>
            </a:r>
            <a:r>
              <a:rPr lang="en-US" sz="1800" b="0" i="0" u="none" strike="noStrike" baseline="0" dirty="0">
                <a:solidFill>
                  <a:srgbClr val="002060"/>
                </a:solidFill>
                <a:latin typeface="Calibri" panose="020F0502020204030204" pitchFamily="34" charset="0"/>
              </a:rPr>
              <a:t> Directive: </a:t>
            </a:r>
          </a:p>
          <a:p>
            <a:pPr marL="0" indent="0">
              <a:lnSpc>
                <a:spcPct val="200000"/>
              </a:lnSpc>
              <a:buNone/>
            </a:pPr>
            <a:r>
              <a:rPr lang="en-US" sz="1800" b="0" i="0" u="none" strike="noStrike" baseline="0" dirty="0">
                <a:solidFill>
                  <a:srgbClr val="002060"/>
                </a:solidFill>
                <a:latin typeface="Calibri" panose="020F0502020204030204" pitchFamily="34" charset="0"/>
              </a:rPr>
              <a:t>“</a:t>
            </a:r>
            <a:r>
              <a:rPr lang="en-US" sz="1800" b="0" i="1" u="none" strike="noStrike" baseline="0" dirty="0">
                <a:solidFill>
                  <a:srgbClr val="002060"/>
                </a:solidFill>
                <a:latin typeface="Calibri" panose="020F0502020204030204" pitchFamily="34" charset="0"/>
              </a:rPr>
              <a:t>Natural persons may be associated with online identifiers provided by their devices, applications, tools and protocols, such as internet protocol addresses, cookie identifiers or other identifiers such as radio frequency identification tags. This may leave traces which, in particular when combined with unique identifiers and other information received by the servers, may be used to create profiles of the natural persons and identify them.</a:t>
            </a:r>
            <a:r>
              <a:rPr lang="en-US" sz="1800" b="0" i="0" u="none" strike="noStrike" baseline="0" dirty="0">
                <a:solidFill>
                  <a:srgbClr val="002060"/>
                </a:solidFill>
                <a:latin typeface="Calibri" panose="020F0502020204030204" pitchFamily="34" charset="0"/>
              </a:rPr>
              <a:t>” </a:t>
            </a:r>
          </a:p>
          <a:p>
            <a:pPr>
              <a:lnSpc>
                <a:spcPct val="200000"/>
              </a:lnSpc>
            </a:pPr>
            <a:endParaRPr lang="en-US" sz="1800" b="0" i="0" u="none" strike="noStrike" baseline="0" dirty="0">
              <a:solidFill>
                <a:srgbClr val="002060"/>
              </a:solidFill>
              <a:latin typeface="Calibri" panose="020F0502020204030204" pitchFamily="34" charset="0"/>
            </a:endParaRPr>
          </a:p>
          <a:p>
            <a:endParaRPr lang="pt-PT" dirty="0"/>
          </a:p>
        </p:txBody>
      </p:sp>
      <p:sp>
        <p:nvSpPr>
          <p:cNvPr id="4" name="Marcador de Posição do Rodapé 3">
            <a:extLst>
              <a:ext uri="{FF2B5EF4-FFF2-40B4-BE49-F238E27FC236}">
                <a16:creationId xmlns:a16="http://schemas.microsoft.com/office/drawing/2014/main" id="{708F21AE-D7D6-4391-BACA-C2141AB1C0AB}"/>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4537CD23-D18C-4A44-8EE1-C5979F6B5F05}"/>
              </a:ext>
            </a:extLst>
          </p:cNvPr>
          <p:cNvSpPr>
            <a:spLocks noGrp="1"/>
          </p:cNvSpPr>
          <p:nvPr>
            <p:ph type="sldNum" sz="quarter" idx="12"/>
          </p:nvPr>
        </p:nvSpPr>
        <p:spPr/>
        <p:txBody>
          <a:bodyPr/>
          <a:lstStyle/>
          <a:p>
            <a:fld id="{AB1E1BCC-7A06-4995-A6D6-78A58CA9D9D3}" type="slidenum">
              <a:rPr lang="pt-PT" smtClean="0"/>
              <a:t>12</a:t>
            </a:fld>
            <a:endParaRPr lang="pt-PT"/>
          </a:p>
        </p:txBody>
      </p:sp>
    </p:spTree>
    <p:extLst>
      <p:ext uri="{BB962C8B-B14F-4D97-AF65-F5344CB8AC3E}">
        <p14:creationId xmlns:p14="http://schemas.microsoft.com/office/powerpoint/2010/main" val="3324405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B4BE93-F16A-4574-9D62-F8078A5FE1C8}"/>
              </a:ext>
            </a:extLst>
          </p:cNvPr>
          <p:cNvSpPr>
            <a:spLocks noGrp="1"/>
          </p:cNvSpPr>
          <p:nvPr>
            <p:ph type="title"/>
          </p:nvPr>
        </p:nvSpPr>
        <p:spPr/>
        <p:txBody>
          <a:bodyPr/>
          <a:lstStyle/>
          <a:p>
            <a:pPr algn="ctr"/>
            <a:r>
              <a:rPr lang="pt-PT" dirty="0" err="1">
                <a:solidFill>
                  <a:srgbClr val="002060"/>
                </a:solidFill>
              </a:rPr>
              <a:t>Article</a:t>
            </a:r>
            <a:r>
              <a:rPr lang="pt-PT" dirty="0">
                <a:solidFill>
                  <a:srgbClr val="002060"/>
                </a:solidFill>
              </a:rPr>
              <a:t> 95 GDPR (Recital 173)</a:t>
            </a:r>
          </a:p>
        </p:txBody>
      </p:sp>
      <p:sp>
        <p:nvSpPr>
          <p:cNvPr id="3" name="Marcador de Posição de Conteúdo 2">
            <a:extLst>
              <a:ext uri="{FF2B5EF4-FFF2-40B4-BE49-F238E27FC236}">
                <a16:creationId xmlns:a16="http://schemas.microsoft.com/office/drawing/2014/main" id="{5437605D-6CB6-44F5-8950-251B06459C2B}"/>
              </a:ext>
            </a:extLst>
          </p:cNvPr>
          <p:cNvSpPr>
            <a:spLocks noGrp="1"/>
          </p:cNvSpPr>
          <p:nvPr>
            <p:ph idx="1"/>
          </p:nvPr>
        </p:nvSpPr>
        <p:spPr/>
        <p:txBody>
          <a:bodyPr/>
          <a:lstStyle/>
          <a:p>
            <a:pPr marL="0" indent="0">
              <a:buNone/>
            </a:pPr>
            <a:r>
              <a:rPr lang="en-US" sz="2800" b="0" i="0" u="none" strike="noStrike" baseline="0" dirty="0">
                <a:solidFill>
                  <a:srgbClr val="0070C0"/>
                </a:solidFill>
                <a:latin typeface="Calibri" panose="020F0502020204030204" pitchFamily="34" charset="0"/>
              </a:rPr>
              <a:t>The GDPR shall not impose additional obligations on natural or legal persons in relation to processing in connection with the provision of publicly available electronic communications services in public communication networks in the EU in relation to matters for which they are subject to specific obligations with the same objective set out in the </a:t>
            </a:r>
            <a:r>
              <a:rPr lang="en-US" sz="2800" b="0" i="0" u="none" strike="noStrike" baseline="0" dirty="0" err="1">
                <a:solidFill>
                  <a:srgbClr val="0070C0"/>
                </a:solidFill>
                <a:latin typeface="Calibri" panose="020F0502020204030204" pitchFamily="34" charset="0"/>
              </a:rPr>
              <a:t>ePrivacy</a:t>
            </a:r>
            <a:r>
              <a:rPr lang="en-US" sz="2800" b="0" i="0" u="none" strike="noStrike" baseline="0" dirty="0">
                <a:solidFill>
                  <a:srgbClr val="0070C0"/>
                </a:solidFill>
                <a:latin typeface="Calibri" panose="020F0502020204030204" pitchFamily="34" charset="0"/>
              </a:rPr>
              <a:t> Directive.</a:t>
            </a:r>
          </a:p>
        </p:txBody>
      </p:sp>
      <p:sp>
        <p:nvSpPr>
          <p:cNvPr id="4" name="Oval 3" descr="lex generalis-lex specialis relationship between the GDPR and the ePrivacy Directive&#10;&#10;">
            <a:extLst>
              <a:ext uri="{FF2B5EF4-FFF2-40B4-BE49-F238E27FC236}">
                <a16:creationId xmlns:a16="http://schemas.microsoft.com/office/drawing/2014/main" id="{4C2AA559-BD67-4CB2-B3C4-940D20B15D54}"/>
              </a:ext>
            </a:extLst>
          </p:cNvPr>
          <p:cNvSpPr/>
          <p:nvPr/>
        </p:nvSpPr>
        <p:spPr>
          <a:xfrm>
            <a:off x="4705351" y="4095750"/>
            <a:ext cx="5057774" cy="2081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chemeClr val="bg1"/>
                </a:solidFill>
                <a:latin typeface="Calibri" panose="020F0502020204030204" pitchFamily="34" charset="0"/>
              </a:rPr>
              <a:t>lex </a:t>
            </a:r>
            <a:r>
              <a:rPr lang="en-US" sz="2400" b="0" i="0" u="none" strike="noStrike" baseline="0" dirty="0" err="1">
                <a:solidFill>
                  <a:schemeClr val="bg1"/>
                </a:solidFill>
                <a:latin typeface="Calibri" panose="020F0502020204030204" pitchFamily="34" charset="0"/>
              </a:rPr>
              <a:t>generalis</a:t>
            </a:r>
            <a:r>
              <a:rPr lang="en-US" sz="2400" b="0" i="0" u="none" strike="noStrike" baseline="0" dirty="0">
                <a:solidFill>
                  <a:schemeClr val="bg1"/>
                </a:solidFill>
                <a:latin typeface="Calibri" panose="020F0502020204030204" pitchFamily="34" charset="0"/>
              </a:rPr>
              <a:t>-lex </a:t>
            </a:r>
            <a:r>
              <a:rPr lang="en-US" sz="2400" b="0" i="0" u="none" strike="noStrike" baseline="0" dirty="0" err="1">
                <a:solidFill>
                  <a:schemeClr val="bg1"/>
                </a:solidFill>
                <a:latin typeface="Calibri" panose="020F0502020204030204" pitchFamily="34" charset="0"/>
              </a:rPr>
              <a:t>specialis</a:t>
            </a:r>
            <a:r>
              <a:rPr lang="en-US" sz="2400" b="0" i="0" u="none" strike="noStrike" baseline="0" dirty="0">
                <a:solidFill>
                  <a:schemeClr val="bg1"/>
                </a:solidFill>
                <a:latin typeface="Calibri" panose="020F0502020204030204" pitchFamily="34" charset="0"/>
              </a:rPr>
              <a:t> relationship between the GDPR and the </a:t>
            </a:r>
            <a:r>
              <a:rPr lang="en-US" sz="2400" b="0" i="0" u="none" strike="noStrike" baseline="0" dirty="0" err="1">
                <a:solidFill>
                  <a:schemeClr val="bg1"/>
                </a:solidFill>
                <a:latin typeface="Calibri" panose="020F0502020204030204" pitchFamily="34" charset="0"/>
              </a:rPr>
              <a:t>ePrivacy</a:t>
            </a:r>
            <a:r>
              <a:rPr lang="en-US" sz="2400" b="0" i="0" u="none" strike="noStrike" baseline="0" dirty="0">
                <a:solidFill>
                  <a:schemeClr val="bg1"/>
                </a:solidFill>
                <a:latin typeface="Calibri" panose="020F0502020204030204" pitchFamily="34" charset="0"/>
              </a:rPr>
              <a:t> Direct</a:t>
            </a:r>
            <a:endParaRPr lang="pt-PT" sz="2400" dirty="0">
              <a:solidFill>
                <a:schemeClr val="bg1"/>
              </a:solidFill>
            </a:endParaRPr>
          </a:p>
        </p:txBody>
      </p:sp>
      <p:sp>
        <p:nvSpPr>
          <p:cNvPr id="5" name="Marcador de Posição do Rodapé 4">
            <a:extLst>
              <a:ext uri="{FF2B5EF4-FFF2-40B4-BE49-F238E27FC236}">
                <a16:creationId xmlns:a16="http://schemas.microsoft.com/office/drawing/2014/main" id="{551E4FBA-09FE-4000-8076-64C0CDFE0750}"/>
              </a:ext>
            </a:extLst>
          </p:cNvPr>
          <p:cNvSpPr>
            <a:spLocks noGrp="1"/>
          </p:cNvSpPr>
          <p:nvPr>
            <p:ph type="ftr" sz="quarter" idx="11"/>
          </p:nvPr>
        </p:nvSpPr>
        <p:spPr/>
        <p:txBody>
          <a:bodyPr/>
          <a:lstStyle/>
          <a:p>
            <a:r>
              <a:rPr lang="pt-PT"/>
              <a:t>SP-FDUC-2024</a:t>
            </a:r>
          </a:p>
        </p:txBody>
      </p:sp>
      <p:sp>
        <p:nvSpPr>
          <p:cNvPr id="6" name="Marcador de Posição do Número do Diapositivo 5">
            <a:extLst>
              <a:ext uri="{FF2B5EF4-FFF2-40B4-BE49-F238E27FC236}">
                <a16:creationId xmlns:a16="http://schemas.microsoft.com/office/drawing/2014/main" id="{9777A9DA-C2EE-4ACC-97F8-17F65D5E29F1}"/>
              </a:ext>
            </a:extLst>
          </p:cNvPr>
          <p:cNvSpPr>
            <a:spLocks noGrp="1"/>
          </p:cNvSpPr>
          <p:nvPr>
            <p:ph type="sldNum" sz="quarter" idx="12"/>
          </p:nvPr>
        </p:nvSpPr>
        <p:spPr/>
        <p:txBody>
          <a:bodyPr/>
          <a:lstStyle/>
          <a:p>
            <a:fld id="{AB1E1BCC-7A06-4995-A6D6-78A58CA9D9D3}" type="slidenum">
              <a:rPr lang="pt-PT" smtClean="0"/>
              <a:t>13</a:t>
            </a:fld>
            <a:endParaRPr lang="pt-PT"/>
          </a:p>
        </p:txBody>
      </p:sp>
    </p:spTree>
    <p:extLst>
      <p:ext uri="{BB962C8B-B14F-4D97-AF65-F5344CB8AC3E}">
        <p14:creationId xmlns:p14="http://schemas.microsoft.com/office/powerpoint/2010/main" val="529409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A3CB8D-3B7D-4412-B335-DB5CE3516127}"/>
              </a:ext>
            </a:extLst>
          </p:cNvPr>
          <p:cNvSpPr>
            <a:spLocks noGrp="1"/>
          </p:cNvSpPr>
          <p:nvPr>
            <p:ph type="title"/>
          </p:nvPr>
        </p:nvSpPr>
        <p:spPr/>
        <p:txBody>
          <a:bodyPr/>
          <a:lstStyle/>
          <a:p>
            <a:endParaRPr lang="pt-PT"/>
          </a:p>
        </p:txBody>
      </p:sp>
      <p:sp>
        <p:nvSpPr>
          <p:cNvPr id="3" name="Marcador de Posição de Conteúdo 2">
            <a:extLst>
              <a:ext uri="{FF2B5EF4-FFF2-40B4-BE49-F238E27FC236}">
                <a16:creationId xmlns:a16="http://schemas.microsoft.com/office/drawing/2014/main" id="{F799F399-D490-4D7E-AAB1-FF944D8A123C}"/>
              </a:ext>
            </a:extLst>
          </p:cNvPr>
          <p:cNvSpPr>
            <a:spLocks noGrp="1"/>
          </p:cNvSpPr>
          <p:nvPr>
            <p:ph idx="1"/>
          </p:nvPr>
        </p:nvSpPr>
        <p:spPr/>
        <p:txBody>
          <a:bodyPr>
            <a:normAutofit lnSpcReduction="10000"/>
          </a:bodyPr>
          <a:lstStyle/>
          <a:p>
            <a:r>
              <a:rPr lang="en-US" sz="1800" b="0" i="0" u="none" strike="noStrike" baseline="0" dirty="0">
                <a:solidFill>
                  <a:srgbClr val="002060"/>
                </a:solidFill>
                <a:latin typeface="Calibri" panose="020F0502020204030204" pitchFamily="34" charset="0"/>
              </a:rPr>
              <a:t>40. A similar situation occurs with regards article 5(3) of the </a:t>
            </a:r>
            <a:r>
              <a:rPr lang="en-US" sz="1800" b="0" i="0" u="none" strike="noStrike" baseline="0" dirty="0" err="1">
                <a:solidFill>
                  <a:srgbClr val="002060"/>
                </a:solidFill>
                <a:latin typeface="Calibri" panose="020F0502020204030204" pitchFamily="34" charset="0"/>
              </a:rPr>
              <a:t>ePrivacy</a:t>
            </a:r>
            <a:r>
              <a:rPr lang="en-US" sz="1800" b="0" i="0" u="none" strike="noStrike" baseline="0" dirty="0">
                <a:solidFill>
                  <a:srgbClr val="002060"/>
                </a:solidFill>
                <a:latin typeface="Calibri" panose="020F0502020204030204" pitchFamily="34" charset="0"/>
              </a:rPr>
              <a:t> Directive, insofar as the information stored in the end-user’s device constitutes personal data. Article 5(3) of the </a:t>
            </a:r>
            <a:r>
              <a:rPr lang="en-US" sz="1800" b="0" i="0" u="none" strike="noStrike" baseline="0" dirty="0" err="1">
                <a:solidFill>
                  <a:srgbClr val="002060"/>
                </a:solidFill>
                <a:latin typeface="Calibri" panose="020F0502020204030204" pitchFamily="34" charset="0"/>
              </a:rPr>
              <a:t>ePrivacy</a:t>
            </a:r>
            <a:r>
              <a:rPr lang="en-US" sz="1800" b="0" i="0" u="none" strike="noStrike" baseline="0" dirty="0">
                <a:solidFill>
                  <a:srgbClr val="002060"/>
                </a:solidFill>
                <a:latin typeface="Calibri" panose="020F0502020204030204" pitchFamily="34" charset="0"/>
              </a:rPr>
              <a:t> Directive provides that, as a rule, prior consent is required for the storing of information, or the gaining of access to information already stored, in the terminal equipment of a subscriber or user.</a:t>
            </a:r>
          </a:p>
          <a:p>
            <a:pPr marL="0" indent="0">
              <a:buNone/>
            </a:pPr>
            <a:endParaRPr lang="en-US" sz="1800" dirty="0">
              <a:solidFill>
                <a:srgbClr val="002060"/>
              </a:solidFill>
              <a:latin typeface="Calibri" panose="020F0502020204030204" pitchFamily="34" charset="0"/>
            </a:endParaRPr>
          </a:p>
          <a:p>
            <a:pPr marL="0" indent="0">
              <a:buNone/>
            </a:pPr>
            <a:r>
              <a:rPr lang="en-US" sz="1800" b="0" i="0" u="none" strike="noStrike" baseline="0" dirty="0">
                <a:solidFill>
                  <a:srgbClr val="002060"/>
                </a:solidFill>
                <a:latin typeface="Calibri" panose="020F0502020204030204" pitchFamily="34" charset="0"/>
              </a:rPr>
              <a:t>To the extent that the information stored in the end-users device constitutes personal data, article 5(3) of the </a:t>
            </a:r>
            <a:r>
              <a:rPr lang="en-US" sz="1800" b="0" i="0" u="none" strike="noStrike" baseline="0" dirty="0" err="1">
                <a:solidFill>
                  <a:srgbClr val="002060"/>
                </a:solidFill>
                <a:latin typeface="Calibri" panose="020F0502020204030204" pitchFamily="34" charset="0"/>
              </a:rPr>
              <a:t>ePrivacy</a:t>
            </a:r>
            <a:r>
              <a:rPr lang="en-US" sz="1800" b="0" i="0" u="none" strike="noStrike" baseline="0" dirty="0">
                <a:solidFill>
                  <a:srgbClr val="002060"/>
                </a:solidFill>
                <a:latin typeface="Calibri" panose="020F0502020204030204" pitchFamily="34" charset="0"/>
              </a:rPr>
              <a:t> Directive shall take precedence over article 6 of the GDPR with regards to the activity of storing or gaining access to this information. The outcome is similar in the interplay between article 6 of the GDPR and articles 9 and 13 of the </a:t>
            </a:r>
            <a:r>
              <a:rPr lang="en-US" sz="1800" b="0" i="0" u="none" strike="noStrike" baseline="0" dirty="0" err="1">
                <a:solidFill>
                  <a:srgbClr val="002060"/>
                </a:solidFill>
                <a:latin typeface="Calibri" panose="020F0502020204030204" pitchFamily="34" charset="0"/>
              </a:rPr>
              <a:t>ePrivacy</a:t>
            </a:r>
            <a:r>
              <a:rPr lang="en-US" sz="1800" b="0" i="0" u="none" strike="noStrike" baseline="0" dirty="0">
                <a:solidFill>
                  <a:srgbClr val="002060"/>
                </a:solidFill>
                <a:latin typeface="Calibri" panose="020F0502020204030204" pitchFamily="34" charset="0"/>
              </a:rPr>
              <a:t> Directive. Where these articles require consent for the specific actions they describe, the controller cannot rely on the full range of possible lawful grounds provided by article 6 of the GDPR. </a:t>
            </a:r>
          </a:p>
          <a:p>
            <a:pPr algn="l"/>
            <a:endParaRPr lang="pt-PT" sz="1800" b="0" i="0" u="none" strike="noStrike" baseline="0" dirty="0">
              <a:solidFill>
                <a:srgbClr val="002060"/>
              </a:solidFill>
              <a:latin typeface="Calibri" panose="020F0502020204030204" pitchFamily="34" charset="0"/>
            </a:endParaRPr>
          </a:p>
          <a:p>
            <a:r>
              <a:rPr lang="en-US" sz="1800" b="0" i="0" u="none" strike="noStrike" baseline="0" dirty="0">
                <a:solidFill>
                  <a:srgbClr val="002060"/>
                </a:solidFill>
                <a:latin typeface="Calibri" panose="020F0502020204030204" pitchFamily="34" charset="0"/>
              </a:rPr>
              <a:t>41. A corollary of the “</a:t>
            </a:r>
            <a:r>
              <a:rPr lang="en-US" sz="1800" b="0" i="1" u="none" strike="noStrike" baseline="0" dirty="0">
                <a:solidFill>
                  <a:srgbClr val="002060"/>
                </a:solidFill>
                <a:latin typeface="Calibri" panose="020F0502020204030204" pitchFamily="34" charset="0"/>
              </a:rPr>
              <a:t>lex </a:t>
            </a:r>
            <a:r>
              <a:rPr lang="en-US" sz="1800" b="0" i="1" u="none" strike="noStrike" baseline="0" dirty="0" err="1">
                <a:solidFill>
                  <a:srgbClr val="002060"/>
                </a:solidFill>
                <a:latin typeface="Calibri" panose="020F0502020204030204" pitchFamily="34" charset="0"/>
              </a:rPr>
              <a:t>specialis</a:t>
            </a:r>
            <a:r>
              <a:rPr lang="en-US" sz="1800" b="0" i="0" u="none" strike="noStrike" baseline="0" dirty="0">
                <a:solidFill>
                  <a:srgbClr val="002060"/>
                </a:solidFill>
                <a:latin typeface="Calibri" panose="020F0502020204030204" pitchFamily="34" charset="0"/>
              </a:rPr>
              <a:t>” principle is that there shall only be a derogation from the general rule insofar as the law governing a specific subject matter contains a special rule. The facts of the case must be carefully </a:t>
            </a:r>
            <a:r>
              <a:rPr lang="en-US" sz="1800" b="0" i="0" u="none" strike="noStrike" baseline="0" dirty="0" err="1">
                <a:solidFill>
                  <a:srgbClr val="002060"/>
                </a:solidFill>
                <a:latin typeface="Calibri" panose="020F0502020204030204" pitchFamily="34" charset="0"/>
              </a:rPr>
              <a:t>analysed</a:t>
            </a:r>
            <a:r>
              <a:rPr lang="en-US" sz="1800" b="0" i="0" u="none" strike="noStrike" baseline="0" dirty="0">
                <a:solidFill>
                  <a:srgbClr val="002060"/>
                </a:solidFill>
                <a:latin typeface="Calibri" panose="020F0502020204030204" pitchFamily="34" charset="0"/>
              </a:rPr>
              <a:t> to find how far the derogation extends, especially in cases where data undergoes many different kinds of processing - either in parallel or sequentially. </a:t>
            </a:r>
          </a:p>
          <a:p>
            <a:endParaRPr lang="pt-PT" dirty="0"/>
          </a:p>
        </p:txBody>
      </p:sp>
      <p:sp>
        <p:nvSpPr>
          <p:cNvPr id="4" name="Marcador de Posição do Rodapé 3">
            <a:extLst>
              <a:ext uri="{FF2B5EF4-FFF2-40B4-BE49-F238E27FC236}">
                <a16:creationId xmlns:a16="http://schemas.microsoft.com/office/drawing/2014/main" id="{CEB07D30-4C28-4EF1-8339-36EF84543633}"/>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019FAEC1-F990-4437-8D40-DAD9BB43B0C7}"/>
              </a:ext>
            </a:extLst>
          </p:cNvPr>
          <p:cNvSpPr>
            <a:spLocks noGrp="1"/>
          </p:cNvSpPr>
          <p:nvPr>
            <p:ph type="sldNum" sz="quarter" idx="12"/>
          </p:nvPr>
        </p:nvSpPr>
        <p:spPr/>
        <p:txBody>
          <a:bodyPr/>
          <a:lstStyle/>
          <a:p>
            <a:fld id="{AB1E1BCC-7A06-4995-A6D6-78A58CA9D9D3}" type="slidenum">
              <a:rPr lang="pt-PT" smtClean="0"/>
              <a:t>14</a:t>
            </a:fld>
            <a:endParaRPr lang="pt-PT"/>
          </a:p>
        </p:txBody>
      </p:sp>
    </p:spTree>
    <p:extLst>
      <p:ext uri="{BB962C8B-B14F-4D97-AF65-F5344CB8AC3E}">
        <p14:creationId xmlns:p14="http://schemas.microsoft.com/office/powerpoint/2010/main" val="3690223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DC32B6-6451-4145-9CBF-01E65D240B24}"/>
              </a:ext>
            </a:extLst>
          </p:cNvPr>
          <p:cNvSpPr>
            <a:spLocks noGrp="1"/>
          </p:cNvSpPr>
          <p:nvPr>
            <p:ph type="title"/>
          </p:nvPr>
        </p:nvSpPr>
        <p:spPr/>
        <p:txBody>
          <a:bodyPr/>
          <a:lstStyle/>
          <a:p>
            <a:pPr algn="ctr"/>
            <a:r>
              <a:rPr lang="pt-PT" b="1" dirty="0" err="1">
                <a:solidFill>
                  <a:srgbClr val="002060"/>
                </a:solidFill>
              </a:rPr>
              <a:t>Article</a:t>
            </a:r>
            <a:r>
              <a:rPr lang="pt-PT" b="1" dirty="0">
                <a:solidFill>
                  <a:srgbClr val="002060"/>
                </a:solidFill>
              </a:rPr>
              <a:t> 6 GDPR</a:t>
            </a:r>
          </a:p>
        </p:txBody>
      </p:sp>
      <p:sp>
        <p:nvSpPr>
          <p:cNvPr id="3" name="Marcador de Posição de Conteúdo 2">
            <a:extLst>
              <a:ext uri="{FF2B5EF4-FFF2-40B4-BE49-F238E27FC236}">
                <a16:creationId xmlns:a16="http://schemas.microsoft.com/office/drawing/2014/main" id="{301867CE-594C-47A0-A7D1-BBA904467481}"/>
              </a:ext>
            </a:extLst>
          </p:cNvPr>
          <p:cNvSpPr>
            <a:spLocks noGrp="1"/>
          </p:cNvSpPr>
          <p:nvPr>
            <p:ph idx="1"/>
          </p:nvPr>
        </p:nvSpPr>
        <p:spPr/>
        <p:txBody>
          <a:bodyPr>
            <a:normAutofit fontScale="92500" lnSpcReduction="20000"/>
          </a:bodyPr>
          <a:lstStyle/>
          <a:p>
            <a:pPr algn="l" fontAlgn="base">
              <a:buFont typeface="+mj-lt"/>
              <a:buAutoNum type="arabicPeriod"/>
            </a:pPr>
            <a:r>
              <a:rPr lang="en-US" b="0" i="0" dirty="0">
                <a:solidFill>
                  <a:srgbClr val="333333"/>
                </a:solidFill>
                <a:effectLst/>
                <a:latin typeface="inherit"/>
              </a:rPr>
              <a:t> </a:t>
            </a:r>
            <a:r>
              <a:rPr lang="en-US" b="0" i="0" dirty="0">
                <a:solidFill>
                  <a:srgbClr val="002060"/>
                </a:solidFill>
                <a:effectLst/>
                <a:latin typeface="inherit"/>
              </a:rPr>
              <a:t>Processing shall be lawful only if and to the extent that at least one of the following applies:</a:t>
            </a:r>
          </a:p>
          <a:p>
            <a:pPr marL="1143000" lvl="2" indent="-228600" algn="l" fontAlgn="base">
              <a:buFont typeface="+mj-lt"/>
              <a:buAutoNum type="arabicPeriod"/>
            </a:pPr>
            <a:r>
              <a:rPr lang="en-US" b="0" i="0" dirty="0">
                <a:solidFill>
                  <a:srgbClr val="002060"/>
                </a:solidFill>
                <a:effectLst/>
                <a:latin typeface="inherit"/>
              </a:rPr>
              <a:t>the data subject has given consent to the processing of his or her personal data for one or more specific purposes;</a:t>
            </a:r>
          </a:p>
          <a:p>
            <a:pPr marL="1143000" lvl="2" indent="-228600" algn="l" fontAlgn="base">
              <a:buFont typeface="+mj-lt"/>
              <a:buAutoNum type="arabicPeriod"/>
            </a:pPr>
            <a:r>
              <a:rPr lang="en-US" b="0" i="0" dirty="0">
                <a:solidFill>
                  <a:srgbClr val="002060"/>
                </a:solidFill>
                <a:effectLst/>
                <a:latin typeface="inherit"/>
              </a:rPr>
              <a:t>processing is necessary for the performance of a contract to which the data subject is party or in order to take steps at the request of the data subject prior to entering into a contract;</a:t>
            </a:r>
          </a:p>
          <a:p>
            <a:pPr marL="1143000" lvl="2" indent="-228600" algn="l" fontAlgn="base">
              <a:buFont typeface="+mj-lt"/>
              <a:buAutoNum type="arabicPeriod"/>
            </a:pPr>
            <a:r>
              <a:rPr lang="en-US" b="0" i="0" dirty="0">
                <a:solidFill>
                  <a:srgbClr val="002060"/>
                </a:solidFill>
                <a:effectLst/>
                <a:latin typeface="inherit"/>
              </a:rPr>
              <a:t>processing is necessary for compliance with a legal obligation to which the controller is subject;</a:t>
            </a:r>
          </a:p>
          <a:p>
            <a:pPr marL="1143000" lvl="2" indent="-228600" algn="l" fontAlgn="base">
              <a:buFont typeface="+mj-lt"/>
              <a:buAutoNum type="arabicPeriod"/>
            </a:pPr>
            <a:r>
              <a:rPr lang="en-US" b="0" i="0" dirty="0">
                <a:solidFill>
                  <a:srgbClr val="002060"/>
                </a:solidFill>
                <a:effectLst/>
                <a:latin typeface="inherit"/>
              </a:rPr>
              <a:t>processing is necessary in order to protect the vital interests of the data subject or of another natural person;</a:t>
            </a:r>
          </a:p>
          <a:p>
            <a:pPr marL="1143000" lvl="2" indent="-228600" algn="l" fontAlgn="base">
              <a:buFont typeface="+mj-lt"/>
              <a:buAutoNum type="arabicPeriod"/>
            </a:pPr>
            <a:r>
              <a:rPr lang="en-US" b="0" i="0" dirty="0">
                <a:solidFill>
                  <a:srgbClr val="002060"/>
                </a:solidFill>
                <a:effectLst/>
                <a:latin typeface="inherit"/>
              </a:rPr>
              <a:t>processing is necessary for the performance of a task carried out in the public interest or in the exercise of official authority vested in the controller;</a:t>
            </a:r>
          </a:p>
          <a:p>
            <a:pPr marL="1143000" lvl="2" indent="-228600" algn="l" fontAlgn="base">
              <a:buFont typeface="+mj-lt"/>
              <a:buAutoNum type="arabicPeriod"/>
            </a:pPr>
            <a:r>
              <a:rPr lang="en-US" b="0" i="0" dirty="0">
                <a:solidFill>
                  <a:srgbClr val="002060"/>
                </a:solidFill>
                <a:effectLst/>
                <a:latin typeface="inherit"/>
              </a:rPr>
              <a:t>processing is necessary for the purposes of the legitimate interests pursued by the controller or by a third party, except where such interests are overridden by the interests or fundamental rights and freedoms of the data subject which require protection of personal data, in particular where the data subject is a child.</a:t>
            </a:r>
          </a:p>
          <a:p>
            <a:r>
              <a:rPr lang="pt-PT" dirty="0"/>
              <a:t>(…)</a:t>
            </a:r>
          </a:p>
        </p:txBody>
      </p:sp>
      <p:sp>
        <p:nvSpPr>
          <p:cNvPr id="4" name="Marcador de Posição do Rodapé 3">
            <a:extLst>
              <a:ext uri="{FF2B5EF4-FFF2-40B4-BE49-F238E27FC236}">
                <a16:creationId xmlns:a16="http://schemas.microsoft.com/office/drawing/2014/main" id="{2B0FD151-E8CF-4077-BB02-51022367DB13}"/>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FFA46F94-8221-46BF-8A73-A47ADCFD45EE}"/>
              </a:ext>
            </a:extLst>
          </p:cNvPr>
          <p:cNvSpPr>
            <a:spLocks noGrp="1"/>
          </p:cNvSpPr>
          <p:nvPr>
            <p:ph type="sldNum" sz="quarter" idx="12"/>
          </p:nvPr>
        </p:nvSpPr>
        <p:spPr/>
        <p:txBody>
          <a:bodyPr/>
          <a:lstStyle/>
          <a:p>
            <a:fld id="{AB1E1BCC-7A06-4995-A6D6-78A58CA9D9D3}" type="slidenum">
              <a:rPr lang="pt-PT" smtClean="0"/>
              <a:t>15</a:t>
            </a:fld>
            <a:endParaRPr lang="pt-PT"/>
          </a:p>
        </p:txBody>
      </p:sp>
    </p:spTree>
    <p:extLst>
      <p:ext uri="{BB962C8B-B14F-4D97-AF65-F5344CB8AC3E}">
        <p14:creationId xmlns:p14="http://schemas.microsoft.com/office/powerpoint/2010/main" val="2336288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19D043-E7C3-4A38-8F9C-8A3FC9EB1865}"/>
              </a:ext>
            </a:extLst>
          </p:cNvPr>
          <p:cNvSpPr>
            <a:spLocks noGrp="1"/>
          </p:cNvSpPr>
          <p:nvPr>
            <p:ph type="title"/>
          </p:nvPr>
        </p:nvSpPr>
        <p:spPr/>
        <p:txBody>
          <a:bodyPr>
            <a:normAutofit fontScale="90000"/>
          </a:bodyPr>
          <a:lstStyle/>
          <a:p>
            <a:pPr algn="ctr"/>
            <a:r>
              <a:rPr lang="pt-PT" sz="2700" dirty="0">
                <a:hlinkClick r:id="rId3"/>
              </a:rPr>
              <a:t>https://www.washingtonpost.com/gdpr-consent/</a:t>
            </a:r>
            <a:br>
              <a:rPr lang="pt-PT" sz="2700" dirty="0"/>
            </a:br>
            <a:br>
              <a:rPr lang="pt-PT" dirty="0"/>
            </a:br>
            <a:endParaRPr lang="pt-PT" dirty="0"/>
          </a:p>
        </p:txBody>
      </p:sp>
      <p:pic>
        <p:nvPicPr>
          <p:cNvPr id="5" name="Marcador de Posição de Conteúdo 4">
            <a:extLst>
              <a:ext uri="{FF2B5EF4-FFF2-40B4-BE49-F238E27FC236}">
                <a16:creationId xmlns:a16="http://schemas.microsoft.com/office/drawing/2014/main" id="{ABE7D7FA-F87F-4489-9F79-B52A4A41EFF8}"/>
              </a:ext>
            </a:extLst>
          </p:cNvPr>
          <p:cNvPicPr>
            <a:picLocks noGrp="1" noChangeAspect="1"/>
          </p:cNvPicPr>
          <p:nvPr>
            <p:ph idx="1"/>
          </p:nvPr>
        </p:nvPicPr>
        <p:blipFill>
          <a:blip r:embed="rId4"/>
          <a:stretch>
            <a:fillRect/>
          </a:stretch>
        </p:blipFill>
        <p:spPr>
          <a:xfrm>
            <a:off x="2102628" y="1247775"/>
            <a:ext cx="7603347" cy="4929188"/>
          </a:xfrm>
        </p:spPr>
      </p:pic>
      <p:sp>
        <p:nvSpPr>
          <p:cNvPr id="3" name="Marcador de Posição do Rodapé 2">
            <a:extLst>
              <a:ext uri="{FF2B5EF4-FFF2-40B4-BE49-F238E27FC236}">
                <a16:creationId xmlns:a16="http://schemas.microsoft.com/office/drawing/2014/main" id="{44AC666E-EBB5-44C7-AF19-D707365B0C66}"/>
              </a:ext>
            </a:extLst>
          </p:cNvPr>
          <p:cNvSpPr>
            <a:spLocks noGrp="1"/>
          </p:cNvSpPr>
          <p:nvPr>
            <p:ph type="ftr" sz="quarter" idx="11"/>
          </p:nvPr>
        </p:nvSpPr>
        <p:spPr/>
        <p:txBody>
          <a:bodyPr/>
          <a:lstStyle/>
          <a:p>
            <a:r>
              <a:rPr lang="pt-PT"/>
              <a:t>SP-FDUC-2024</a:t>
            </a:r>
          </a:p>
        </p:txBody>
      </p:sp>
      <p:sp>
        <p:nvSpPr>
          <p:cNvPr id="4" name="Marcador de Posição do Número do Diapositivo 3">
            <a:extLst>
              <a:ext uri="{FF2B5EF4-FFF2-40B4-BE49-F238E27FC236}">
                <a16:creationId xmlns:a16="http://schemas.microsoft.com/office/drawing/2014/main" id="{EBE04883-0CF9-4D26-B5C2-B87AF5D3E275}"/>
              </a:ext>
            </a:extLst>
          </p:cNvPr>
          <p:cNvSpPr>
            <a:spLocks noGrp="1"/>
          </p:cNvSpPr>
          <p:nvPr>
            <p:ph type="sldNum" sz="quarter" idx="12"/>
          </p:nvPr>
        </p:nvSpPr>
        <p:spPr/>
        <p:txBody>
          <a:bodyPr/>
          <a:lstStyle/>
          <a:p>
            <a:fld id="{AB1E1BCC-7A06-4995-A6D6-78A58CA9D9D3}" type="slidenum">
              <a:rPr lang="pt-PT" smtClean="0"/>
              <a:t>16</a:t>
            </a:fld>
            <a:endParaRPr lang="pt-PT"/>
          </a:p>
        </p:txBody>
      </p:sp>
    </p:spTree>
    <p:extLst>
      <p:ext uri="{BB962C8B-B14F-4D97-AF65-F5344CB8AC3E}">
        <p14:creationId xmlns:p14="http://schemas.microsoft.com/office/powerpoint/2010/main" val="3594820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34472247-75F0-48BD-9419-73907D93985A}"/>
              </a:ext>
            </a:extLst>
          </p:cNvPr>
          <p:cNvSpPr>
            <a:spLocks noGrp="1"/>
          </p:cNvSpPr>
          <p:nvPr>
            <p:ph type="title"/>
          </p:nvPr>
        </p:nvSpPr>
        <p:spPr/>
        <p:txBody>
          <a:bodyPr>
            <a:normAutofit fontScale="90000"/>
          </a:bodyPr>
          <a:lstStyle/>
          <a:p>
            <a:pPr algn="ctr"/>
            <a:r>
              <a:rPr lang="en-US" b="1" dirty="0">
                <a:solidFill>
                  <a:srgbClr val="002060"/>
                </a:solidFill>
              </a:rPr>
              <a:t>EDPB’s Opinion on “Consent or Pay” Models</a:t>
            </a:r>
            <a:br>
              <a:rPr lang="en-US" b="1" dirty="0">
                <a:solidFill>
                  <a:srgbClr val="002060"/>
                </a:solidFill>
              </a:rPr>
            </a:br>
            <a:br>
              <a:rPr lang="pt-PT" sz="1800" b="0" i="0" u="none" strike="noStrike" baseline="0" dirty="0">
                <a:solidFill>
                  <a:srgbClr val="002060"/>
                </a:solidFill>
                <a:latin typeface="Calibri" panose="020F0502020204030204" pitchFamily="34" charset="0"/>
              </a:rPr>
            </a:br>
            <a:r>
              <a:rPr lang="en-US" sz="1800" b="0" i="0" u="none" strike="noStrike" baseline="0" dirty="0">
                <a:solidFill>
                  <a:srgbClr val="000000"/>
                </a:solidFill>
                <a:latin typeface="Calibri" panose="020F0502020204030204" pitchFamily="34" charset="0"/>
              </a:rPr>
              <a:t> </a:t>
            </a:r>
            <a:r>
              <a:rPr lang="en-US" sz="1800" b="1" i="0" u="none" strike="noStrike" baseline="0" dirty="0">
                <a:solidFill>
                  <a:srgbClr val="004493"/>
                </a:solidFill>
                <a:latin typeface="Calibri" panose="020F0502020204030204" pitchFamily="34" charset="0"/>
              </a:rPr>
              <a:t>Opinion 08/2024 on Valid Consent in the Context of Consent or Pay Models Implemented by Large Online Platforms </a:t>
            </a:r>
            <a:br>
              <a:rPr lang="en-US" sz="1800" b="0" i="0" u="none" strike="noStrike" baseline="0" dirty="0">
                <a:solidFill>
                  <a:srgbClr val="000000"/>
                </a:solidFill>
                <a:latin typeface="Calibri" panose="020F0502020204030204" pitchFamily="34" charset="0"/>
              </a:rPr>
            </a:br>
            <a:r>
              <a:rPr lang="en-US" sz="1800" b="1" i="0" u="none" strike="noStrike" baseline="0" dirty="0">
                <a:solidFill>
                  <a:srgbClr val="004493"/>
                </a:solidFill>
                <a:latin typeface="Calibri" panose="020F0502020204030204" pitchFamily="34" charset="0"/>
              </a:rPr>
              <a:t>Adopted on 17 April 2024</a:t>
            </a:r>
            <a:endParaRPr lang="pt-PT" dirty="0"/>
          </a:p>
        </p:txBody>
      </p:sp>
      <p:sp>
        <p:nvSpPr>
          <p:cNvPr id="8" name="Marcador de Posição de Conteúdo 7">
            <a:extLst>
              <a:ext uri="{FF2B5EF4-FFF2-40B4-BE49-F238E27FC236}">
                <a16:creationId xmlns:a16="http://schemas.microsoft.com/office/drawing/2014/main" id="{3AC93DA9-7C7D-452E-A093-09C89E55C704}"/>
              </a:ext>
            </a:extLst>
          </p:cNvPr>
          <p:cNvSpPr>
            <a:spLocks noGrp="1"/>
          </p:cNvSpPr>
          <p:nvPr>
            <p:ph idx="1"/>
          </p:nvPr>
        </p:nvSpPr>
        <p:spPr/>
        <p:txBody>
          <a:bodyPr>
            <a:normAutofit fontScale="62500" lnSpcReduction="20000"/>
          </a:bodyPr>
          <a:lstStyle/>
          <a:p>
            <a:r>
              <a:rPr lang="en-US" b="1" dirty="0"/>
              <a:t>Background</a:t>
            </a:r>
          </a:p>
          <a:p>
            <a:pPr>
              <a:buFont typeface="+mj-lt"/>
              <a:buAutoNum type="arabicPeriod"/>
            </a:pPr>
            <a:r>
              <a:rPr lang="en-US" b="1" dirty="0"/>
              <a:t>Irish Fine</a:t>
            </a:r>
            <a:r>
              <a:rPr lang="en-US" dirty="0"/>
              <a:t>: Meta was fined 390 million euros by Ireland’s Data Protection Commission for issues related to its targeted advertising practices.</a:t>
            </a:r>
          </a:p>
          <a:p>
            <a:pPr>
              <a:buFont typeface="+mj-lt"/>
              <a:buAutoNum type="arabicPeriod"/>
            </a:pPr>
            <a:r>
              <a:rPr lang="en-US" b="1" dirty="0"/>
              <a:t>Meta’s Implementation Attempt</a:t>
            </a:r>
            <a:r>
              <a:rPr lang="en-US" dirty="0"/>
              <a:t>: Meta introduced the “</a:t>
            </a:r>
            <a:r>
              <a:rPr lang="en-US" dirty="0">
                <a:hlinkClick r:id="rId2"/>
              </a:rPr>
              <a:t>pay or OK” model on its Facebook and Instagram platforms</a:t>
            </a:r>
            <a:r>
              <a:rPr lang="en-US" dirty="0"/>
              <a:t>, requiring users to either consent to targeted advertising or pay. </a:t>
            </a:r>
          </a:p>
          <a:p>
            <a:pPr>
              <a:buFont typeface="+mj-lt"/>
              <a:buAutoNum type="arabicPeriod"/>
            </a:pPr>
            <a:r>
              <a:rPr lang="en-US" b="1" dirty="0"/>
              <a:t>EDPB Binding Decision</a:t>
            </a:r>
            <a:r>
              <a:rPr lang="en-US" dirty="0"/>
              <a:t>: In November 2023, the European Data Protection Board (EDPB) issued a binding decision that prohibited Meta’s targeted advertising practices across the European Economic Area, further intensifying scrutiny on how personal data is used in advertising.</a:t>
            </a:r>
          </a:p>
          <a:p>
            <a:pPr>
              <a:buFont typeface="+mj-lt"/>
              <a:buAutoNum type="arabicPeriod"/>
            </a:pPr>
            <a:r>
              <a:rPr lang="en-US" b="1" dirty="0"/>
              <a:t>Request for Formal Position</a:t>
            </a:r>
            <a:r>
              <a:rPr lang="en-US" dirty="0"/>
              <a:t>: In response to the developments and ongoing concerns, the Data Protection Authorities (DPAs) of the </a:t>
            </a:r>
            <a:r>
              <a:rPr lang="en-US" dirty="0">
                <a:hlinkClick r:id="rId3"/>
              </a:rPr>
              <a:t>Netherlands, Norway, and Hamburg </a:t>
            </a:r>
            <a:r>
              <a:rPr lang="en-US" dirty="0"/>
              <a:t>requested the EDPB to formally address the ‘consent or pay’ models, particularly those being implemented by major platforms like Meta.</a:t>
            </a:r>
          </a:p>
          <a:p>
            <a:pPr>
              <a:buFont typeface="+mj-lt"/>
              <a:buAutoNum type="arabicPeriod"/>
            </a:pPr>
            <a:r>
              <a:rPr lang="en-US" b="1" dirty="0"/>
              <a:t>EDPB’s Significant Opinion</a:t>
            </a:r>
            <a:r>
              <a:rPr lang="en-US" dirty="0"/>
              <a:t>: The EDPB released an extensive opinion on the </a:t>
            </a:r>
            <a:r>
              <a:rPr lang="en-US" dirty="0">
                <a:hlinkClick r:id="rId4"/>
              </a:rPr>
              <a:t>‘consent or pay’ models deployed by large online platforms</a:t>
            </a:r>
            <a:r>
              <a:rPr lang="en-US" dirty="0"/>
              <a:t>, responding to the concerns raised by the DPAs.</a:t>
            </a:r>
          </a:p>
          <a:p>
            <a:endParaRPr lang="pt-PT" dirty="0"/>
          </a:p>
          <a:p>
            <a:pPr marL="0" indent="0">
              <a:buNone/>
            </a:pPr>
            <a:endParaRPr lang="pt-PT" dirty="0"/>
          </a:p>
          <a:p>
            <a:pPr marL="0" indent="0">
              <a:buNone/>
            </a:pPr>
            <a:r>
              <a:rPr lang="pt-PT" dirty="0" err="1"/>
              <a:t>Credits</a:t>
            </a:r>
            <a:r>
              <a:rPr lang="pt-PT" dirty="0"/>
              <a:t>: </a:t>
            </a:r>
            <a:r>
              <a:rPr lang="pt-PT" dirty="0">
                <a:hlinkClick r:id="rId5"/>
              </a:rPr>
              <a:t>https://www.iubenda.com/en/help/152202-edpbs-opinion-on-consent-or-pay-models</a:t>
            </a:r>
            <a:r>
              <a:rPr lang="pt-PT" dirty="0"/>
              <a:t> </a:t>
            </a:r>
          </a:p>
        </p:txBody>
      </p:sp>
      <p:sp>
        <p:nvSpPr>
          <p:cNvPr id="2" name="Marcador de Posição do Rodapé 1">
            <a:extLst>
              <a:ext uri="{FF2B5EF4-FFF2-40B4-BE49-F238E27FC236}">
                <a16:creationId xmlns:a16="http://schemas.microsoft.com/office/drawing/2014/main" id="{9409B4BB-2AFE-4AF9-A353-1BA588867746}"/>
              </a:ext>
            </a:extLst>
          </p:cNvPr>
          <p:cNvSpPr>
            <a:spLocks noGrp="1"/>
          </p:cNvSpPr>
          <p:nvPr>
            <p:ph type="ftr" sz="quarter" idx="11"/>
          </p:nvPr>
        </p:nvSpPr>
        <p:spPr/>
        <p:txBody>
          <a:bodyPr/>
          <a:lstStyle/>
          <a:p>
            <a:r>
              <a:rPr lang="pt-PT"/>
              <a:t>SP-FDUC-2024</a:t>
            </a:r>
          </a:p>
        </p:txBody>
      </p:sp>
      <p:sp>
        <p:nvSpPr>
          <p:cNvPr id="3" name="Marcador de Posição do Número do Diapositivo 2">
            <a:extLst>
              <a:ext uri="{FF2B5EF4-FFF2-40B4-BE49-F238E27FC236}">
                <a16:creationId xmlns:a16="http://schemas.microsoft.com/office/drawing/2014/main" id="{DBB841C8-CC68-400B-A7A5-ED3D8C66287D}"/>
              </a:ext>
            </a:extLst>
          </p:cNvPr>
          <p:cNvSpPr>
            <a:spLocks noGrp="1"/>
          </p:cNvSpPr>
          <p:nvPr>
            <p:ph type="sldNum" sz="quarter" idx="12"/>
          </p:nvPr>
        </p:nvSpPr>
        <p:spPr/>
        <p:txBody>
          <a:bodyPr/>
          <a:lstStyle/>
          <a:p>
            <a:fld id="{AB1E1BCC-7A06-4995-A6D6-78A58CA9D9D3}" type="slidenum">
              <a:rPr lang="pt-PT" smtClean="0"/>
              <a:t>17</a:t>
            </a:fld>
            <a:endParaRPr lang="pt-PT"/>
          </a:p>
        </p:txBody>
      </p:sp>
    </p:spTree>
    <p:extLst>
      <p:ext uri="{BB962C8B-B14F-4D97-AF65-F5344CB8AC3E}">
        <p14:creationId xmlns:p14="http://schemas.microsoft.com/office/powerpoint/2010/main" val="1355806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6E0587-2828-4B0B-BA65-AACFFA71D9B5}"/>
              </a:ext>
            </a:extLst>
          </p:cNvPr>
          <p:cNvSpPr>
            <a:spLocks noGrp="1"/>
          </p:cNvSpPr>
          <p:nvPr>
            <p:ph type="title"/>
          </p:nvPr>
        </p:nvSpPr>
        <p:spPr/>
        <p:txBody>
          <a:bodyPr/>
          <a:lstStyle/>
          <a:p>
            <a:endParaRPr lang="pt-PT"/>
          </a:p>
        </p:txBody>
      </p:sp>
      <p:pic>
        <p:nvPicPr>
          <p:cNvPr id="5" name="Marcador de Posição de Conteúdo 4">
            <a:extLst>
              <a:ext uri="{FF2B5EF4-FFF2-40B4-BE49-F238E27FC236}">
                <a16:creationId xmlns:a16="http://schemas.microsoft.com/office/drawing/2014/main" id="{8B154706-6474-4185-81D4-97FD78AD8A20}"/>
              </a:ext>
            </a:extLst>
          </p:cNvPr>
          <p:cNvPicPr>
            <a:picLocks noGrp="1" noChangeAspect="1"/>
          </p:cNvPicPr>
          <p:nvPr>
            <p:ph idx="1"/>
          </p:nvPr>
        </p:nvPicPr>
        <p:blipFill>
          <a:blip r:embed="rId2"/>
          <a:stretch>
            <a:fillRect/>
          </a:stretch>
        </p:blipFill>
        <p:spPr>
          <a:xfrm>
            <a:off x="2638426" y="502311"/>
            <a:ext cx="6746122" cy="5853377"/>
          </a:xfrm>
        </p:spPr>
      </p:pic>
      <p:sp>
        <p:nvSpPr>
          <p:cNvPr id="3" name="Marcador de Posição do Rodapé 2">
            <a:extLst>
              <a:ext uri="{FF2B5EF4-FFF2-40B4-BE49-F238E27FC236}">
                <a16:creationId xmlns:a16="http://schemas.microsoft.com/office/drawing/2014/main" id="{402B0572-DC07-495A-9A4E-93E4AA8E6096}"/>
              </a:ext>
            </a:extLst>
          </p:cNvPr>
          <p:cNvSpPr>
            <a:spLocks noGrp="1"/>
          </p:cNvSpPr>
          <p:nvPr>
            <p:ph type="ftr" sz="quarter" idx="11"/>
          </p:nvPr>
        </p:nvSpPr>
        <p:spPr/>
        <p:txBody>
          <a:bodyPr/>
          <a:lstStyle/>
          <a:p>
            <a:r>
              <a:rPr lang="pt-PT"/>
              <a:t>SP-FDUC-2024</a:t>
            </a:r>
          </a:p>
        </p:txBody>
      </p:sp>
      <p:sp>
        <p:nvSpPr>
          <p:cNvPr id="4" name="Marcador de Posição do Número do Diapositivo 3">
            <a:extLst>
              <a:ext uri="{FF2B5EF4-FFF2-40B4-BE49-F238E27FC236}">
                <a16:creationId xmlns:a16="http://schemas.microsoft.com/office/drawing/2014/main" id="{4E1B6C41-963F-4A08-AFD1-BC9642B779BF}"/>
              </a:ext>
            </a:extLst>
          </p:cNvPr>
          <p:cNvSpPr>
            <a:spLocks noGrp="1"/>
          </p:cNvSpPr>
          <p:nvPr>
            <p:ph type="sldNum" sz="quarter" idx="12"/>
          </p:nvPr>
        </p:nvSpPr>
        <p:spPr/>
        <p:txBody>
          <a:bodyPr/>
          <a:lstStyle/>
          <a:p>
            <a:fld id="{AB1E1BCC-7A06-4995-A6D6-78A58CA9D9D3}" type="slidenum">
              <a:rPr lang="pt-PT" smtClean="0"/>
              <a:t>18</a:t>
            </a:fld>
            <a:endParaRPr lang="pt-PT"/>
          </a:p>
        </p:txBody>
      </p:sp>
    </p:spTree>
    <p:extLst>
      <p:ext uri="{BB962C8B-B14F-4D97-AF65-F5344CB8AC3E}">
        <p14:creationId xmlns:p14="http://schemas.microsoft.com/office/powerpoint/2010/main" val="3620398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C657BC-CD88-4E7A-B95C-F73B95782EB1}"/>
              </a:ext>
            </a:extLst>
          </p:cNvPr>
          <p:cNvSpPr>
            <a:spLocks noGrp="1"/>
          </p:cNvSpPr>
          <p:nvPr>
            <p:ph type="title"/>
          </p:nvPr>
        </p:nvSpPr>
        <p:spPr/>
        <p:txBody>
          <a:bodyPr/>
          <a:lstStyle/>
          <a:p>
            <a:endParaRPr lang="pt-PT" dirty="0"/>
          </a:p>
        </p:txBody>
      </p:sp>
      <p:sp>
        <p:nvSpPr>
          <p:cNvPr id="3" name="Marcador de Posição de Conteúdo 2">
            <a:extLst>
              <a:ext uri="{FF2B5EF4-FFF2-40B4-BE49-F238E27FC236}">
                <a16:creationId xmlns:a16="http://schemas.microsoft.com/office/drawing/2014/main" id="{DE8CAE87-8FE2-45C1-810B-2BE6D2372868}"/>
              </a:ext>
            </a:extLst>
          </p:cNvPr>
          <p:cNvSpPr>
            <a:spLocks noGrp="1"/>
          </p:cNvSpPr>
          <p:nvPr>
            <p:ph idx="1"/>
          </p:nvPr>
        </p:nvSpPr>
        <p:spPr>
          <a:xfrm>
            <a:off x="838200" y="581025"/>
            <a:ext cx="10515600" cy="5595938"/>
          </a:xfrm>
        </p:spPr>
        <p:txBody>
          <a:bodyPr>
            <a:normAutofit fontScale="92500" lnSpcReduction="10000"/>
          </a:bodyPr>
          <a:lstStyle/>
          <a:p>
            <a:pPr>
              <a:buFont typeface="Wingdings" panose="05000000000000000000" pitchFamily="2" charset="2"/>
              <a:buChar char="ü"/>
            </a:pPr>
            <a:r>
              <a:rPr lang="en-US" sz="2600" dirty="0">
                <a:solidFill>
                  <a:srgbClr val="002060"/>
                </a:solidFill>
              </a:rPr>
              <a:t>According to the EDPB, if users are simply given the binary option to consent to the processing of their personal data for behavioral advertising purposes or to pay a charge, then these online platforms </a:t>
            </a:r>
            <a:r>
              <a:rPr lang="en-US" sz="2600" b="1" dirty="0">
                <a:solidFill>
                  <a:srgbClr val="002060"/>
                </a:solidFill>
              </a:rPr>
              <a:t>will typically be unable to meet the conditions for valid consent.</a:t>
            </a:r>
          </a:p>
          <a:p>
            <a:pPr>
              <a:buFont typeface="Wingdings" panose="05000000000000000000" pitchFamily="2" charset="2"/>
              <a:buChar char="ü"/>
            </a:pPr>
            <a:r>
              <a:rPr lang="en-US" sz="2600" dirty="0">
                <a:solidFill>
                  <a:srgbClr val="002060"/>
                </a:solidFill>
              </a:rPr>
              <a:t>The EDPB recommends that large online platforms should not solely rely on offering paid alternatives as the standard approach.</a:t>
            </a:r>
            <a:r>
              <a:rPr lang="en-US" sz="2600" b="1" dirty="0">
                <a:solidFill>
                  <a:srgbClr val="002060"/>
                </a:solidFill>
              </a:rPr>
              <a:t> They should consider providing an ‘equivalent alternative’ that does not require payment.</a:t>
            </a:r>
            <a:r>
              <a:rPr lang="en-US" sz="2600" dirty="0">
                <a:solidFill>
                  <a:srgbClr val="002060"/>
                </a:solidFill>
              </a:rPr>
              <a:t> If a fee is charged for accessing this alternative service, platforms must also offer another option that is </a:t>
            </a:r>
            <a:r>
              <a:rPr lang="en-US" sz="2600" b="1" dirty="0">
                <a:solidFill>
                  <a:srgbClr val="002060"/>
                </a:solidFill>
              </a:rPr>
              <a:t>free of charge.</a:t>
            </a:r>
          </a:p>
          <a:p>
            <a:pPr>
              <a:buFont typeface="Wingdings" panose="05000000000000000000" pitchFamily="2" charset="2"/>
              <a:buChar char="ü"/>
            </a:pPr>
            <a:r>
              <a:rPr lang="en-US" sz="2600" dirty="0">
                <a:solidFill>
                  <a:srgbClr val="002060"/>
                </a:solidFill>
              </a:rPr>
              <a:t>Ideally, this free option would not include behavioral advertising; instead, it is suggested that it would include less intrusive types of advertising that process personal data in a minimum or nonexistent way.</a:t>
            </a:r>
          </a:p>
          <a:p>
            <a:pPr>
              <a:buFont typeface="Wingdings" panose="05000000000000000000" pitchFamily="2" charset="2"/>
              <a:buChar char="ü"/>
            </a:pPr>
            <a:r>
              <a:rPr lang="en-US" sz="2600" dirty="0">
                <a:solidFill>
                  <a:srgbClr val="002060"/>
                </a:solidFill>
              </a:rPr>
              <a:t>This alternative must entail no processing for </a:t>
            </a:r>
            <a:r>
              <a:rPr lang="en-US" sz="2600" dirty="0" err="1">
                <a:solidFill>
                  <a:srgbClr val="002060"/>
                </a:solidFill>
              </a:rPr>
              <a:t>behavioural</a:t>
            </a:r>
            <a:r>
              <a:rPr lang="en-US" sz="2600" dirty="0">
                <a:solidFill>
                  <a:srgbClr val="002060"/>
                </a:solidFill>
              </a:rPr>
              <a:t> advertising purposes and may for example be a version of the service with a different form of advertising involving the processing of less (or no) personal data, e.g. contextual or general advertising or advertising based on topics the data subject selected from a list of topics of interests. </a:t>
            </a:r>
            <a:endParaRPr lang="en-US" sz="2600" b="1" dirty="0">
              <a:solidFill>
                <a:srgbClr val="002060"/>
              </a:solidFill>
            </a:endParaRPr>
          </a:p>
          <a:p>
            <a:endParaRPr lang="pt-PT" dirty="0"/>
          </a:p>
        </p:txBody>
      </p:sp>
      <p:sp>
        <p:nvSpPr>
          <p:cNvPr id="4" name="Marcador de Posição do Rodapé 3">
            <a:extLst>
              <a:ext uri="{FF2B5EF4-FFF2-40B4-BE49-F238E27FC236}">
                <a16:creationId xmlns:a16="http://schemas.microsoft.com/office/drawing/2014/main" id="{B249C757-17CA-4E11-93A9-9E2D729F6EBF}"/>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C521954E-93F9-4902-AFB0-F8822F90F6C3}"/>
              </a:ext>
            </a:extLst>
          </p:cNvPr>
          <p:cNvSpPr>
            <a:spLocks noGrp="1"/>
          </p:cNvSpPr>
          <p:nvPr>
            <p:ph type="sldNum" sz="quarter" idx="12"/>
          </p:nvPr>
        </p:nvSpPr>
        <p:spPr/>
        <p:txBody>
          <a:bodyPr/>
          <a:lstStyle/>
          <a:p>
            <a:fld id="{AB1E1BCC-7A06-4995-A6D6-78A58CA9D9D3}" type="slidenum">
              <a:rPr lang="pt-PT" smtClean="0"/>
              <a:t>19</a:t>
            </a:fld>
            <a:endParaRPr lang="pt-PT"/>
          </a:p>
        </p:txBody>
      </p:sp>
    </p:spTree>
    <p:extLst>
      <p:ext uri="{BB962C8B-B14F-4D97-AF65-F5344CB8AC3E}">
        <p14:creationId xmlns:p14="http://schemas.microsoft.com/office/powerpoint/2010/main" val="632936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6D388A-19DB-43AB-8672-ECA62BB22DA5}"/>
              </a:ext>
            </a:extLst>
          </p:cNvPr>
          <p:cNvSpPr>
            <a:spLocks noGrp="1"/>
          </p:cNvSpPr>
          <p:nvPr>
            <p:ph type="title"/>
          </p:nvPr>
        </p:nvSpPr>
        <p:spPr/>
        <p:txBody>
          <a:bodyPr/>
          <a:lstStyle/>
          <a:p>
            <a:pPr algn="ctr"/>
            <a:r>
              <a:rPr lang="pt-PT" b="1" dirty="0" err="1">
                <a:solidFill>
                  <a:schemeClr val="accent1"/>
                </a:solidFill>
              </a:rPr>
              <a:t>Paving</a:t>
            </a:r>
            <a:r>
              <a:rPr lang="pt-PT" b="1" dirty="0">
                <a:solidFill>
                  <a:schemeClr val="accent1"/>
                </a:solidFill>
              </a:rPr>
              <a:t> </a:t>
            </a:r>
            <a:r>
              <a:rPr lang="pt-PT" b="1" dirty="0" err="1">
                <a:solidFill>
                  <a:schemeClr val="accent1"/>
                </a:solidFill>
              </a:rPr>
              <a:t>the</a:t>
            </a:r>
            <a:r>
              <a:rPr lang="pt-PT" b="1" dirty="0">
                <a:solidFill>
                  <a:schemeClr val="accent1"/>
                </a:solidFill>
              </a:rPr>
              <a:t> </a:t>
            </a:r>
            <a:r>
              <a:rPr lang="pt-PT" b="1" dirty="0" err="1">
                <a:solidFill>
                  <a:schemeClr val="accent1"/>
                </a:solidFill>
              </a:rPr>
              <a:t>way</a:t>
            </a:r>
            <a:r>
              <a:rPr lang="pt-PT" b="1" dirty="0">
                <a:solidFill>
                  <a:schemeClr val="accent1"/>
                </a:solidFill>
              </a:rPr>
              <a:t>…</a:t>
            </a:r>
          </a:p>
        </p:txBody>
      </p:sp>
      <p:sp>
        <p:nvSpPr>
          <p:cNvPr id="4" name="Marcador de Posição do Texto 3">
            <a:extLst>
              <a:ext uri="{FF2B5EF4-FFF2-40B4-BE49-F238E27FC236}">
                <a16:creationId xmlns:a16="http://schemas.microsoft.com/office/drawing/2014/main" id="{AE5FC5B1-AA16-4425-A9AF-1C78488D3EC4}"/>
              </a:ext>
            </a:extLst>
          </p:cNvPr>
          <p:cNvSpPr>
            <a:spLocks noGrp="1"/>
          </p:cNvSpPr>
          <p:nvPr>
            <p:ph type="body" idx="1"/>
          </p:nvPr>
        </p:nvSpPr>
        <p:spPr/>
        <p:txBody>
          <a:bodyPr>
            <a:normAutofit/>
          </a:bodyPr>
          <a:lstStyle/>
          <a:p>
            <a:pPr algn="ctr"/>
            <a:r>
              <a:rPr lang="pt-PT" sz="3200" dirty="0" err="1">
                <a:solidFill>
                  <a:schemeClr val="accent1"/>
                </a:solidFill>
              </a:rPr>
              <a:t>Paywall</a:t>
            </a:r>
            <a:endParaRPr lang="pt-PT" sz="3200" dirty="0">
              <a:solidFill>
                <a:schemeClr val="accent1"/>
              </a:solidFill>
            </a:endParaRPr>
          </a:p>
        </p:txBody>
      </p:sp>
      <p:sp>
        <p:nvSpPr>
          <p:cNvPr id="3" name="Marcador de Posição de Conteúdo 2">
            <a:extLst>
              <a:ext uri="{FF2B5EF4-FFF2-40B4-BE49-F238E27FC236}">
                <a16:creationId xmlns:a16="http://schemas.microsoft.com/office/drawing/2014/main" id="{EAED08D7-DE5E-4D06-8155-379730AAF5C4}"/>
              </a:ext>
            </a:extLst>
          </p:cNvPr>
          <p:cNvSpPr>
            <a:spLocks noGrp="1"/>
          </p:cNvSpPr>
          <p:nvPr>
            <p:ph sz="half" idx="2"/>
          </p:nvPr>
        </p:nvSpPr>
        <p:spPr/>
        <p:txBody>
          <a:bodyPr>
            <a:normAutofit lnSpcReduction="10000"/>
          </a:bodyPr>
          <a:lstStyle/>
          <a:p>
            <a:pPr marL="0" indent="0">
              <a:lnSpc>
                <a:spcPct val="150000"/>
              </a:lnSpc>
              <a:buNone/>
            </a:pPr>
            <a:r>
              <a:rPr lang="en-GB" sz="1800" b="1" dirty="0">
                <a:effectLst/>
                <a:latin typeface="Times New Roman" panose="02020603050405020304" pitchFamily="18" charset="0"/>
                <a:ea typeface="Times New Roman" panose="02020603050405020304" pitchFamily="18" charset="0"/>
              </a:rPr>
              <a:t>The paywall</a:t>
            </a:r>
            <a:r>
              <a:rPr lang="en-GB" sz="1800" dirty="0">
                <a:effectLst/>
                <a:latin typeface="Times New Roman" panose="02020603050405020304" pitchFamily="18" charset="0"/>
                <a:ea typeface="Times New Roman" panose="02020603050405020304" pitchFamily="18" charset="0"/>
              </a:rPr>
              <a:t> is a method where the user is given another option (for example, to pay or subscribe instead of giving consent for the use of cookies) to access the content</a:t>
            </a:r>
            <a:r>
              <a:rPr lang="pt-PT" sz="1800" dirty="0">
                <a:effectLst/>
                <a:latin typeface="Times New Roman" panose="02020603050405020304" pitchFamily="18" charset="0"/>
                <a:ea typeface="Times New Roman" panose="02020603050405020304" pitchFamily="18" charset="0"/>
              </a:rPr>
              <a:t>.</a:t>
            </a:r>
            <a:endParaRPr lang="pt-PT" sz="1800" dirty="0"/>
          </a:p>
          <a:p>
            <a:pPr marL="0" indent="0">
              <a:buNone/>
            </a:pPr>
            <a:endParaRPr lang="pt-PT" sz="1800" dirty="0"/>
          </a:p>
          <a:p>
            <a:pPr marL="0" indent="0">
              <a:buNone/>
            </a:pPr>
            <a:endParaRPr lang="pt-PT" sz="1800" dirty="0"/>
          </a:p>
          <a:p>
            <a:pPr marL="0" indent="0">
              <a:buNone/>
            </a:pPr>
            <a:endParaRPr lang="pt-PT" sz="1800" dirty="0"/>
          </a:p>
          <a:p>
            <a:pPr marL="0" indent="0">
              <a:buNone/>
            </a:pPr>
            <a:endParaRPr lang="pt-PT" sz="1800" dirty="0"/>
          </a:p>
          <a:p>
            <a:pPr marL="0" indent="0">
              <a:buNone/>
            </a:pPr>
            <a:r>
              <a:rPr lang="pt-PT" sz="1800" dirty="0"/>
              <a:t>	</a:t>
            </a:r>
            <a:r>
              <a:rPr lang="pt-PT" sz="3200" dirty="0" err="1">
                <a:solidFill>
                  <a:srgbClr val="C00000"/>
                </a:solidFill>
              </a:rPr>
              <a:t>Freely</a:t>
            </a:r>
            <a:r>
              <a:rPr lang="pt-PT" sz="3200" dirty="0">
                <a:solidFill>
                  <a:srgbClr val="C00000"/>
                </a:solidFill>
              </a:rPr>
              <a:t> </a:t>
            </a:r>
            <a:r>
              <a:rPr lang="pt-PT" sz="3200" dirty="0" err="1">
                <a:solidFill>
                  <a:srgbClr val="C00000"/>
                </a:solidFill>
              </a:rPr>
              <a:t>given</a:t>
            </a:r>
            <a:r>
              <a:rPr lang="pt-PT" sz="3200" dirty="0">
                <a:solidFill>
                  <a:srgbClr val="C00000"/>
                </a:solidFill>
              </a:rPr>
              <a:t> </a:t>
            </a:r>
            <a:r>
              <a:rPr lang="pt-PT" sz="3200" dirty="0" err="1">
                <a:solidFill>
                  <a:srgbClr val="C00000"/>
                </a:solidFill>
              </a:rPr>
              <a:t>consent</a:t>
            </a:r>
            <a:r>
              <a:rPr lang="pt-PT" sz="3200" dirty="0">
                <a:solidFill>
                  <a:srgbClr val="C00000"/>
                </a:solidFill>
              </a:rPr>
              <a:t>?</a:t>
            </a:r>
          </a:p>
          <a:p>
            <a:pPr marL="0" indent="0">
              <a:buNone/>
            </a:pPr>
            <a:endParaRPr lang="pt-PT" sz="1800" dirty="0"/>
          </a:p>
          <a:p>
            <a:pPr marL="0" indent="0">
              <a:buNone/>
            </a:pPr>
            <a:endParaRPr lang="pt-PT" sz="1800" u="sng" dirty="0">
              <a:solidFill>
                <a:srgbClr val="0000FF"/>
              </a:solidFill>
              <a:effectLst/>
              <a:latin typeface="Times New Roman" panose="02020603050405020304" pitchFamily="18" charset="0"/>
              <a:ea typeface="Times New Roman" panose="02020603050405020304" pitchFamily="18" charset="0"/>
            </a:endParaRPr>
          </a:p>
          <a:p>
            <a:endParaRPr lang="pt-PT" sz="1800" u="sng" dirty="0">
              <a:solidFill>
                <a:srgbClr val="0000FF"/>
              </a:solidFill>
              <a:latin typeface="Times New Roman" panose="02020603050405020304" pitchFamily="18" charset="0"/>
            </a:endParaRPr>
          </a:p>
        </p:txBody>
      </p:sp>
      <p:sp>
        <p:nvSpPr>
          <p:cNvPr id="5" name="Marcador de Posição do Texto 4">
            <a:extLst>
              <a:ext uri="{FF2B5EF4-FFF2-40B4-BE49-F238E27FC236}">
                <a16:creationId xmlns:a16="http://schemas.microsoft.com/office/drawing/2014/main" id="{93E86ACE-FD62-4E4A-B608-1A9DBDD3B2F3}"/>
              </a:ext>
            </a:extLst>
          </p:cNvPr>
          <p:cNvSpPr>
            <a:spLocks noGrp="1"/>
          </p:cNvSpPr>
          <p:nvPr>
            <p:ph type="body" sz="quarter" idx="3"/>
          </p:nvPr>
        </p:nvSpPr>
        <p:spPr/>
        <p:txBody>
          <a:bodyPr>
            <a:normAutofit/>
          </a:bodyPr>
          <a:lstStyle/>
          <a:p>
            <a:pPr algn="ctr"/>
            <a:r>
              <a:rPr lang="pt-PT" sz="3200" dirty="0">
                <a:solidFill>
                  <a:schemeClr val="accent1"/>
                </a:solidFill>
              </a:rPr>
              <a:t>Cookie </a:t>
            </a:r>
            <a:r>
              <a:rPr lang="pt-PT" sz="3200" dirty="0" err="1">
                <a:solidFill>
                  <a:schemeClr val="accent1"/>
                </a:solidFill>
              </a:rPr>
              <a:t>wall</a:t>
            </a:r>
            <a:endParaRPr lang="pt-PT" sz="3200" dirty="0">
              <a:solidFill>
                <a:schemeClr val="accent1"/>
              </a:solidFill>
            </a:endParaRPr>
          </a:p>
        </p:txBody>
      </p:sp>
      <p:sp>
        <p:nvSpPr>
          <p:cNvPr id="6" name="Marcador de Posição de Conteúdo 5">
            <a:extLst>
              <a:ext uri="{FF2B5EF4-FFF2-40B4-BE49-F238E27FC236}">
                <a16:creationId xmlns:a16="http://schemas.microsoft.com/office/drawing/2014/main" id="{B36A628C-0F86-47AE-ABC3-8B07BD924A33}"/>
              </a:ext>
            </a:extLst>
          </p:cNvPr>
          <p:cNvSpPr>
            <a:spLocks noGrp="1"/>
          </p:cNvSpPr>
          <p:nvPr>
            <p:ph sz="quarter" idx="4"/>
          </p:nvPr>
        </p:nvSpPr>
        <p:spPr/>
        <p:txBody>
          <a:bodyPr>
            <a:normAutofit lnSpcReduction="10000"/>
          </a:bodyPr>
          <a:lstStyle/>
          <a:p>
            <a:pPr marL="0" indent="0">
              <a:lnSpc>
                <a:spcPct val="150000"/>
              </a:lnSpc>
              <a:buNone/>
            </a:pPr>
            <a:r>
              <a:rPr lang="en-GB" sz="1800" b="1" dirty="0">
                <a:effectLst/>
                <a:latin typeface="Times New Roman" panose="02020603050405020304" pitchFamily="18" charset="0"/>
                <a:ea typeface="Times New Roman" panose="02020603050405020304" pitchFamily="18" charset="0"/>
              </a:rPr>
              <a:t>The cookie wall</a:t>
            </a:r>
            <a:r>
              <a:rPr lang="en-GB" sz="1800" dirty="0">
                <a:effectLst/>
                <a:latin typeface="Times New Roman" panose="02020603050405020304" pitchFamily="18" charset="0"/>
                <a:ea typeface="Times New Roman" panose="02020603050405020304" pitchFamily="18" charset="0"/>
              </a:rPr>
              <a:t> is a mechanism where the user has only one option to access the website: accept the processing of the cookies</a:t>
            </a:r>
            <a:r>
              <a:rPr lang="pt-PT" sz="1800" dirty="0">
                <a:effectLst/>
                <a:latin typeface="Times New Roman" panose="02020603050405020304" pitchFamily="18" charset="0"/>
                <a:ea typeface="Times New Roman" panose="02020603050405020304" pitchFamily="18" charset="0"/>
              </a:rPr>
              <a:t>.</a:t>
            </a:r>
          </a:p>
          <a:p>
            <a:pPr marL="0" indent="0">
              <a:buNone/>
            </a:pPr>
            <a:endParaRPr lang="pt-PT" sz="2800" dirty="0">
              <a:latin typeface="Times New Roman" panose="02020603050405020304" pitchFamily="18" charset="0"/>
            </a:endParaRPr>
          </a:p>
          <a:p>
            <a:pPr marL="0" indent="0">
              <a:buNone/>
            </a:pPr>
            <a:endParaRPr lang="pt-PT" dirty="0">
              <a:latin typeface="Times New Roman" panose="02020603050405020304" pitchFamily="18" charset="0"/>
            </a:endParaRPr>
          </a:p>
          <a:p>
            <a:pPr marL="0" indent="0" algn="ctr">
              <a:buNone/>
            </a:pPr>
            <a:endParaRPr lang="pt-PT" dirty="0">
              <a:solidFill>
                <a:srgbClr val="C00000"/>
              </a:solidFill>
            </a:endParaRPr>
          </a:p>
          <a:p>
            <a:pPr marL="0" indent="0" algn="ctr">
              <a:buNone/>
            </a:pPr>
            <a:endParaRPr lang="pt-PT" dirty="0">
              <a:solidFill>
                <a:srgbClr val="C00000"/>
              </a:solidFill>
            </a:endParaRPr>
          </a:p>
          <a:p>
            <a:pPr marL="0" indent="0" algn="ctr">
              <a:buNone/>
            </a:pPr>
            <a:r>
              <a:rPr lang="pt-PT" sz="3200" dirty="0" err="1">
                <a:solidFill>
                  <a:srgbClr val="C00000"/>
                </a:solidFill>
              </a:rPr>
              <a:t>Refusal</a:t>
            </a:r>
            <a:r>
              <a:rPr lang="pt-PT" sz="3200" dirty="0">
                <a:solidFill>
                  <a:srgbClr val="C00000"/>
                </a:solidFill>
              </a:rPr>
              <a:t> to </a:t>
            </a:r>
            <a:r>
              <a:rPr lang="pt-PT" sz="3200" dirty="0" err="1">
                <a:solidFill>
                  <a:srgbClr val="C00000"/>
                </a:solidFill>
              </a:rPr>
              <a:t>deal</a:t>
            </a:r>
            <a:r>
              <a:rPr lang="pt-PT" sz="3200" dirty="0">
                <a:solidFill>
                  <a:srgbClr val="C00000"/>
                </a:solidFill>
              </a:rPr>
              <a:t>?</a:t>
            </a:r>
          </a:p>
          <a:p>
            <a:pPr marL="0" indent="0" algn="ctr">
              <a:buNone/>
            </a:pPr>
            <a:endParaRPr lang="pt-PT" sz="2800" dirty="0">
              <a:solidFill>
                <a:srgbClr val="C00000"/>
              </a:solidFill>
              <a:latin typeface="Times New Roman" panose="02020603050405020304" pitchFamily="18" charset="0"/>
            </a:endParaRPr>
          </a:p>
          <a:p>
            <a:endParaRPr lang="pt-PT" dirty="0"/>
          </a:p>
        </p:txBody>
      </p:sp>
      <p:sp>
        <p:nvSpPr>
          <p:cNvPr id="7" name="Seta: Para Baixo 6">
            <a:extLst>
              <a:ext uri="{FF2B5EF4-FFF2-40B4-BE49-F238E27FC236}">
                <a16:creationId xmlns:a16="http://schemas.microsoft.com/office/drawing/2014/main" id="{DC578CE6-C156-470A-A6A3-B695198A3596}"/>
              </a:ext>
            </a:extLst>
          </p:cNvPr>
          <p:cNvSpPr/>
          <p:nvPr/>
        </p:nvSpPr>
        <p:spPr>
          <a:xfrm>
            <a:off x="3092824" y="4198429"/>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 name="Seta: Para Baixo 7">
            <a:extLst>
              <a:ext uri="{FF2B5EF4-FFF2-40B4-BE49-F238E27FC236}">
                <a16:creationId xmlns:a16="http://schemas.microsoft.com/office/drawing/2014/main" id="{4BD461CD-6B79-4DBF-A880-6CD916B6943D}"/>
              </a:ext>
            </a:extLst>
          </p:cNvPr>
          <p:cNvSpPr/>
          <p:nvPr/>
        </p:nvSpPr>
        <p:spPr>
          <a:xfrm>
            <a:off x="8593464" y="409687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 name="Marcador de Posição do Rodapé 8">
            <a:extLst>
              <a:ext uri="{FF2B5EF4-FFF2-40B4-BE49-F238E27FC236}">
                <a16:creationId xmlns:a16="http://schemas.microsoft.com/office/drawing/2014/main" id="{66F66446-1604-410C-AD5C-041A90CB0005}"/>
              </a:ext>
            </a:extLst>
          </p:cNvPr>
          <p:cNvSpPr>
            <a:spLocks noGrp="1"/>
          </p:cNvSpPr>
          <p:nvPr>
            <p:ph type="ftr" sz="quarter" idx="11"/>
          </p:nvPr>
        </p:nvSpPr>
        <p:spPr/>
        <p:txBody>
          <a:bodyPr/>
          <a:lstStyle/>
          <a:p>
            <a:r>
              <a:rPr lang="pt-PT"/>
              <a:t>SP-FDUC-2024</a:t>
            </a:r>
          </a:p>
        </p:txBody>
      </p:sp>
      <p:sp>
        <p:nvSpPr>
          <p:cNvPr id="10" name="Marcador de Posição do Número do Diapositivo 9">
            <a:extLst>
              <a:ext uri="{FF2B5EF4-FFF2-40B4-BE49-F238E27FC236}">
                <a16:creationId xmlns:a16="http://schemas.microsoft.com/office/drawing/2014/main" id="{7045CED6-987D-4C3D-B381-3751EB724EE4}"/>
              </a:ext>
            </a:extLst>
          </p:cNvPr>
          <p:cNvSpPr>
            <a:spLocks noGrp="1"/>
          </p:cNvSpPr>
          <p:nvPr>
            <p:ph type="sldNum" sz="quarter" idx="12"/>
          </p:nvPr>
        </p:nvSpPr>
        <p:spPr/>
        <p:txBody>
          <a:bodyPr/>
          <a:lstStyle/>
          <a:p>
            <a:fld id="{AB1E1BCC-7A06-4995-A6D6-78A58CA9D9D3}" type="slidenum">
              <a:rPr lang="pt-PT" smtClean="0"/>
              <a:t>2</a:t>
            </a:fld>
            <a:endParaRPr lang="pt-PT"/>
          </a:p>
        </p:txBody>
      </p:sp>
    </p:spTree>
    <p:extLst>
      <p:ext uri="{BB962C8B-B14F-4D97-AF65-F5344CB8AC3E}">
        <p14:creationId xmlns:p14="http://schemas.microsoft.com/office/powerpoint/2010/main" val="2020024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Posição de Conteúdo 3">
            <a:extLst>
              <a:ext uri="{FF2B5EF4-FFF2-40B4-BE49-F238E27FC236}">
                <a16:creationId xmlns:a16="http://schemas.microsoft.com/office/drawing/2014/main" id="{6E00B526-07DC-466E-B321-582B8BED41C2}"/>
              </a:ext>
            </a:extLst>
          </p:cNvPr>
          <p:cNvGraphicFramePr>
            <a:graphicFrameLocks noGrp="1"/>
          </p:cNvGraphicFramePr>
          <p:nvPr>
            <p:ph idx="1"/>
            <p:extLst>
              <p:ext uri="{D42A27DB-BD31-4B8C-83A1-F6EECF244321}">
                <p14:modId xmlns:p14="http://schemas.microsoft.com/office/powerpoint/2010/main" val="2360067340"/>
              </p:ext>
            </p:extLst>
          </p:nvPr>
        </p:nvGraphicFramePr>
        <p:xfrm>
          <a:off x="502024" y="331694"/>
          <a:ext cx="10551458" cy="5845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Marcador de Posição do Rodapé 1">
            <a:extLst>
              <a:ext uri="{FF2B5EF4-FFF2-40B4-BE49-F238E27FC236}">
                <a16:creationId xmlns:a16="http://schemas.microsoft.com/office/drawing/2014/main" id="{D113744D-AF1B-4568-93B3-4BD26954550E}"/>
              </a:ext>
            </a:extLst>
          </p:cNvPr>
          <p:cNvSpPr>
            <a:spLocks noGrp="1"/>
          </p:cNvSpPr>
          <p:nvPr>
            <p:ph type="ftr" sz="quarter" idx="11"/>
          </p:nvPr>
        </p:nvSpPr>
        <p:spPr/>
        <p:txBody>
          <a:bodyPr/>
          <a:lstStyle/>
          <a:p>
            <a:r>
              <a:rPr lang="pt-PT"/>
              <a:t>SP-FDUC-2024</a:t>
            </a:r>
          </a:p>
        </p:txBody>
      </p:sp>
      <p:sp>
        <p:nvSpPr>
          <p:cNvPr id="3" name="Marcador de Posição do Número do Diapositivo 2">
            <a:extLst>
              <a:ext uri="{FF2B5EF4-FFF2-40B4-BE49-F238E27FC236}">
                <a16:creationId xmlns:a16="http://schemas.microsoft.com/office/drawing/2014/main" id="{DB859F69-B86C-4E39-868C-00A74994F651}"/>
              </a:ext>
            </a:extLst>
          </p:cNvPr>
          <p:cNvSpPr>
            <a:spLocks noGrp="1"/>
          </p:cNvSpPr>
          <p:nvPr>
            <p:ph type="sldNum" sz="quarter" idx="12"/>
          </p:nvPr>
        </p:nvSpPr>
        <p:spPr/>
        <p:txBody>
          <a:bodyPr/>
          <a:lstStyle/>
          <a:p>
            <a:fld id="{AB1E1BCC-7A06-4995-A6D6-78A58CA9D9D3}" type="slidenum">
              <a:rPr lang="pt-PT" smtClean="0"/>
              <a:t>20</a:t>
            </a:fld>
            <a:endParaRPr lang="pt-PT"/>
          </a:p>
        </p:txBody>
      </p:sp>
    </p:spTree>
    <p:extLst>
      <p:ext uri="{BB962C8B-B14F-4D97-AF65-F5344CB8AC3E}">
        <p14:creationId xmlns:p14="http://schemas.microsoft.com/office/powerpoint/2010/main" val="3322925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A963A41-BEBB-4AFD-B778-EFF3F539DADF}"/>
              </a:ext>
            </a:extLst>
          </p:cNvPr>
          <p:cNvSpPr>
            <a:spLocks noGrp="1"/>
          </p:cNvSpPr>
          <p:nvPr>
            <p:ph type="title"/>
          </p:nvPr>
        </p:nvSpPr>
        <p:spPr/>
        <p:txBody>
          <a:bodyPr/>
          <a:lstStyle/>
          <a:p>
            <a:endParaRPr lang="pt-PT"/>
          </a:p>
        </p:txBody>
      </p:sp>
      <p:sp>
        <p:nvSpPr>
          <p:cNvPr id="5" name="Marcador de Posição do Texto 4">
            <a:extLst>
              <a:ext uri="{FF2B5EF4-FFF2-40B4-BE49-F238E27FC236}">
                <a16:creationId xmlns:a16="http://schemas.microsoft.com/office/drawing/2014/main" id="{035F1BD4-B679-4BEB-AE6A-92609876C274}"/>
              </a:ext>
            </a:extLst>
          </p:cNvPr>
          <p:cNvSpPr>
            <a:spLocks noGrp="1"/>
          </p:cNvSpPr>
          <p:nvPr>
            <p:ph type="body" idx="1"/>
          </p:nvPr>
        </p:nvSpPr>
        <p:spPr/>
        <p:txBody>
          <a:bodyPr/>
          <a:lstStyle/>
          <a:p>
            <a:endParaRPr lang="pt-PT"/>
          </a:p>
        </p:txBody>
      </p:sp>
      <p:sp>
        <p:nvSpPr>
          <p:cNvPr id="6" name="Marcador de Posição de Conteúdo 5">
            <a:extLst>
              <a:ext uri="{FF2B5EF4-FFF2-40B4-BE49-F238E27FC236}">
                <a16:creationId xmlns:a16="http://schemas.microsoft.com/office/drawing/2014/main" id="{C79892BD-B69C-40D2-AEAC-BED721E7C9EE}"/>
              </a:ext>
            </a:extLst>
          </p:cNvPr>
          <p:cNvSpPr>
            <a:spLocks noGrp="1"/>
          </p:cNvSpPr>
          <p:nvPr>
            <p:ph sz="half" idx="2"/>
          </p:nvPr>
        </p:nvSpPr>
        <p:spPr/>
        <p:txBody>
          <a:bodyPr>
            <a:normAutofit fontScale="92500"/>
          </a:bodyPr>
          <a:lstStyle/>
          <a:p>
            <a:pPr marL="0" indent="0">
              <a:lnSpc>
                <a:spcPct val="107000"/>
              </a:lnSpc>
              <a:spcAft>
                <a:spcPts val="800"/>
              </a:spcAft>
              <a:buNone/>
            </a:pPr>
            <a:r>
              <a:rPr lang="en-GB"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This view is supported by </a:t>
            </a:r>
            <a:r>
              <a:rPr lang="en-GB" sz="2800" u="sng"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Recital 42</a:t>
            </a:r>
            <a:r>
              <a:rPr lang="en-GB"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of the GDPR, which states:</a:t>
            </a:r>
            <a:endParaRPr lang="pt-PT" sz="2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"Consent should not be regarded as freely given if </a:t>
            </a:r>
            <a:r>
              <a:rPr lang="en-GB" sz="2800" b="1"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the data subject has no genuine or free choice or is unable to refuse or withdraw consent without detriment</a:t>
            </a:r>
            <a:r>
              <a:rPr lang="en-GB"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PT" sz="2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
        <p:nvSpPr>
          <p:cNvPr id="7" name="Marcador de Posição do Texto 6">
            <a:extLst>
              <a:ext uri="{FF2B5EF4-FFF2-40B4-BE49-F238E27FC236}">
                <a16:creationId xmlns:a16="http://schemas.microsoft.com/office/drawing/2014/main" id="{8E8BB08E-1069-43E3-9DD7-5D0EE6902042}"/>
              </a:ext>
            </a:extLst>
          </p:cNvPr>
          <p:cNvSpPr>
            <a:spLocks noGrp="1"/>
          </p:cNvSpPr>
          <p:nvPr>
            <p:ph type="body" sz="quarter" idx="3"/>
          </p:nvPr>
        </p:nvSpPr>
        <p:spPr/>
        <p:txBody>
          <a:bodyPr/>
          <a:lstStyle/>
          <a:p>
            <a:pPr algn="ctr"/>
            <a:r>
              <a:rPr lang="en-GB"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Article 7 (4) RGPD</a:t>
            </a:r>
            <a:endParaRPr lang="pt-PT"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
        <p:nvSpPr>
          <p:cNvPr id="8" name="Marcador de Posição de Conteúdo 7">
            <a:extLst>
              <a:ext uri="{FF2B5EF4-FFF2-40B4-BE49-F238E27FC236}">
                <a16:creationId xmlns:a16="http://schemas.microsoft.com/office/drawing/2014/main" id="{212A6380-EEFA-41C6-92C2-95ED27565568}"/>
              </a:ext>
            </a:extLst>
          </p:cNvPr>
          <p:cNvSpPr>
            <a:spLocks noGrp="1"/>
          </p:cNvSpPr>
          <p:nvPr>
            <p:ph sz="quarter" idx="4"/>
          </p:nvPr>
        </p:nvSpPr>
        <p:spPr/>
        <p:txBody>
          <a:bodyPr>
            <a:normAutofit fontScale="92500"/>
          </a:bodyPr>
          <a:lstStyle/>
          <a:p>
            <a:pPr marL="0" indent="0">
              <a:buNone/>
            </a:pPr>
            <a:r>
              <a:rPr lang="en-US" dirty="0">
                <a:solidFill>
                  <a:srgbClr val="002060"/>
                </a:solidFill>
              </a:rPr>
              <a:t>When assessing whether consent is freely given, utmost account shall be taken of whether, </a:t>
            </a:r>
            <a:r>
              <a:rPr lang="en-US" i="1" dirty="0">
                <a:solidFill>
                  <a:srgbClr val="002060"/>
                </a:solidFill>
              </a:rPr>
              <a:t>inter alia</a:t>
            </a:r>
            <a:r>
              <a:rPr lang="en-US" dirty="0">
                <a:solidFill>
                  <a:srgbClr val="002060"/>
                </a:solidFill>
              </a:rPr>
              <a:t>, the performance of a contract, including the provision of a service, is conditional on consent to the processing of personal data that is not necessary for the performance of that contract.</a:t>
            </a:r>
          </a:p>
          <a:p>
            <a:endParaRPr lang="pt-PT" dirty="0"/>
          </a:p>
        </p:txBody>
      </p:sp>
      <p:sp>
        <p:nvSpPr>
          <p:cNvPr id="2" name="Marcador de Posição do Rodapé 1">
            <a:extLst>
              <a:ext uri="{FF2B5EF4-FFF2-40B4-BE49-F238E27FC236}">
                <a16:creationId xmlns:a16="http://schemas.microsoft.com/office/drawing/2014/main" id="{5FD3C318-F36B-49B4-BA8E-E155E5C15440}"/>
              </a:ext>
            </a:extLst>
          </p:cNvPr>
          <p:cNvSpPr>
            <a:spLocks noGrp="1"/>
          </p:cNvSpPr>
          <p:nvPr>
            <p:ph type="ftr" sz="quarter" idx="11"/>
          </p:nvPr>
        </p:nvSpPr>
        <p:spPr/>
        <p:txBody>
          <a:bodyPr/>
          <a:lstStyle/>
          <a:p>
            <a:r>
              <a:rPr lang="pt-PT"/>
              <a:t>SP-FDUC-2024</a:t>
            </a:r>
          </a:p>
        </p:txBody>
      </p:sp>
      <p:sp>
        <p:nvSpPr>
          <p:cNvPr id="3" name="Marcador de Posição do Número do Diapositivo 2">
            <a:extLst>
              <a:ext uri="{FF2B5EF4-FFF2-40B4-BE49-F238E27FC236}">
                <a16:creationId xmlns:a16="http://schemas.microsoft.com/office/drawing/2014/main" id="{70A3E132-576A-4F0A-8FA0-1773B23A09F7}"/>
              </a:ext>
            </a:extLst>
          </p:cNvPr>
          <p:cNvSpPr>
            <a:spLocks noGrp="1"/>
          </p:cNvSpPr>
          <p:nvPr>
            <p:ph type="sldNum" sz="quarter" idx="12"/>
          </p:nvPr>
        </p:nvSpPr>
        <p:spPr/>
        <p:txBody>
          <a:bodyPr/>
          <a:lstStyle/>
          <a:p>
            <a:fld id="{AB1E1BCC-7A06-4995-A6D6-78A58CA9D9D3}" type="slidenum">
              <a:rPr lang="pt-PT" smtClean="0"/>
              <a:t>21</a:t>
            </a:fld>
            <a:endParaRPr lang="pt-PT"/>
          </a:p>
        </p:txBody>
      </p:sp>
    </p:spTree>
    <p:extLst>
      <p:ext uri="{BB962C8B-B14F-4D97-AF65-F5344CB8AC3E}">
        <p14:creationId xmlns:p14="http://schemas.microsoft.com/office/powerpoint/2010/main" val="965448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0EE441-0C4D-4393-B62E-F7F1A116A2EB}"/>
              </a:ext>
            </a:extLst>
          </p:cNvPr>
          <p:cNvSpPr>
            <a:spLocks noGrp="1"/>
          </p:cNvSpPr>
          <p:nvPr>
            <p:ph type="title"/>
          </p:nvPr>
        </p:nvSpPr>
        <p:spPr/>
        <p:txBody>
          <a:bodyPr/>
          <a:lstStyle/>
          <a:p>
            <a:pPr algn="ctr"/>
            <a:r>
              <a:rPr lang="pt-PT" b="1" dirty="0" err="1">
                <a:solidFill>
                  <a:srgbClr val="002060"/>
                </a:solidFill>
              </a:rPr>
              <a:t>Assessing</a:t>
            </a:r>
            <a:r>
              <a:rPr lang="pt-PT" b="1" dirty="0">
                <a:solidFill>
                  <a:srgbClr val="002060"/>
                </a:solidFill>
              </a:rPr>
              <a:t> </a:t>
            </a:r>
            <a:r>
              <a:rPr lang="pt-PT" b="1" dirty="0" err="1">
                <a:solidFill>
                  <a:srgbClr val="002060"/>
                </a:solidFill>
              </a:rPr>
              <a:t>valid</a:t>
            </a:r>
            <a:r>
              <a:rPr lang="pt-PT" b="1" dirty="0">
                <a:solidFill>
                  <a:srgbClr val="002060"/>
                </a:solidFill>
              </a:rPr>
              <a:t> </a:t>
            </a:r>
            <a:r>
              <a:rPr lang="pt-PT" b="1" dirty="0" err="1">
                <a:solidFill>
                  <a:srgbClr val="002060"/>
                </a:solidFill>
              </a:rPr>
              <a:t>consent</a:t>
            </a:r>
            <a:endParaRPr lang="pt-PT" b="1" dirty="0">
              <a:solidFill>
                <a:srgbClr val="002060"/>
              </a:solidFill>
            </a:endParaRPr>
          </a:p>
        </p:txBody>
      </p:sp>
      <p:sp>
        <p:nvSpPr>
          <p:cNvPr id="3" name="Marcador de Posição de Conteúdo 2">
            <a:extLst>
              <a:ext uri="{FF2B5EF4-FFF2-40B4-BE49-F238E27FC236}">
                <a16:creationId xmlns:a16="http://schemas.microsoft.com/office/drawing/2014/main" id="{898B73F4-2565-4106-8410-200D4AA50874}"/>
              </a:ext>
            </a:extLst>
          </p:cNvPr>
          <p:cNvSpPr>
            <a:spLocks noGrp="1"/>
          </p:cNvSpPr>
          <p:nvPr>
            <p:ph idx="1"/>
          </p:nvPr>
        </p:nvSpPr>
        <p:spPr/>
        <p:txBody>
          <a:bodyPr>
            <a:normAutofit fontScale="85000" lnSpcReduction="20000"/>
          </a:bodyPr>
          <a:lstStyle/>
          <a:p>
            <a:pPr marL="0" indent="0">
              <a:buNone/>
            </a:pPr>
            <a:r>
              <a:rPr lang="en-US" b="1" dirty="0">
                <a:solidFill>
                  <a:srgbClr val="002060"/>
                </a:solidFill>
              </a:rPr>
              <a:t>The EDPB indicated that the following criteria ought to be considered when determining valid consent</a:t>
            </a:r>
            <a:r>
              <a:rPr lang="pt-PT" b="1" dirty="0">
                <a:solidFill>
                  <a:srgbClr val="002060"/>
                </a:solidFill>
              </a:rPr>
              <a:t>:</a:t>
            </a:r>
            <a:endParaRPr lang="en-US" b="1" dirty="0">
              <a:solidFill>
                <a:srgbClr val="002060"/>
              </a:solidFill>
            </a:endParaRPr>
          </a:p>
          <a:p>
            <a:endParaRPr lang="en-US" b="1" dirty="0">
              <a:solidFill>
                <a:srgbClr val="002060"/>
              </a:solidFill>
            </a:endParaRPr>
          </a:p>
          <a:p>
            <a:pPr>
              <a:buFont typeface="+mj-lt"/>
              <a:buAutoNum type="arabicPeriod"/>
            </a:pPr>
            <a:r>
              <a:rPr lang="en-US" b="1" dirty="0">
                <a:solidFill>
                  <a:srgbClr val="0070C0"/>
                </a:solidFill>
              </a:rPr>
              <a:t>Conditionality:</a:t>
            </a:r>
            <a:r>
              <a:rPr lang="en-US" b="1" dirty="0">
                <a:solidFill>
                  <a:srgbClr val="002060"/>
                </a:solidFill>
              </a:rPr>
              <a:t> </a:t>
            </a:r>
            <a:r>
              <a:rPr lang="en-US" dirty="0">
                <a:solidFill>
                  <a:srgbClr val="002060"/>
                </a:solidFill>
              </a:rPr>
              <a:t>Controllers need to make sure that all the requirements to freely given and valid consent are met. The legitimacy of consent on a case-by-case basis must be carried out.</a:t>
            </a:r>
          </a:p>
          <a:p>
            <a:pPr>
              <a:buFont typeface="+mj-lt"/>
              <a:buAutoNum type="arabicPeriod"/>
            </a:pPr>
            <a:r>
              <a:rPr lang="en-US" b="1" dirty="0">
                <a:solidFill>
                  <a:srgbClr val="0070C0"/>
                </a:solidFill>
              </a:rPr>
              <a:t>Detriment: </a:t>
            </a:r>
            <a:r>
              <a:rPr lang="en-US" dirty="0">
                <a:solidFill>
                  <a:srgbClr val="002060"/>
                </a:solidFill>
              </a:rPr>
              <a:t>Controllers cannot impose conditions that harm data subjects for not consenting, leading to restrictions of access to services, professional networks, or content.</a:t>
            </a:r>
          </a:p>
          <a:p>
            <a:pPr>
              <a:buFont typeface="+mj-lt"/>
              <a:buAutoNum type="arabicPeriod"/>
            </a:pPr>
            <a:r>
              <a:rPr lang="en-US" b="1" dirty="0">
                <a:solidFill>
                  <a:srgbClr val="0070C0"/>
                </a:solidFill>
              </a:rPr>
              <a:t>Imbalance of Power:</a:t>
            </a:r>
            <a:r>
              <a:rPr lang="en-US" dirty="0">
                <a:solidFill>
                  <a:srgbClr val="0070C0"/>
                </a:solidFill>
              </a:rPr>
              <a:t> </a:t>
            </a:r>
            <a:r>
              <a:rPr lang="en-US" dirty="0">
                <a:solidFill>
                  <a:srgbClr val="002060"/>
                </a:solidFill>
              </a:rPr>
              <a:t>Controllers must assess market dominance, lock-in effects, dependency levels, and audience characteristics to avoid power imbalances.</a:t>
            </a:r>
          </a:p>
          <a:p>
            <a:pPr>
              <a:buFont typeface="+mj-lt"/>
              <a:buAutoNum type="arabicPeriod"/>
            </a:pPr>
            <a:r>
              <a:rPr lang="en-US" b="1" dirty="0">
                <a:solidFill>
                  <a:srgbClr val="0070C0"/>
                </a:solidFill>
              </a:rPr>
              <a:t>Granularity:</a:t>
            </a:r>
            <a:r>
              <a:rPr lang="en-US" dirty="0">
                <a:solidFill>
                  <a:srgbClr val="0070C0"/>
                </a:solidFill>
              </a:rPr>
              <a:t> </a:t>
            </a:r>
            <a:r>
              <a:rPr lang="en-US" dirty="0">
                <a:solidFill>
                  <a:srgbClr val="002060"/>
                </a:solidFill>
              </a:rPr>
              <a:t>Data subjects should be able to give consent for distinct processing activities.</a:t>
            </a:r>
          </a:p>
        </p:txBody>
      </p:sp>
      <p:sp>
        <p:nvSpPr>
          <p:cNvPr id="4" name="Marcador de Posição do Rodapé 3">
            <a:extLst>
              <a:ext uri="{FF2B5EF4-FFF2-40B4-BE49-F238E27FC236}">
                <a16:creationId xmlns:a16="http://schemas.microsoft.com/office/drawing/2014/main" id="{865DD50B-940A-4C38-8F96-C39C465DB9EA}"/>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EAADDBA7-FC40-4501-8DC7-C0EB81364B66}"/>
              </a:ext>
            </a:extLst>
          </p:cNvPr>
          <p:cNvSpPr>
            <a:spLocks noGrp="1"/>
          </p:cNvSpPr>
          <p:nvPr>
            <p:ph type="sldNum" sz="quarter" idx="12"/>
          </p:nvPr>
        </p:nvSpPr>
        <p:spPr/>
        <p:txBody>
          <a:bodyPr/>
          <a:lstStyle/>
          <a:p>
            <a:fld id="{AB1E1BCC-7A06-4995-A6D6-78A58CA9D9D3}" type="slidenum">
              <a:rPr lang="pt-PT" smtClean="0"/>
              <a:t>22</a:t>
            </a:fld>
            <a:endParaRPr lang="pt-PT"/>
          </a:p>
        </p:txBody>
      </p:sp>
    </p:spTree>
    <p:extLst>
      <p:ext uri="{BB962C8B-B14F-4D97-AF65-F5344CB8AC3E}">
        <p14:creationId xmlns:p14="http://schemas.microsoft.com/office/powerpoint/2010/main" val="817670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0A72B5-0493-42DC-BC97-A9AA142AC8A6}"/>
              </a:ext>
            </a:extLst>
          </p:cNvPr>
          <p:cNvSpPr>
            <a:spLocks noGrp="1"/>
          </p:cNvSpPr>
          <p:nvPr>
            <p:ph type="title"/>
          </p:nvPr>
        </p:nvSpPr>
        <p:spPr/>
        <p:txBody>
          <a:bodyPr/>
          <a:lstStyle/>
          <a:p>
            <a:endParaRPr lang="pt-PT"/>
          </a:p>
        </p:txBody>
      </p:sp>
      <p:sp>
        <p:nvSpPr>
          <p:cNvPr id="3" name="Marcador de Posição de Conteúdo 2">
            <a:extLst>
              <a:ext uri="{FF2B5EF4-FFF2-40B4-BE49-F238E27FC236}">
                <a16:creationId xmlns:a16="http://schemas.microsoft.com/office/drawing/2014/main" id="{52821C27-2119-4C0F-8D1C-E5B3362C1082}"/>
              </a:ext>
            </a:extLst>
          </p:cNvPr>
          <p:cNvSpPr>
            <a:spLocks noGrp="1"/>
          </p:cNvSpPr>
          <p:nvPr>
            <p:ph idx="1"/>
          </p:nvPr>
        </p:nvSpPr>
        <p:spPr/>
        <p:txBody>
          <a:bodyPr/>
          <a:lstStyle/>
          <a:p>
            <a:pPr>
              <a:lnSpc>
                <a:spcPct val="100000"/>
              </a:lnSpc>
            </a:pPr>
            <a:endParaRPr lang="en-GB" sz="3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0000"/>
              </a:lnSpc>
            </a:pPr>
            <a:r>
              <a:rPr lang="en-GB" sz="3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making privacy a key part of the user experience on all digital platforms, </a:t>
            </a:r>
          </a:p>
          <a:p>
            <a:pPr>
              <a:lnSpc>
                <a:spcPct val="100000"/>
              </a:lnSpc>
            </a:pPr>
            <a:endParaRPr lang="en-GB" sz="3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0000"/>
              </a:lnSpc>
            </a:pPr>
            <a:r>
              <a:rPr lang="en-GB" sz="3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fostering a more equitable digital environment.</a:t>
            </a:r>
            <a:endParaRPr lang="pt-PT" sz="3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
        <p:nvSpPr>
          <p:cNvPr id="4" name="Marcador de Posição do Rodapé 3">
            <a:extLst>
              <a:ext uri="{FF2B5EF4-FFF2-40B4-BE49-F238E27FC236}">
                <a16:creationId xmlns:a16="http://schemas.microsoft.com/office/drawing/2014/main" id="{32F11FF9-EA89-4839-8B07-16000918536F}"/>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778C32AF-5A16-4018-9FC3-5017E85E2E80}"/>
              </a:ext>
            </a:extLst>
          </p:cNvPr>
          <p:cNvSpPr>
            <a:spLocks noGrp="1"/>
          </p:cNvSpPr>
          <p:nvPr>
            <p:ph type="sldNum" sz="quarter" idx="12"/>
          </p:nvPr>
        </p:nvSpPr>
        <p:spPr/>
        <p:txBody>
          <a:bodyPr/>
          <a:lstStyle/>
          <a:p>
            <a:fld id="{AB1E1BCC-7A06-4995-A6D6-78A58CA9D9D3}" type="slidenum">
              <a:rPr lang="pt-PT" smtClean="0"/>
              <a:t>23</a:t>
            </a:fld>
            <a:endParaRPr lang="pt-PT"/>
          </a:p>
        </p:txBody>
      </p:sp>
    </p:spTree>
    <p:extLst>
      <p:ext uri="{BB962C8B-B14F-4D97-AF65-F5344CB8AC3E}">
        <p14:creationId xmlns:p14="http://schemas.microsoft.com/office/powerpoint/2010/main" val="3782501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47205E18-7395-4AC9-A180-85924ABBA47E}"/>
              </a:ext>
            </a:extLst>
          </p:cNvPr>
          <p:cNvSpPr>
            <a:spLocks noGrp="1"/>
          </p:cNvSpPr>
          <p:nvPr>
            <p:ph type="title"/>
          </p:nvPr>
        </p:nvSpPr>
        <p:spPr/>
        <p:txBody>
          <a:bodyPr/>
          <a:lstStyle/>
          <a:p>
            <a:r>
              <a:rPr lang="pt-PT" b="1" dirty="0">
                <a:solidFill>
                  <a:srgbClr val="002060"/>
                </a:solidFill>
              </a:rPr>
              <a:t>Cookie </a:t>
            </a:r>
            <a:r>
              <a:rPr lang="pt-PT" b="1" dirty="0" err="1">
                <a:solidFill>
                  <a:srgbClr val="002060"/>
                </a:solidFill>
              </a:rPr>
              <a:t>wall</a:t>
            </a:r>
            <a:endParaRPr lang="pt-PT" b="1" dirty="0">
              <a:solidFill>
                <a:srgbClr val="002060"/>
              </a:solidFill>
            </a:endParaRPr>
          </a:p>
        </p:txBody>
      </p:sp>
      <p:sp>
        <p:nvSpPr>
          <p:cNvPr id="5" name="Marcador de Posição do Texto 4">
            <a:extLst>
              <a:ext uri="{FF2B5EF4-FFF2-40B4-BE49-F238E27FC236}">
                <a16:creationId xmlns:a16="http://schemas.microsoft.com/office/drawing/2014/main" id="{65000E9E-33A8-4F8D-A57A-3344E7208DFC}"/>
              </a:ext>
            </a:extLst>
          </p:cNvPr>
          <p:cNvSpPr>
            <a:spLocks noGrp="1"/>
          </p:cNvSpPr>
          <p:nvPr>
            <p:ph type="body" idx="1"/>
          </p:nvPr>
        </p:nvSpPr>
        <p:spPr/>
        <p:txBody>
          <a:bodyPr/>
          <a:lstStyle/>
          <a:p>
            <a:endParaRPr lang="pt-PT" dirty="0"/>
          </a:p>
        </p:txBody>
      </p:sp>
      <p:graphicFrame>
        <p:nvGraphicFramePr>
          <p:cNvPr id="4" name="Marcador de Posição de Conteúdo 3">
            <a:extLst>
              <a:ext uri="{FF2B5EF4-FFF2-40B4-BE49-F238E27FC236}">
                <a16:creationId xmlns:a16="http://schemas.microsoft.com/office/drawing/2014/main" id="{07196989-14B2-4F75-9D94-61C1EED43907}"/>
              </a:ext>
            </a:extLst>
          </p:cNvPr>
          <p:cNvGraphicFramePr>
            <a:graphicFrameLocks noGrp="1"/>
          </p:cNvGraphicFramePr>
          <p:nvPr>
            <p:ph idx="4294967295"/>
            <p:extLst>
              <p:ext uri="{D42A27DB-BD31-4B8C-83A1-F6EECF244321}">
                <p14:modId xmlns:p14="http://schemas.microsoft.com/office/powerpoint/2010/main" val="1428439281"/>
              </p:ext>
            </p:extLst>
          </p:nvPr>
        </p:nvGraphicFramePr>
        <p:xfrm>
          <a:off x="5181600" y="775494"/>
          <a:ext cx="6819900" cy="2533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Marcador de Posição do Rodapé 5">
            <a:extLst>
              <a:ext uri="{FF2B5EF4-FFF2-40B4-BE49-F238E27FC236}">
                <a16:creationId xmlns:a16="http://schemas.microsoft.com/office/drawing/2014/main" id="{94CFEFDC-2632-4DFC-8768-5C443C6216CB}"/>
              </a:ext>
            </a:extLst>
          </p:cNvPr>
          <p:cNvSpPr>
            <a:spLocks noGrp="1"/>
          </p:cNvSpPr>
          <p:nvPr>
            <p:ph type="ftr" sz="quarter" idx="11"/>
          </p:nvPr>
        </p:nvSpPr>
        <p:spPr/>
        <p:txBody>
          <a:bodyPr/>
          <a:lstStyle/>
          <a:p>
            <a:r>
              <a:rPr lang="pt-PT"/>
              <a:t>SP-FDUC-2024</a:t>
            </a:r>
          </a:p>
        </p:txBody>
      </p:sp>
      <p:sp>
        <p:nvSpPr>
          <p:cNvPr id="7" name="Marcador de Posição do Número do Diapositivo 6">
            <a:extLst>
              <a:ext uri="{FF2B5EF4-FFF2-40B4-BE49-F238E27FC236}">
                <a16:creationId xmlns:a16="http://schemas.microsoft.com/office/drawing/2014/main" id="{66ABAEC4-737E-4E50-864E-5219D9210FE4}"/>
              </a:ext>
            </a:extLst>
          </p:cNvPr>
          <p:cNvSpPr>
            <a:spLocks noGrp="1"/>
          </p:cNvSpPr>
          <p:nvPr>
            <p:ph type="sldNum" sz="quarter" idx="12"/>
          </p:nvPr>
        </p:nvSpPr>
        <p:spPr/>
        <p:txBody>
          <a:bodyPr/>
          <a:lstStyle/>
          <a:p>
            <a:fld id="{AB1E1BCC-7A06-4995-A6D6-78A58CA9D9D3}" type="slidenum">
              <a:rPr lang="pt-PT" smtClean="0"/>
              <a:t>24</a:t>
            </a:fld>
            <a:endParaRPr lang="pt-PT"/>
          </a:p>
        </p:txBody>
      </p:sp>
      <p:pic>
        <p:nvPicPr>
          <p:cNvPr id="8" name="Imagem 7">
            <a:extLst>
              <a:ext uri="{FF2B5EF4-FFF2-40B4-BE49-F238E27FC236}">
                <a16:creationId xmlns:a16="http://schemas.microsoft.com/office/drawing/2014/main" id="{7A72C74C-8E0F-482F-B2E7-3A30122FA68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9772" y="252394"/>
            <a:ext cx="1650327" cy="1766112"/>
          </a:xfrm>
          <a:prstGeom prst="rect">
            <a:avLst/>
          </a:prstGeom>
        </p:spPr>
      </p:pic>
    </p:spTree>
    <p:extLst>
      <p:ext uri="{BB962C8B-B14F-4D97-AF65-F5344CB8AC3E}">
        <p14:creationId xmlns:p14="http://schemas.microsoft.com/office/powerpoint/2010/main" val="2327165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DAC658-0C38-408F-99FD-EE6621D0C6D9}"/>
              </a:ext>
            </a:extLst>
          </p:cNvPr>
          <p:cNvSpPr>
            <a:spLocks noGrp="1"/>
          </p:cNvSpPr>
          <p:nvPr>
            <p:ph type="title"/>
          </p:nvPr>
        </p:nvSpPr>
        <p:spPr/>
        <p:txBody>
          <a:bodyPr/>
          <a:lstStyle/>
          <a:p>
            <a:pPr algn="ctr"/>
            <a:r>
              <a:rPr lang="pt-PT" sz="1800" b="1" i="0" u="none" strike="noStrike" baseline="0" dirty="0" err="1">
                <a:solidFill>
                  <a:srgbClr val="004495"/>
                </a:solidFill>
                <a:latin typeface="Calibri,Bold"/>
              </a:rPr>
              <a:t>Guidelines</a:t>
            </a:r>
            <a:r>
              <a:rPr lang="pt-PT" sz="1800" b="1" i="0" u="none" strike="noStrike" baseline="0" dirty="0">
                <a:solidFill>
                  <a:srgbClr val="004495"/>
                </a:solidFill>
                <a:latin typeface="Calibri,Bold"/>
              </a:rPr>
              <a:t> 05/2020 </a:t>
            </a:r>
            <a:r>
              <a:rPr lang="pt-PT" sz="1800" b="1" i="0" u="none" strike="noStrike" baseline="0" dirty="0" err="1">
                <a:solidFill>
                  <a:srgbClr val="004495"/>
                </a:solidFill>
                <a:latin typeface="Calibri,Bold"/>
              </a:rPr>
              <a:t>on</a:t>
            </a:r>
            <a:r>
              <a:rPr lang="pt-PT" sz="1800" b="1" i="0" u="none" strike="noStrike" baseline="0" dirty="0">
                <a:solidFill>
                  <a:srgbClr val="004495"/>
                </a:solidFill>
                <a:latin typeface="Calibri,Bold"/>
              </a:rPr>
              <a:t> </a:t>
            </a:r>
            <a:r>
              <a:rPr lang="pt-PT" sz="1800" b="1" i="0" u="none" strike="noStrike" baseline="0" dirty="0" err="1">
                <a:solidFill>
                  <a:srgbClr val="004495"/>
                </a:solidFill>
                <a:latin typeface="Calibri,Bold"/>
              </a:rPr>
              <a:t>consent</a:t>
            </a:r>
            <a:r>
              <a:rPr lang="pt-PT" sz="1800" b="1" i="0" u="none" strike="noStrike" baseline="0" dirty="0">
                <a:solidFill>
                  <a:srgbClr val="004495"/>
                </a:solidFill>
                <a:latin typeface="Calibri,Bold"/>
              </a:rPr>
              <a:t> </a:t>
            </a:r>
            <a:r>
              <a:rPr lang="pt-PT" sz="1800" b="1" i="0" u="none" strike="noStrike" baseline="0" dirty="0" err="1">
                <a:solidFill>
                  <a:srgbClr val="004495"/>
                </a:solidFill>
                <a:latin typeface="Calibri,Bold"/>
              </a:rPr>
              <a:t>under</a:t>
            </a:r>
            <a:r>
              <a:rPr lang="pt-PT" sz="1800" b="1" i="0" u="none" strike="noStrike" baseline="0" dirty="0">
                <a:solidFill>
                  <a:srgbClr val="004495"/>
                </a:solidFill>
                <a:latin typeface="Calibri,Bold"/>
              </a:rPr>
              <a:t> </a:t>
            </a:r>
            <a:r>
              <a:rPr lang="pt-PT" sz="1800" b="1" i="0" u="none" strike="noStrike" baseline="0" dirty="0" err="1">
                <a:solidFill>
                  <a:srgbClr val="004495"/>
                </a:solidFill>
                <a:latin typeface="Calibri,Bold"/>
              </a:rPr>
              <a:t>Regulation</a:t>
            </a:r>
            <a:r>
              <a:rPr lang="pt-PT" sz="1800" b="1" i="0" u="none" strike="noStrike" baseline="0" dirty="0">
                <a:solidFill>
                  <a:srgbClr val="004495"/>
                </a:solidFill>
                <a:latin typeface="Calibri,Bold"/>
              </a:rPr>
              <a:t> 2016/679 </a:t>
            </a:r>
            <a:r>
              <a:rPr lang="pt-PT" sz="1800" b="1" i="0" u="none" strike="noStrike" baseline="0" dirty="0" err="1">
                <a:solidFill>
                  <a:srgbClr val="004495"/>
                </a:solidFill>
                <a:latin typeface="Calibri,Bold"/>
              </a:rPr>
              <a:t>Version</a:t>
            </a:r>
            <a:r>
              <a:rPr lang="pt-PT" sz="1800" b="1" i="0" u="none" strike="noStrike" baseline="0" dirty="0">
                <a:solidFill>
                  <a:srgbClr val="004495"/>
                </a:solidFill>
                <a:latin typeface="Calibri,Bold"/>
              </a:rPr>
              <a:t> 1.1</a:t>
            </a:r>
            <a:br>
              <a:rPr lang="pt-PT" sz="1800" b="1" i="0" u="none" strike="noStrike" baseline="0" dirty="0">
                <a:solidFill>
                  <a:srgbClr val="004495"/>
                </a:solidFill>
                <a:latin typeface="Calibri,Bold"/>
              </a:rPr>
            </a:br>
            <a:r>
              <a:rPr lang="en-US" sz="1800" b="1" i="0" u="none" strike="noStrike" baseline="0" dirty="0">
                <a:solidFill>
                  <a:srgbClr val="004495"/>
                </a:solidFill>
                <a:latin typeface="Calibri,Bold"/>
              </a:rPr>
              <a:t>Adopted on 4 May 2020</a:t>
            </a:r>
            <a:endParaRPr lang="pt-PT" dirty="0"/>
          </a:p>
        </p:txBody>
      </p:sp>
      <p:sp>
        <p:nvSpPr>
          <p:cNvPr id="3" name="Marcador de Posição de Conteúdo 2">
            <a:extLst>
              <a:ext uri="{FF2B5EF4-FFF2-40B4-BE49-F238E27FC236}">
                <a16:creationId xmlns:a16="http://schemas.microsoft.com/office/drawing/2014/main" id="{C2A264D0-0CB0-4484-9CC6-4650A058CBDE}"/>
              </a:ext>
            </a:extLst>
          </p:cNvPr>
          <p:cNvSpPr>
            <a:spLocks noGrp="1"/>
          </p:cNvSpPr>
          <p:nvPr>
            <p:ph idx="1"/>
          </p:nvPr>
        </p:nvSpPr>
        <p:spPr/>
        <p:txBody>
          <a:bodyPr/>
          <a:lstStyle/>
          <a:p>
            <a:pPr marL="0" indent="0" algn="just">
              <a:lnSpc>
                <a:spcPct val="150000"/>
              </a:lnSpc>
              <a:buNone/>
            </a:pPr>
            <a:r>
              <a:rPr lang="pt-PT" sz="1800" dirty="0">
                <a:latin typeface="Calibri" panose="020F0502020204030204" pitchFamily="34" charset="0"/>
              </a:rPr>
              <a:t>39. </a:t>
            </a:r>
            <a:r>
              <a:rPr lang="en-US" sz="1800" b="0" i="0" u="none" strike="noStrike" baseline="0" dirty="0">
                <a:latin typeface="Calibri" panose="020F0502020204030204" pitchFamily="34" charset="0"/>
              </a:rPr>
              <a:t>In order for consent to be freely given, access to services and functionalities must not be made</a:t>
            </a:r>
            <a:r>
              <a:rPr lang="pt-PT" sz="1800" dirty="0">
                <a:latin typeface="Calibri" panose="020F0502020204030204" pitchFamily="34" charset="0"/>
              </a:rPr>
              <a:t> </a:t>
            </a:r>
            <a:r>
              <a:rPr lang="en-US" sz="1800" b="0" i="0" u="none" strike="noStrike" baseline="0" dirty="0">
                <a:latin typeface="Calibri" panose="020F0502020204030204" pitchFamily="34" charset="0"/>
              </a:rPr>
              <a:t>conditional on the consent of a user to the storing of information, or gaining of access to information already stored, in the terminal equipment of a user (so called cookie walls).</a:t>
            </a:r>
          </a:p>
          <a:p>
            <a:pPr marL="0" indent="0" algn="just">
              <a:lnSpc>
                <a:spcPct val="150000"/>
              </a:lnSpc>
              <a:buNone/>
            </a:pPr>
            <a:r>
              <a:rPr lang="en-US" sz="1800" b="0" i="0" u="none" strike="noStrike" baseline="0" dirty="0">
                <a:latin typeface="Calibri" panose="020F0502020204030204" pitchFamily="34" charset="0"/>
              </a:rPr>
              <a:t>40. Example 6a: A website provider puts into place a script that will block content from being visible except for a request to accept cookies and the information about which cookies are being set and for what purposes data will be processed. There is no possibility to access the content without clicking on the “Accept cookies” button. Since the data subject is not presented with a genuine choice, its consent is </a:t>
            </a:r>
            <a:r>
              <a:rPr lang="pt-PT" sz="1800" b="0" i="0" u="none" strike="noStrike" baseline="0" dirty="0" err="1">
                <a:latin typeface="Calibri" panose="020F0502020204030204" pitchFamily="34" charset="0"/>
              </a:rPr>
              <a:t>not</a:t>
            </a:r>
            <a:r>
              <a:rPr lang="pt-PT" sz="1800" b="0" i="0" u="none" strike="noStrike" baseline="0" dirty="0">
                <a:latin typeface="Calibri" panose="020F0502020204030204" pitchFamily="34" charset="0"/>
              </a:rPr>
              <a:t> </a:t>
            </a:r>
            <a:r>
              <a:rPr lang="pt-PT" sz="1800" b="0" i="0" u="none" strike="noStrike" baseline="0" dirty="0" err="1">
                <a:latin typeface="Calibri" panose="020F0502020204030204" pitchFamily="34" charset="0"/>
              </a:rPr>
              <a:t>freely</a:t>
            </a:r>
            <a:r>
              <a:rPr lang="pt-PT" sz="1800" b="0" i="0" u="none" strike="noStrike" baseline="0" dirty="0">
                <a:latin typeface="Calibri" panose="020F0502020204030204" pitchFamily="34" charset="0"/>
              </a:rPr>
              <a:t> </a:t>
            </a:r>
            <a:r>
              <a:rPr lang="pt-PT" sz="1800" b="0" i="0" u="none" strike="noStrike" baseline="0" dirty="0" err="1">
                <a:latin typeface="Calibri" panose="020F0502020204030204" pitchFamily="34" charset="0"/>
              </a:rPr>
              <a:t>given</a:t>
            </a:r>
            <a:r>
              <a:rPr lang="pt-PT" sz="1800" b="0" i="0" u="none" strike="noStrike" baseline="0" dirty="0">
                <a:latin typeface="Calibri" panose="020F0502020204030204" pitchFamily="34" charset="0"/>
              </a:rPr>
              <a:t>.</a:t>
            </a:r>
          </a:p>
          <a:p>
            <a:pPr marL="0" indent="0" algn="just">
              <a:lnSpc>
                <a:spcPct val="150000"/>
              </a:lnSpc>
              <a:buNone/>
            </a:pPr>
            <a:r>
              <a:rPr lang="en-US" sz="1800" b="0" i="0" u="none" strike="noStrike" baseline="0" dirty="0">
                <a:latin typeface="Calibri" panose="020F0502020204030204" pitchFamily="34" charset="0"/>
              </a:rPr>
              <a:t>41. This does not constitute valid consent, as the provision of the service relies on the data subject clicking</a:t>
            </a:r>
          </a:p>
          <a:p>
            <a:pPr marL="0" indent="0" algn="just">
              <a:lnSpc>
                <a:spcPct val="150000"/>
              </a:lnSpc>
              <a:buNone/>
            </a:pPr>
            <a:r>
              <a:rPr lang="en-US" sz="1800" b="0" i="0" u="none" strike="noStrike" baseline="0" dirty="0">
                <a:latin typeface="Calibri" panose="020F0502020204030204" pitchFamily="34" charset="0"/>
              </a:rPr>
              <a:t>the “Accept cookies” button. It is not presented with a genuine choice.</a:t>
            </a:r>
            <a:endParaRPr lang="pt-PT" dirty="0"/>
          </a:p>
        </p:txBody>
      </p:sp>
      <p:sp>
        <p:nvSpPr>
          <p:cNvPr id="4" name="Marcador de Posição do Rodapé 3">
            <a:extLst>
              <a:ext uri="{FF2B5EF4-FFF2-40B4-BE49-F238E27FC236}">
                <a16:creationId xmlns:a16="http://schemas.microsoft.com/office/drawing/2014/main" id="{1F4058EC-3602-43DD-8202-998E0AA81327}"/>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B271D02B-CA63-4EC9-AE2C-DE5A02920AF4}"/>
              </a:ext>
            </a:extLst>
          </p:cNvPr>
          <p:cNvSpPr>
            <a:spLocks noGrp="1"/>
          </p:cNvSpPr>
          <p:nvPr>
            <p:ph type="sldNum" sz="quarter" idx="12"/>
          </p:nvPr>
        </p:nvSpPr>
        <p:spPr/>
        <p:txBody>
          <a:bodyPr/>
          <a:lstStyle/>
          <a:p>
            <a:fld id="{AB1E1BCC-7A06-4995-A6D6-78A58CA9D9D3}" type="slidenum">
              <a:rPr lang="pt-PT" smtClean="0"/>
              <a:t>25</a:t>
            </a:fld>
            <a:endParaRPr lang="pt-PT"/>
          </a:p>
        </p:txBody>
      </p:sp>
    </p:spTree>
    <p:extLst>
      <p:ext uri="{BB962C8B-B14F-4D97-AF65-F5344CB8AC3E}">
        <p14:creationId xmlns:p14="http://schemas.microsoft.com/office/powerpoint/2010/main" val="3698371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6EDF2113-040A-41D9-9493-28B9F666D370}"/>
              </a:ext>
            </a:extLst>
          </p:cNvPr>
          <p:cNvSpPr>
            <a:spLocks noGrp="1"/>
          </p:cNvSpPr>
          <p:nvPr>
            <p:ph type="title"/>
          </p:nvPr>
        </p:nvSpPr>
        <p:spPr/>
        <p:txBody>
          <a:bodyPr/>
          <a:lstStyle/>
          <a:p>
            <a:r>
              <a:rPr lang="pt-PT" b="1" dirty="0">
                <a:solidFill>
                  <a:srgbClr val="002060"/>
                </a:solidFill>
              </a:rPr>
              <a:t>Data </a:t>
            </a:r>
            <a:r>
              <a:rPr lang="pt-PT" b="1" dirty="0" err="1">
                <a:solidFill>
                  <a:srgbClr val="002060"/>
                </a:solidFill>
              </a:rPr>
              <a:t>Protection</a:t>
            </a:r>
            <a:r>
              <a:rPr lang="pt-PT" b="1" dirty="0">
                <a:solidFill>
                  <a:srgbClr val="002060"/>
                </a:solidFill>
              </a:rPr>
              <a:t> Agencies…</a:t>
            </a:r>
          </a:p>
        </p:txBody>
      </p:sp>
      <p:sp>
        <p:nvSpPr>
          <p:cNvPr id="3" name="Marcador de Posição de Conteúdo 2">
            <a:extLst>
              <a:ext uri="{FF2B5EF4-FFF2-40B4-BE49-F238E27FC236}">
                <a16:creationId xmlns:a16="http://schemas.microsoft.com/office/drawing/2014/main" id="{09A191AC-72CD-46E8-B52D-B4A5D88C428E}"/>
              </a:ext>
            </a:extLst>
          </p:cNvPr>
          <p:cNvSpPr>
            <a:spLocks noGrp="1"/>
          </p:cNvSpPr>
          <p:nvPr>
            <p:ph sz="half" idx="1"/>
          </p:nvPr>
        </p:nvSpPr>
        <p:spPr/>
        <p:txBody>
          <a:bodyPr>
            <a:normAutofit/>
          </a:bodyPr>
          <a:lstStyle/>
          <a:p>
            <a:pPr>
              <a:lnSpc>
                <a:spcPct val="107000"/>
              </a:lnSpc>
              <a:spcAft>
                <a:spcPts val="800"/>
              </a:spcAft>
            </a:pPr>
            <a:r>
              <a:rPr lang="en-GB" sz="1800" dirty="0">
                <a:solidFill>
                  <a:srgbClr val="002060"/>
                </a:solidFill>
                <a:effectLst/>
                <a:ea typeface="Times New Roman" panose="02020603050405020304" pitchFamily="18" charset="0"/>
                <a:cs typeface="Times New Roman" panose="02020603050405020304" pitchFamily="18" charset="0"/>
              </a:rPr>
              <a:t>The Spanish DPA indirectly shared its position implying that cookie walls can be used as long as the user has been clearly informed of </a:t>
            </a:r>
            <a:r>
              <a:rPr lang="en-GB" sz="1800" b="1" dirty="0">
                <a:solidFill>
                  <a:srgbClr val="002060"/>
                </a:solidFill>
                <a:effectLst/>
                <a:ea typeface="Times New Roman" panose="02020603050405020304" pitchFamily="18" charset="0"/>
                <a:cs typeface="Times New Roman" panose="02020603050405020304" pitchFamily="18" charset="0"/>
              </a:rPr>
              <a:t>the two available options</a:t>
            </a:r>
            <a:r>
              <a:rPr lang="en-GB" sz="1800" dirty="0">
                <a:solidFill>
                  <a:srgbClr val="002060"/>
                </a:solidFill>
                <a:effectLst/>
                <a:ea typeface="Times New Roman" panose="02020603050405020304" pitchFamily="18" charset="0"/>
                <a:cs typeface="Times New Roman" panose="02020603050405020304" pitchFamily="18" charset="0"/>
              </a:rPr>
              <a:t> for accessing the service:</a:t>
            </a:r>
            <a:endParaRPr lang="pt-PT" sz="1800" dirty="0">
              <a:solidFill>
                <a:srgbClr val="002060"/>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800" dirty="0">
                <a:solidFill>
                  <a:srgbClr val="002060"/>
                </a:solidFill>
                <a:effectLst/>
                <a:ea typeface="Times New Roman" panose="02020603050405020304" pitchFamily="18" charset="0"/>
                <a:cs typeface="Times New Roman" panose="02020603050405020304" pitchFamily="18" charset="0"/>
              </a:rPr>
              <a:t>accepting the use of cookies; or</a:t>
            </a:r>
            <a:endParaRPr lang="pt-PT" sz="1800" dirty="0">
              <a:solidFill>
                <a:srgbClr val="002060"/>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800" dirty="0">
                <a:solidFill>
                  <a:srgbClr val="002060"/>
                </a:solidFill>
                <a:effectLst/>
                <a:ea typeface="Times New Roman" panose="02020603050405020304" pitchFamily="18" charset="0"/>
                <a:cs typeface="Times New Roman" panose="02020603050405020304" pitchFamily="18" charset="0"/>
              </a:rPr>
              <a:t>another alternative, “</a:t>
            </a:r>
            <a:r>
              <a:rPr lang="en-GB" sz="1800" i="1" dirty="0">
                <a:solidFill>
                  <a:srgbClr val="002060"/>
                </a:solidFill>
                <a:effectLst/>
                <a:ea typeface="Times New Roman" panose="02020603050405020304" pitchFamily="18" charset="0"/>
                <a:cs typeface="Times New Roman" panose="02020603050405020304" pitchFamily="18" charset="0"/>
              </a:rPr>
              <a:t>not necessarily free of charge</a:t>
            </a:r>
            <a:r>
              <a:rPr lang="en-GB" sz="1800" dirty="0">
                <a:solidFill>
                  <a:srgbClr val="002060"/>
                </a:solidFill>
                <a:effectLst/>
                <a:ea typeface="Times New Roman" panose="02020603050405020304" pitchFamily="18" charset="0"/>
                <a:cs typeface="Times New Roman" panose="02020603050405020304" pitchFamily="18" charset="0"/>
              </a:rPr>
              <a:t>“, that doesn’t require giving consent to cookies.</a:t>
            </a:r>
            <a:endParaRPr lang="pt-PT" sz="1800" dirty="0">
              <a:solidFill>
                <a:srgbClr val="002060"/>
              </a:solidFill>
              <a:effectLst/>
              <a:ea typeface="Calibri" panose="020F0502020204030204" pitchFamily="34" charset="0"/>
              <a:cs typeface="Times New Roman" panose="02020603050405020304" pitchFamily="18" charset="0"/>
            </a:endParaRPr>
          </a:p>
          <a:p>
            <a:endParaRPr lang="pt-PT" dirty="0"/>
          </a:p>
        </p:txBody>
      </p:sp>
      <p:sp>
        <p:nvSpPr>
          <p:cNvPr id="7" name="Marcador de Posição de Conteúdo 6">
            <a:extLst>
              <a:ext uri="{FF2B5EF4-FFF2-40B4-BE49-F238E27FC236}">
                <a16:creationId xmlns:a16="http://schemas.microsoft.com/office/drawing/2014/main" id="{BBA1A8E8-AE80-4515-9D00-B9D01791F2FC}"/>
              </a:ext>
            </a:extLst>
          </p:cNvPr>
          <p:cNvSpPr>
            <a:spLocks noGrp="1"/>
          </p:cNvSpPr>
          <p:nvPr>
            <p:ph sz="half" idx="2"/>
          </p:nvPr>
        </p:nvSpPr>
        <p:spPr/>
        <p:txBody>
          <a:bodyPr>
            <a:normAutofit/>
          </a:bodyPr>
          <a:lstStyle/>
          <a:p>
            <a:pPr marL="0" indent="0">
              <a:lnSpc>
                <a:spcPct val="150000"/>
              </a:lnSpc>
              <a:buNone/>
            </a:pPr>
            <a:r>
              <a:rPr lang="en-GB" sz="1900" dirty="0">
                <a:solidFill>
                  <a:srgbClr val="002060"/>
                </a:solidFill>
                <a:effectLst/>
                <a:ea typeface="Times New Roman" panose="02020603050405020304" pitchFamily="18" charset="0"/>
              </a:rPr>
              <a:t>The Italian DPA (</a:t>
            </a:r>
            <a:r>
              <a:rPr lang="en-GB" sz="1900" dirty="0" err="1">
                <a:solidFill>
                  <a:srgbClr val="002060"/>
                </a:solidFill>
                <a:effectLst/>
                <a:ea typeface="Times New Roman" panose="02020603050405020304" pitchFamily="18" charset="0"/>
              </a:rPr>
              <a:t>Garante</a:t>
            </a:r>
            <a:r>
              <a:rPr lang="en-GB" sz="1900" dirty="0">
                <a:solidFill>
                  <a:srgbClr val="002060"/>
                </a:solidFill>
                <a:effectLst/>
                <a:ea typeface="Times New Roman" panose="02020603050405020304" pitchFamily="18" charset="0"/>
              </a:rPr>
              <a:t> Privacy) stated in its </a:t>
            </a:r>
            <a:r>
              <a:rPr lang="en-GB" sz="1900" dirty="0">
                <a:solidFill>
                  <a:srgbClr val="002060"/>
                </a:solidFill>
                <a:effectLst/>
                <a:ea typeface="Times New Roman" panose="02020603050405020304" pitchFamily="18" charset="0"/>
                <a:cs typeface="Times New Roman" panose="02020603050405020304" pitchFamily="18" charset="0"/>
              </a:rPr>
              <a:t>latest Guidelines on cookies and other tracking tools</a:t>
            </a:r>
            <a:r>
              <a:rPr lang="en-GB" sz="1900" dirty="0">
                <a:solidFill>
                  <a:srgbClr val="002060"/>
                </a:solidFill>
                <a:effectLst/>
                <a:ea typeface="Times New Roman" panose="02020603050405020304" pitchFamily="18" charset="0"/>
              </a:rPr>
              <a:t> that the cookie wall is unlawful </a:t>
            </a:r>
            <a:r>
              <a:rPr lang="en-GB" sz="1900" b="1" dirty="0">
                <a:solidFill>
                  <a:srgbClr val="002060"/>
                </a:solidFill>
                <a:effectLst/>
                <a:ea typeface="Times New Roman" panose="02020603050405020304" pitchFamily="18" charset="0"/>
              </a:rPr>
              <a:t>except when the website provides the data subject with the option of accessing equivalent content or services without giving his or her consent</a:t>
            </a:r>
            <a:r>
              <a:rPr lang="en-GB" sz="1900" dirty="0">
                <a:solidFill>
                  <a:srgbClr val="002060"/>
                </a:solidFill>
                <a:effectLst/>
                <a:ea typeface="Times New Roman" panose="02020603050405020304" pitchFamily="18" charset="0"/>
              </a:rPr>
              <a:t> to the storage and use of cookies or other tracking tools – which will have to be verified on a case-by-case basis.</a:t>
            </a:r>
            <a:endParaRPr lang="pt-PT" sz="1900" dirty="0">
              <a:solidFill>
                <a:srgbClr val="002060"/>
              </a:solidFill>
            </a:endParaRPr>
          </a:p>
          <a:p>
            <a:endParaRPr lang="pt-PT" dirty="0"/>
          </a:p>
        </p:txBody>
      </p:sp>
      <p:sp>
        <p:nvSpPr>
          <p:cNvPr id="4" name="Marcador de Posição do Rodapé 3">
            <a:extLst>
              <a:ext uri="{FF2B5EF4-FFF2-40B4-BE49-F238E27FC236}">
                <a16:creationId xmlns:a16="http://schemas.microsoft.com/office/drawing/2014/main" id="{23E1CFE8-4175-4F0E-AE36-4D51C995DA75}"/>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FA3E5A2F-5236-47B5-9293-D806DB2DECF3}"/>
              </a:ext>
            </a:extLst>
          </p:cNvPr>
          <p:cNvSpPr>
            <a:spLocks noGrp="1"/>
          </p:cNvSpPr>
          <p:nvPr>
            <p:ph type="sldNum" sz="quarter" idx="12"/>
          </p:nvPr>
        </p:nvSpPr>
        <p:spPr/>
        <p:txBody>
          <a:bodyPr/>
          <a:lstStyle/>
          <a:p>
            <a:fld id="{AB1E1BCC-7A06-4995-A6D6-78A58CA9D9D3}" type="slidenum">
              <a:rPr lang="pt-PT" smtClean="0"/>
              <a:t>26</a:t>
            </a:fld>
            <a:endParaRPr lang="pt-PT"/>
          </a:p>
        </p:txBody>
      </p:sp>
    </p:spTree>
    <p:extLst>
      <p:ext uri="{BB962C8B-B14F-4D97-AF65-F5344CB8AC3E}">
        <p14:creationId xmlns:p14="http://schemas.microsoft.com/office/powerpoint/2010/main" val="2473516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948F7C-0D25-4A5F-8960-EB914D7DD1AD}"/>
              </a:ext>
            </a:extLst>
          </p:cNvPr>
          <p:cNvSpPr>
            <a:spLocks noGrp="1"/>
          </p:cNvSpPr>
          <p:nvPr>
            <p:ph type="title"/>
          </p:nvPr>
        </p:nvSpPr>
        <p:spPr/>
        <p:txBody>
          <a:bodyPr/>
          <a:lstStyle/>
          <a:p>
            <a:r>
              <a:rPr lang="en-GB" sz="4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Drafts of the </a:t>
            </a:r>
            <a:r>
              <a:rPr lang="en-GB" sz="4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ePrivacy</a:t>
            </a:r>
            <a:r>
              <a:rPr lang="en-GB" sz="4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Regulation</a:t>
            </a:r>
            <a:endParaRPr lang="pt-PT" dirty="0">
              <a:solidFill>
                <a:srgbClr val="002060"/>
              </a:solidFill>
            </a:endParaRPr>
          </a:p>
        </p:txBody>
      </p:sp>
      <p:sp>
        <p:nvSpPr>
          <p:cNvPr id="3" name="Marcador de Posição de Conteúdo 2">
            <a:extLst>
              <a:ext uri="{FF2B5EF4-FFF2-40B4-BE49-F238E27FC236}">
                <a16:creationId xmlns:a16="http://schemas.microsoft.com/office/drawing/2014/main" id="{756E4D38-1787-40DC-82D6-4AC7FB813A8A}"/>
              </a:ext>
            </a:extLst>
          </p:cNvPr>
          <p:cNvSpPr>
            <a:spLocks noGrp="1"/>
          </p:cNvSpPr>
          <p:nvPr>
            <p:ph idx="1"/>
          </p:nvPr>
        </p:nvSpPr>
        <p:spPr/>
        <p:txBody>
          <a:bodyPr/>
          <a:lstStyle/>
          <a:p>
            <a:pPr marL="0" indent="0">
              <a:lnSpc>
                <a:spcPct val="107000"/>
              </a:lnSpc>
              <a:spcAft>
                <a:spcPts val="800"/>
              </a:spcAft>
              <a:buNone/>
            </a:pPr>
            <a:endParaRPr lang="pt-PT" sz="2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SzPts val="1000"/>
              <a:buNone/>
              <a:tabLst>
                <a:tab pos="457200" algn="l"/>
              </a:tabLst>
            </a:pP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In a </a:t>
            </a:r>
            <a:r>
              <a:rPr lang="en-GB" sz="20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May 2018 draft</a:t>
            </a: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 of the regulations, it was proposed that websites could make access to “</a:t>
            </a:r>
            <a:r>
              <a:rPr lang="en-GB" sz="2000" b="1" dirty="0">
                <a:effectLst/>
                <a:latin typeface="Times New Roman" panose="02020603050405020304" pitchFamily="18" charset="0"/>
                <a:ea typeface="Times New Roman" panose="02020603050405020304" pitchFamily="18" charset="0"/>
                <a:cs typeface="Times New Roman" panose="02020603050405020304" pitchFamily="18" charset="0"/>
              </a:rPr>
              <a:t>specific website content</a:t>
            </a:r>
            <a:r>
              <a:rPr lang="en-GB" sz="2000" b="1" dirty="0">
                <a:latin typeface="Times New Roman" panose="02020603050405020304" pitchFamily="18" charset="0"/>
                <a:ea typeface="Times New Roman" panose="02020603050405020304" pitchFamily="18" charset="0"/>
                <a:cs typeface="Times New Roman" panose="02020603050405020304" pitchFamily="18" charset="0"/>
              </a:rPr>
              <a:t>”</a:t>
            </a: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 conditional on consent.</a:t>
            </a:r>
            <a:endParaRPr lang="pt-PT"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000" dirty="0">
                <a:effectLst/>
                <a:latin typeface="Times New Roman" panose="02020603050405020304" pitchFamily="18" charset="0"/>
                <a:ea typeface="Times New Roman" panose="02020603050405020304" pitchFamily="18" charset="0"/>
              </a:rPr>
              <a:t>In </a:t>
            </a:r>
            <a:r>
              <a:rPr lang="en-GB" sz="2000" u="sng" dirty="0">
                <a:solidFill>
                  <a:srgbClr val="0000FF"/>
                </a:solidFill>
                <a:effectLst/>
                <a:latin typeface="Times New Roman" panose="02020603050405020304" pitchFamily="18" charset="0"/>
                <a:ea typeface="Times New Roman" panose="02020603050405020304" pitchFamily="18" charset="0"/>
                <a:hlinkClick r:id="rId4"/>
              </a:rPr>
              <a:t>February 2019</a:t>
            </a:r>
            <a:r>
              <a:rPr lang="en-GB" sz="2000" dirty="0">
                <a:effectLst/>
                <a:latin typeface="Times New Roman" panose="02020603050405020304" pitchFamily="18" charset="0"/>
                <a:ea typeface="Times New Roman" panose="02020603050405020304" pitchFamily="18" charset="0"/>
              </a:rPr>
              <a:t>, this proposal was amended to allow so-called "</a:t>
            </a:r>
            <a:r>
              <a:rPr lang="en-GB" sz="2000" b="1" dirty="0">
                <a:effectLst/>
                <a:latin typeface="Times New Roman" panose="02020603050405020304" pitchFamily="18" charset="0"/>
                <a:ea typeface="Times New Roman" panose="02020603050405020304" pitchFamily="18" charset="0"/>
              </a:rPr>
              <a:t>cookie paywalls</a:t>
            </a:r>
            <a:r>
              <a:rPr lang="en-GB" sz="2000" dirty="0">
                <a:effectLst/>
                <a:latin typeface="Times New Roman" panose="02020603050405020304" pitchFamily="18" charset="0"/>
                <a:ea typeface="Times New Roman" panose="02020603050405020304" pitchFamily="18" charset="0"/>
              </a:rPr>
              <a:t>," which offer payment as an alternative to consent. </a:t>
            </a:r>
          </a:p>
          <a:p>
            <a:pPr marL="0" indent="0">
              <a:buNone/>
            </a:pP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The EDPB </a:t>
            </a:r>
            <a:r>
              <a:rPr lang="en-GB" sz="20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recommended in 2019</a:t>
            </a: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 that the </a:t>
            </a:r>
            <a:r>
              <a:rPr lang="en-GB" sz="2000" dirty="0" err="1">
                <a:effectLst/>
                <a:latin typeface="Times New Roman" panose="02020603050405020304" pitchFamily="18" charset="0"/>
                <a:ea typeface="Times New Roman" panose="02020603050405020304" pitchFamily="18" charset="0"/>
                <a:cs typeface="Times New Roman" panose="02020603050405020304" pitchFamily="18" charset="0"/>
              </a:rPr>
              <a:t>ePrivacy</a:t>
            </a: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 Regulation should </a:t>
            </a:r>
            <a:r>
              <a:rPr lang="en-GB" sz="2000" b="1" dirty="0">
                <a:effectLst/>
                <a:latin typeface="Times New Roman" panose="02020603050405020304" pitchFamily="18" charset="0"/>
                <a:ea typeface="Times New Roman" panose="02020603050405020304" pitchFamily="18" charset="0"/>
                <a:cs typeface="Times New Roman" panose="02020603050405020304" pitchFamily="18" charset="0"/>
              </a:rPr>
              <a:t>prohibit the use of cookie walls</a:t>
            </a: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PT"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
        <p:nvSpPr>
          <p:cNvPr id="4" name="Marcador de Posição do Rodapé 3">
            <a:extLst>
              <a:ext uri="{FF2B5EF4-FFF2-40B4-BE49-F238E27FC236}">
                <a16:creationId xmlns:a16="http://schemas.microsoft.com/office/drawing/2014/main" id="{FAFEBC12-6206-497B-B68C-63865FDD7355}"/>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99E9F0D8-28C4-48FA-811F-8096072BFBB2}"/>
              </a:ext>
            </a:extLst>
          </p:cNvPr>
          <p:cNvSpPr>
            <a:spLocks noGrp="1"/>
          </p:cNvSpPr>
          <p:nvPr>
            <p:ph type="sldNum" sz="quarter" idx="12"/>
          </p:nvPr>
        </p:nvSpPr>
        <p:spPr/>
        <p:txBody>
          <a:bodyPr/>
          <a:lstStyle/>
          <a:p>
            <a:fld id="{AB1E1BCC-7A06-4995-A6D6-78A58CA9D9D3}" type="slidenum">
              <a:rPr lang="pt-PT" smtClean="0"/>
              <a:t>27</a:t>
            </a:fld>
            <a:endParaRPr lang="pt-PT"/>
          </a:p>
        </p:txBody>
      </p:sp>
    </p:spTree>
    <p:extLst>
      <p:ext uri="{BB962C8B-B14F-4D97-AF65-F5344CB8AC3E}">
        <p14:creationId xmlns:p14="http://schemas.microsoft.com/office/powerpoint/2010/main" val="3675979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03B2F0-39C5-498E-9A35-A3D389AF6FEB}"/>
              </a:ext>
            </a:extLst>
          </p:cNvPr>
          <p:cNvSpPr>
            <a:spLocks noGrp="1"/>
          </p:cNvSpPr>
          <p:nvPr>
            <p:ph type="title"/>
          </p:nvPr>
        </p:nvSpPr>
        <p:spPr/>
        <p:txBody>
          <a:bodyPr>
            <a:noAutofit/>
          </a:bodyPr>
          <a:lstStyle/>
          <a:p>
            <a:pPr algn="ctr"/>
            <a:r>
              <a:rPr lang="en-US" sz="2400" dirty="0">
                <a:solidFill>
                  <a:srgbClr val="002060"/>
                </a:solidFill>
              </a:rPr>
              <a:t>Directive 2005/29/EC of the European Parliament and of the Council of 11 May 2005, concerning unfair business-to-consumer commercial practices in the internal market  (‘Unfair Commercial Practices Directive’)</a:t>
            </a:r>
            <a:br>
              <a:rPr lang="en-US" sz="2400" dirty="0"/>
            </a:br>
            <a:endParaRPr lang="pt-PT" sz="2400" dirty="0"/>
          </a:p>
        </p:txBody>
      </p:sp>
      <p:sp>
        <p:nvSpPr>
          <p:cNvPr id="3" name="Marcador de Posição de Conteúdo 2">
            <a:extLst>
              <a:ext uri="{FF2B5EF4-FFF2-40B4-BE49-F238E27FC236}">
                <a16:creationId xmlns:a16="http://schemas.microsoft.com/office/drawing/2014/main" id="{2ACA9ECC-EF18-4002-A3FD-50CB7D042FF8}"/>
              </a:ext>
            </a:extLst>
          </p:cNvPr>
          <p:cNvSpPr>
            <a:spLocks noGrp="1"/>
          </p:cNvSpPr>
          <p:nvPr>
            <p:ph idx="1"/>
          </p:nvPr>
        </p:nvSpPr>
        <p:spPr/>
        <p:txBody>
          <a:bodyPr/>
          <a:lstStyle/>
          <a:p>
            <a:pPr algn="l"/>
            <a:endParaRPr lang="en-US" sz="1800" dirty="0">
              <a:solidFill>
                <a:srgbClr val="231F20"/>
              </a:solidFill>
              <a:latin typeface="EUAlbertina-Regular-Identity-H"/>
            </a:endParaRPr>
          </a:p>
          <a:p>
            <a:pPr algn="l">
              <a:lnSpc>
                <a:spcPct val="200000"/>
              </a:lnSpc>
            </a:pPr>
            <a:r>
              <a:rPr lang="pt-PT" sz="1800" dirty="0" err="1">
                <a:solidFill>
                  <a:srgbClr val="002060"/>
                </a:solidFill>
              </a:rPr>
              <a:t>Article</a:t>
            </a:r>
            <a:r>
              <a:rPr lang="pt-PT" sz="1800" dirty="0">
                <a:solidFill>
                  <a:srgbClr val="002060"/>
                </a:solidFill>
              </a:rPr>
              <a:t> 2, d): </a:t>
            </a:r>
            <a:r>
              <a:rPr lang="en-US" sz="1800" b="0" i="0" u="none" strike="noStrike" baseline="0" dirty="0">
                <a:solidFill>
                  <a:srgbClr val="002060"/>
                </a:solidFill>
                <a:latin typeface="EUAlbertina-Regular-Identity-H"/>
              </a:rPr>
              <a:t>business-to-consumer commercial practices’ (hereinafter also referred to as commercial practices) means any act, omission, course of conduct or representation, commercial communication including advertising and marketing, by a trader, directly connected with the promotion, sale or supply of a </a:t>
            </a:r>
            <a:r>
              <a:rPr lang="pt-PT" sz="1800" b="0" i="0" u="none" strike="noStrike" baseline="0" dirty="0" err="1">
                <a:solidFill>
                  <a:srgbClr val="002060"/>
                </a:solidFill>
                <a:latin typeface="EUAlbertina-Regular-Identity-H"/>
              </a:rPr>
              <a:t>product</a:t>
            </a:r>
            <a:r>
              <a:rPr lang="pt-PT" sz="1800" b="0" i="0" u="none" strike="noStrike" baseline="0" dirty="0">
                <a:solidFill>
                  <a:srgbClr val="002060"/>
                </a:solidFill>
                <a:latin typeface="EUAlbertina-Regular-Identity-H"/>
              </a:rPr>
              <a:t> to </a:t>
            </a:r>
            <a:r>
              <a:rPr lang="pt-PT" sz="1800" b="0" i="0" u="none" strike="noStrike" baseline="0" dirty="0" err="1">
                <a:solidFill>
                  <a:srgbClr val="002060"/>
                </a:solidFill>
                <a:latin typeface="EUAlbertina-Regular-Identity-H"/>
              </a:rPr>
              <a:t>consumers</a:t>
            </a:r>
            <a:r>
              <a:rPr lang="pt-PT" sz="1800" b="0" i="0" u="none" strike="noStrike" baseline="0" dirty="0">
                <a:solidFill>
                  <a:srgbClr val="002060"/>
                </a:solidFill>
                <a:latin typeface="EUAlbertina-Regular-Identity-H"/>
              </a:rPr>
              <a:t>;</a:t>
            </a:r>
          </a:p>
          <a:p>
            <a:pPr algn="l">
              <a:lnSpc>
                <a:spcPct val="200000"/>
              </a:lnSpc>
            </a:pPr>
            <a:r>
              <a:rPr lang="pt-PT" sz="1800" dirty="0" err="1">
                <a:solidFill>
                  <a:srgbClr val="002060"/>
                </a:solidFill>
                <a:latin typeface="EUAlbertina-Regular-Identity-H"/>
              </a:rPr>
              <a:t>Article</a:t>
            </a:r>
            <a:r>
              <a:rPr lang="pt-PT" sz="1800" dirty="0">
                <a:solidFill>
                  <a:srgbClr val="002060"/>
                </a:solidFill>
                <a:latin typeface="EUAlbertina-Regular-Identity-H"/>
              </a:rPr>
              <a:t> 5, §1: </a:t>
            </a:r>
            <a:r>
              <a:rPr lang="en-US" sz="1800" b="0" i="0" u="none" strike="noStrike" baseline="0" dirty="0">
                <a:solidFill>
                  <a:srgbClr val="002060"/>
                </a:solidFill>
                <a:latin typeface="EUAlbertina-Regular-Identity-H"/>
              </a:rPr>
              <a:t>Unfair commercial practices shall be prohibited.</a:t>
            </a:r>
            <a:endParaRPr lang="pt-PT" sz="1800" dirty="0">
              <a:solidFill>
                <a:srgbClr val="002060"/>
              </a:solidFill>
            </a:endParaRPr>
          </a:p>
        </p:txBody>
      </p:sp>
      <p:sp>
        <p:nvSpPr>
          <p:cNvPr id="4" name="Marcador de Posição do Rodapé 3">
            <a:extLst>
              <a:ext uri="{FF2B5EF4-FFF2-40B4-BE49-F238E27FC236}">
                <a16:creationId xmlns:a16="http://schemas.microsoft.com/office/drawing/2014/main" id="{72C53178-0C3F-47F2-A4F8-02CC93AB709D}"/>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72A69B71-925B-4415-97C4-B6F4A6B2ABBD}"/>
              </a:ext>
            </a:extLst>
          </p:cNvPr>
          <p:cNvSpPr>
            <a:spLocks noGrp="1"/>
          </p:cNvSpPr>
          <p:nvPr>
            <p:ph type="sldNum" sz="quarter" idx="12"/>
          </p:nvPr>
        </p:nvSpPr>
        <p:spPr/>
        <p:txBody>
          <a:bodyPr/>
          <a:lstStyle/>
          <a:p>
            <a:fld id="{AB1E1BCC-7A06-4995-A6D6-78A58CA9D9D3}" type="slidenum">
              <a:rPr lang="pt-PT" smtClean="0"/>
              <a:t>28</a:t>
            </a:fld>
            <a:endParaRPr lang="pt-PT"/>
          </a:p>
        </p:txBody>
      </p:sp>
    </p:spTree>
    <p:extLst>
      <p:ext uri="{BB962C8B-B14F-4D97-AF65-F5344CB8AC3E}">
        <p14:creationId xmlns:p14="http://schemas.microsoft.com/office/powerpoint/2010/main" val="936401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A3A075-E99F-4B01-A4F3-AD205CD92FD0}"/>
              </a:ext>
            </a:extLst>
          </p:cNvPr>
          <p:cNvSpPr>
            <a:spLocks noGrp="1"/>
          </p:cNvSpPr>
          <p:nvPr>
            <p:ph type="title"/>
          </p:nvPr>
        </p:nvSpPr>
        <p:spPr>
          <a:xfrm>
            <a:off x="1098176" y="500062"/>
            <a:ext cx="10515600" cy="1325563"/>
          </a:xfrm>
        </p:spPr>
        <p:txBody>
          <a:bodyPr>
            <a:noAutofit/>
          </a:bodyPr>
          <a:lstStyle/>
          <a:p>
            <a:pPr algn="ctr"/>
            <a:r>
              <a:rPr lang="en-US" sz="4000" b="1" dirty="0">
                <a:solidFill>
                  <a:srgbClr val="002060"/>
                </a:solidFill>
              </a:rPr>
              <a:t>Article 8 - Aggressive commercial practices</a:t>
            </a:r>
            <a:br>
              <a:rPr lang="en-US" sz="1050" dirty="0">
                <a:solidFill>
                  <a:srgbClr val="002060"/>
                </a:solidFill>
              </a:rPr>
            </a:br>
            <a:endParaRPr lang="pt-PT" sz="1600" dirty="0"/>
          </a:p>
        </p:txBody>
      </p:sp>
      <p:sp>
        <p:nvSpPr>
          <p:cNvPr id="3" name="Marcador de Posição de Conteúdo 2">
            <a:extLst>
              <a:ext uri="{FF2B5EF4-FFF2-40B4-BE49-F238E27FC236}">
                <a16:creationId xmlns:a16="http://schemas.microsoft.com/office/drawing/2014/main" id="{66865679-20C9-4921-B670-E26DEF8DA85E}"/>
              </a:ext>
            </a:extLst>
          </p:cNvPr>
          <p:cNvSpPr>
            <a:spLocks noGrp="1"/>
          </p:cNvSpPr>
          <p:nvPr>
            <p:ph idx="1"/>
          </p:nvPr>
        </p:nvSpPr>
        <p:spPr/>
        <p:txBody>
          <a:bodyPr>
            <a:normAutofit/>
          </a:bodyPr>
          <a:lstStyle/>
          <a:p>
            <a:pPr marL="0" indent="0" algn="just">
              <a:lnSpc>
                <a:spcPct val="110000"/>
              </a:lnSpc>
              <a:buNone/>
            </a:pPr>
            <a:endParaRPr lang="en-US" dirty="0">
              <a:solidFill>
                <a:srgbClr val="002060"/>
              </a:solidFill>
            </a:endParaRPr>
          </a:p>
          <a:p>
            <a:pPr marL="0" indent="0" algn="just">
              <a:lnSpc>
                <a:spcPct val="110000"/>
              </a:lnSpc>
              <a:buNone/>
            </a:pPr>
            <a:r>
              <a:rPr lang="en-US" dirty="0">
                <a:solidFill>
                  <a:srgbClr val="002060"/>
                </a:solidFill>
              </a:rPr>
              <a:t>A commercial practice shall be regarded as aggressive if, in its factual context, taking account of all its features and circumstances, by harassment, coercion, including the use of physical force, or </a:t>
            </a:r>
            <a:r>
              <a:rPr lang="en-US" dirty="0">
                <a:solidFill>
                  <a:srgbClr val="00B0F0"/>
                </a:solidFill>
              </a:rPr>
              <a:t>undue influence</a:t>
            </a:r>
            <a:r>
              <a:rPr lang="en-US" dirty="0">
                <a:solidFill>
                  <a:srgbClr val="002060"/>
                </a:solidFill>
              </a:rPr>
              <a:t>, it significantly </a:t>
            </a:r>
            <a:r>
              <a:rPr lang="en-US" dirty="0">
                <a:solidFill>
                  <a:srgbClr val="00B0F0"/>
                </a:solidFill>
              </a:rPr>
              <a:t>impairs or is likely to significantly impair the average consumer's freedom of choice or conduct with regard to the product </a:t>
            </a:r>
            <a:r>
              <a:rPr lang="en-US" dirty="0">
                <a:solidFill>
                  <a:srgbClr val="002060"/>
                </a:solidFill>
              </a:rPr>
              <a:t>and thereby causes him or </a:t>
            </a:r>
            <a:r>
              <a:rPr lang="en-US" dirty="0">
                <a:solidFill>
                  <a:srgbClr val="00B0F0"/>
                </a:solidFill>
              </a:rPr>
              <a:t>is likely to cause him to take a transactional decision that he would not have taken otherwise</a:t>
            </a:r>
            <a:r>
              <a:rPr lang="en-US" dirty="0">
                <a:solidFill>
                  <a:srgbClr val="002060"/>
                </a:solidFill>
              </a:rPr>
              <a:t>.</a:t>
            </a:r>
          </a:p>
          <a:p>
            <a:endParaRPr lang="pt-PT" dirty="0"/>
          </a:p>
        </p:txBody>
      </p:sp>
      <p:sp>
        <p:nvSpPr>
          <p:cNvPr id="6" name="Marcador de Posição do Rodapé 5">
            <a:extLst>
              <a:ext uri="{FF2B5EF4-FFF2-40B4-BE49-F238E27FC236}">
                <a16:creationId xmlns:a16="http://schemas.microsoft.com/office/drawing/2014/main" id="{78FC43CF-2247-4919-8BC8-4C26F449C311}"/>
              </a:ext>
            </a:extLst>
          </p:cNvPr>
          <p:cNvSpPr>
            <a:spLocks noGrp="1"/>
          </p:cNvSpPr>
          <p:nvPr>
            <p:ph type="ftr" sz="quarter" idx="11"/>
          </p:nvPr>
        </p:nvSpPr>
        <p:spPr/>
        <p:txBody>
          <a:bodyPr/>
          <a:lstStyle/>
          <a:p>
            <a:r>
              <a:rPr lang="pt-PT"/>
              <a:t>SP-FDUC-2024</a:t>
            </a:r>
          </a:p>
        </p:txBody>
      </p:sp>
      <p:sp>
        <p:nvSpPr>
          <p:cNvPr id="7" name="Marcador de Posição do Número do Diapositivo 6">
            <a:extLst>
              <a:ext uri="{FF2B5EF4-FFF2-40B4-BE49-F238E27FC236}">
                <a16:creationId xmlns:a16="http://schemas.microsoft.com/office/drawing/2014/main" id="{CC4D81DD-1BC9-4B68-84A1-FA5A866210E5}"/>
              </a:ext>
            </a:extLst>
          </p:cNvPr>
          <p:cNvSpPr>
            <a:spLocks noGrp="1"/>
          </p:cNvSpPr>
          <p:nvPr>
            <p:ph type="sldNum" sz="quarter" idx="12"/>
          </p:nvPr>
        </p:nvSpPr>
        <p:spPr/>
        <p:txBody>
          <a:bodyPr/>
          <a:lstStyle/>
          <a:p>
            <a:fld id="{AB1E1BCC-7A06-4995-A6D6-78A58CA9D9D3}" type="slidenum">
              <a:rPr lang="pt-PT" smtClean="0"/>
              <a:t>29</a:t>
            </a:fld>
            <a:endParaRPr lang="pt-PT"/>
          </a:p>
        </p:txBody>
      </p:sp>
    </p:spTree>
    <p:extLst>
      <p:ext uri="{BB962C8B-B14F-4D97-AF65-F5344CB8AC3E}">
        <p14:creationId xmlns:p14="http://schemas.microsoft.com/office/powerpoint/2010/main" val="2371397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7CE933-9513-4218-A7D0-E9B9547E4CC8}"/>
              </a:ext>
            </a:extLst>
          </p:cNvPr>
          <p:cNvSpPr>
            <a:spLocks noGrp="1"/>
          </p:cNvSpPr>
          <p:nvPr>
            <p:ph type="title"/>
          </p:nvPr>
        </p:nvSpPr>
        <p:spPr/>
        <p:txBody>
          <a:bodyPr/>
          <a:lstStyle/>
          <a:p>
            <a:endParaRPr lang="pt-PT"/>
          </a:p>
        </p:txBody>
      </p:sp>
      <p:sp>
        <p:nvSpPr>
          <p:cNvPr id="3" name="Marcador de Posição do Texto 2">
            <a:extLst>
              <a:ext uri="{FF2B5EF4-FFF2-40B4-BE49-F238E27FC236}">
                <a16:creationId xmlns:a16="http://schemas.microsoft.com/office/drawing/2014/main" id="{EC761DB4-D959-4FB8-88F9-58B7C5BE7402}"/>
              </a:ext>
            </a:extLst>
          </p:cNvPr>
          <p:cNvSpPr>
            <a:spLocks noGrp="1"/>
          </p:cNvSpPr>
          <p:nvPr>
            <p:ph type="body" idx="1"/>
          </p:nvPr>
        </p:nvSpPr>
        <p:spPr/>
        <p:txBody>
          <a:bodyPr>
            <a:normAutofit lnSpcReduction="10000"/>
          </a:bodyPr>
          <a:lstStyle/>
          <a:p>
            <a:pPr algn="ctr"/>
            <a:endParaRPr lang="pt-PT" sz="2400" dirty="0">
              <a:solidFill>
                <a:schemeClr val="accent1"/>
              </a:solidFill>
            </a:endParaRPr>
          </a:p>
          <a:p>
            <a:pPr algn="ctr"/>
            <a:r>
              <a:rPr lang="pt-PT" sz="2400" dirty="0" err="1">
                <a:solidFill>
                  <a:schemeClr val="accent1"/>
                </a:solidFill>
              </a:rPr>
              <a:t>Paywall</a:t>
            </a:r>
            <a:endParaRPr lang="pt-PT" sz="2400" dirty="0">
              <a:solidFill>
                <a:schemeClr val="accent1"/>
              </a:solidFill>
            </a:endParaRPr>
          </a:p>
          <a:p>
            <a:endParaRPr lang="pt-PT" dirty="0"/>
          </a:p>
        </p:txBody>
      </p:sp>
      <p:pic>
        <p:nvPicPr>
          <p:cNvPr id="8" name="Marcador de Posição de Conteúdo 7">
            <a:extLst>
              <a:ext uri="{FF2B5EF4-FFF2-40B4-BE49-F238E27FC236}">
                <a16:creationId xmlns:a16="http://schemas.microsoft.com/office/drawing/2014/main" id="{9A742A97-0FAE-46CA-8DF8-A8880058C4F1}"/>
              </a:ext>
            </a:extLst>
          </p:cNvPr>
          <p:cNvPicPr>
            <a:picLocks noGrp="1" noChangeAspect="1"/>
          </p:cNvPicPr>
          <p:nvPr>
            <p:ph sz="half" idx="2"/>
          </p:nvPr>
        </p:nvPicPr>
        <p:blipFill>
          <a:blip r:embed="rId2"/>
          <a:stretch>
            <a:fillRect/>
          </a:stretch>
        </p:blipFill>
        <p:spPr>
          <a:xfrm>
            <a:off x="1130972" y="2505075"/>
            <a:ext cx="4575418" cy="3684588"/>
          </a:xfrm>
        </p:spPr>
      </p:pic>
      <p:sp>
        <p:nvSpPr>
          <p:cNvPr id="5" name="Marcador de Posição do Texto 4">
            <a:extLst>
              <a:ext uri="{FF2B5EF4-FFF2-40B4-BE49-F238E27FC236}">
                <a16:creationId xmlns:a16="http://schemas.microsoft.com/office/drawing/2014/main" id="{B37C259E-A808-4063-9B53-5B8663CDE320}"/>
              </a:ext>
            </a:extLst>
          </p:cNvPr>
          <p:cNvSpPr>
            <a:spLocks noGrp="1"/>
          </p:cNvSpPr>
          <p:nvPr>
            <p:ph type="body" sz="quarter" idx="3"/>
          </p:nvPr>
        </p:nvSpPr>
        <p:spPr/>
        <p:txBody>
          <a:bodyPr>
            <a:normAutofit lnSpcReduction="10000"/>
          </a:bodyPr>
          <a:lstStyle/>
          <a:p>
            <a:pPr algn="ctr"/>
            <a:r>
              <a:rPr lang="pt-PT" sz="2400" dirty="0">
                <a:solidFill>
                  <a:schemeClr val="accent1"/>
                </a:solidFill>
              </a:rPr>
              <a:t>Cookie </a:t>
            </a:r>
            <a:r>
              <a:rPr lang="pt-PT" sz="2400" dirty="0" err="1">
                <a:solidFill>
                  <a:schemeClr val="accent1"/>
                </a:solidFill>
              </a:rPr>
              <a:t>wall</a:t>
            </a:r>
            <a:endParaRPr lang="pt-PT" sz="2400" dirty="0">
              <a:solidFill>
                <a:schemeClr val="accent1"/>
              </a:solidFill>
            </a:endParaRPr>
          </a:p>
          <a:p>
            <a:endParaRPr lang="pt-PT" dirty="0"/>
          </a:p>
        </p:txBody>
      </p:sp>
      <p:pic>
        <p:nvPicPr>
          <p:cNvPr id="9" name="Marcador de Posição de Conteúdo 8">
            <a:extLst>
              <a:ext uri="{FF2B5EF4-FFF2-40B4-BE49-F238E27FC236}">
                <a16:creationId xmlns:a16="http://schemas.microsoft.com/office/drawing/2014/main" id="{9E821293-71EC-44C8-9FC8-A932138C54AF}"/>
              </a:ext>
            </a:extLst>
          </p:cNvPr>
          <p:cNvPicPr>
            <a:picLocks noGrp="1" noChangeAspect="1"/>
          </p:cNvPicPr>
          <p:nvPr>
            <p:ph sz="quarter" idx="4"/>
          </p:nvPr>
        </p:nvPicPr>
        <p:blipFill>
          <a:blip r:embed="rId3"/>
          <a:stretch>
            <a:fillRect/>
          </a:stretch>
        </p:blipFill>
        <p:spPr>
          <a:xfrm>
            <a:off x="6485612" y="2587761"/>
            <a:ext cx="4756129" cy="3490309"/>
          </a:xfrm>
          <a:prstGeom prst="rect">
            <a:avLst/>
          </a:prstGeom>
        </p:spPr>
      </p:pic>
      <p:sp>
        <p:nvSpPr>
          <p:cNvPr id="4" name="Marcador de Posição do Rodapé 3">
            <a:extLst>
              <a:ext uri="{FF2B5EF4-FFF2-40B4-BE49-F238E27FC236}">
                <a16:creationId xmlns:a16="http://schemas.microsoft.com/office/drawing/2014/main" id="{46C91E9B-FE5B-4C30-AC15-DAC094A19A74}"/>
              </a:ext>
            </a:extLst>
          </p:cNvPr>
          <p:cNvSpPr>
            <a:spLocks noGrp="1"/>
          </p:cNvSpPr>
          <p:nvPr>
            <p:ph type="ftr" sz="quarter" idx="11"/>
          </p:nvPr>
        </p:nvSpPr>
        <p:spPr/>
        <p:txBody>
          <a:bodyPr/>
          <a:lstStyle/>
          <a:p>
            <a:r>
              <a:rPr lang="pt-PT"/>
              <a:t>SP-FDUC-2024</a:t>
            </a:r>
          </a:p>
        </p:txBody>
      </p:sp>
      <p:sp>
        <p:nvSpPr>
          <p:cNvPr id="6" name="Marcador de Posição do Número do Diapositivo 5">
            <a:extLst>
              <a:ext uri="{FF2B5EF4-FFF2-40B4-BE49-F238E27FC236}">
                <a16:creationId xmlns:a16="http://schemas.microsoft.com/office/drawing/2014/main" id="{CFDABEBF-F853-4CC6-B153-7D0E1BB2F64A}"/>
              </a:ext>
            </a:extLst>
          </p:cNvPr>
          <p:cNvSpPr>
            <a:spLocks noGrp="1"/>
          </p:cNvSpPr>
          <p:nvPr>
            <p:ph type="sldNum" sz="quarter" idx="12"/>
          </p:nvPr>
        </p:nvSpPr>
        <p:spPr/>
        <p:txBody>
          <a:bodyPr/>
          <a:lstStyle/>
          <a:p>
            <a:fld id="{AB1E1BCC-7A06-4995-A6D6-78A58CA9D9D3}" type="slidenum">
              <a:rPr lang="pt-PT" smtClean="0"/>
              <a:t>3</a:t>
            </a:fld>
            <a:endParaRPr lang="pt-PT"/>
          </a:p>
        </p:txBody>
      </p:sp>
    </p:spTree>
    <p:extLst>
      <p:ext uri="{BB962C8B-B14F-4D97-AF65-F5344CB8AC3E}">
        <p14:creationId xmlns:p14="http://schemas.microsoft.com/office/powerpoint/2010/main" val="41834917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4BEB63-FBCC-4EBB-B749-E57AE884BD7B}"/>
              </a:ext>
            </a:extLst>
          </p:cNvPr>
          <p:cNvSpPr>
            <a:spLocks noGrp="1"/>
          </p:cNvSpPr>
          <p:nvPr>
            <p:ph type="title"/>
          </p:nvPr>
        </p:nvSpPr>
        <p:spPr/>
        <p:txBody>
          <a:bodyPr/>
          <a:lstStyle/>
          <a:p>
            <a:endParaRPr lang="pt-PT"/>
          </a:p>
        </p:txBody>
      </p:sp>
      <p:sp>
        <p:nvSpPr>
          <p:cNvPr id="3" name="Marcador de Posição de Conteúdo 2">
            <a:extLst>
              <a:ext uri="{FF2B5EF4-FFF2-40B4-BE49-F238E27FC236}">
                <a16:creationId xmlns:a16="http://schemas.microsoft.com/office/drawing/2014/main" id="{B5A6F8F9-F54E-408E-B3BA-75153B2BB7D9}"/>
              </a:ext>
            </a:extLst>
          </p:cNvPr>
          <p:cNvSpPr>
            <a:spLocks noGrp="1"/>
          </p:cNvSpPr>
          <p:nvPr>
            <p:ph idx="1"/>
          </p:nvPr>
        </p:nvSpPr>
        <p:spPr/>
        <p:txBody>
          <a:bodyPr>
            <a:normAutofit/>
          </a:bodyPr>
          <a:lstStyle/>
          <a:p>
            <a:pPr algn="l">
              <a:lnSpc>
                <a:spcPct val="150000"/>
              </a:lnSpc>
            </a:pPr>
            <a:r>
              <a:rPr lang="en-US" sz="2400" b="0" i="0" u="none" strike="noStrike" baseline="0" dirty="0">
                <a:solidFill>
                  <a:srgbClr val="002060"/>
                </a:solidFill>
                <a:latin typeface="EUAlbertina-Regular-Identity-H"/>
              </a:rPr>
              <a:t>Article 3 (j) ‘undue influence’ means exploiting a position of power in relation to the consumer so as to apply pressure, even without using or threatening to use physical force, in a way which significantly limits the consumer’s ability to make an </a:t>
            </a:r>
            <a:r>
              <a:rPr lang="pt-PT" sz="2400" b="0" i="0" u="none" strike="noStrike" baseline="0" dirty="0" err="1">
                <a:solidFill>
                  <a:srgbClr val="002060"/>
                </a:solidFill>
                <a:latin typeface="EUAlbertina-Regular-Identity-H"/>
              </a:rPr>
              <a:t>informed</a:t>
            </a:r>
            <a:r>
              <a:rPr lang="pt-PT" sz="2400" b="0" i="0" u="none" strike="noStrike" baseline="0" dirty="0">
                <a:solidFill>
                  <a:srgbClr val="002060"/>
                </a:solidFill>
                <a:latin typeface="EUAlbertina-Regular-Identity-H"/>
              </a:rPr>
              <a:t> </a:t>
            </a:r>
            <a:r>
              <a:rPr lang="pt-PT" sz="2400" b="0" i="0" u="none" strike="noStrike" baseline="0" dirty="0" err="1">
                <a:solidFill>
                  <a:srgbClr val="002060"/>
                </a:solidFill>
                <a:latin typeface="EUAlbertina-Regular-Identity-H"/>
              </a:rPr>
              <a:t>decision</a:t>
            </a:r>
            <a:r>
              <a:rPr lang="pt-PT" sz="2400" b="0" i="0" u="none" strike="noStrike" baseline="0" dirty="0">
                <a:solidFill>
                  <a:srgbClr val="002060"/>
                </a:solidFill>
                <a:latin typeface="EUAlbertina-Regular-Identity-H"/>
              </a:rPr>
              <a:t>;</a:t>
            </a:r>
            <a:endParaRPr lang="pt-PT" sz="2400" dirty="0">
              <a:solidFill>
                <a:srgbClr val="002060"/>
              </a:solidFill>
            </a:endParaRPr>
          </a:p>
        </p:txBody>
      </p:sp>
      <p:sp>
        <p:nvSpPr>
          <p:cNvPr id="4" name="Marcador de Posição do Rodapé 3">
            <a:extLst>
              <a:ext uri="{FF2B5EF4-FFF2-40B4-BE49-F238E27FC236}">
                <a16:creationId xmlns:a16="http://schemas.microsoft.com/office/drawing/2014/main" id="{65533F2B-CFDF-4C22-87B6-BD76D6B4CC58}"/>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8A40A12E-07C0-4990-9602-A86620E38F9F}"/>
              </a:ext>
            </a:extLst>
          </p:cNvPr>
          <p:cNvSpPr>
            <a:spLocks noGrp="1"/>
          </p:cNvSpPr>
          <p:nvPr>
            <p:ph type="sldNum" sz="quarter" idx="12"/>
          </p:nvPr>
        </p:nvSpPr>
        <p:spPr/>
        <p:txBody>
          <a:bodyPr/>
          <a:lstStyle/>
          <a:p>
            <a:fld id="{AB1E1BCC-7A06-4995-A6D6-78A58CA9D9D3}" type="slidenum">
              <a:rPr lang="pt-PT" smtClean="0"/>
              <a:t>30</a:t>
            </a:fld>
            <a:endParaRPr lang="pt-PT"/>
          </a:p>
        </p:txBody>
      </p:sp>
    </p:spTree>
    <p:extLst>
      <p:ext uri="{BB962C8B-B14F-4D97-AF65-F5344CB8AC3E}">
        <p14:creationId xmlns:p14="http://schemas.microsoft.com/office/powerpoint/2010/main" val="2109472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293F98-E71E-4059-8F3C-F4DDB02B4EFE}"/>
              </a:ext>
            </a:extLst>
          </p:cNvPr>
          <p:cNvSpPr>
            <a:spLocks noGrp="1"/>
          </p:cNvSpPr>
          <p:nvPr>
            <p:ph type="title"/>
          </p:nvPr>
        </p:nvSpPr>
        <p:spPr/>
        <p:txBody>
          <a:bodyPr>
            <a:normAutofit/>
          </a:bodyPr>
          <a:lstStyle/>
          <a:p>
            <a:pPr algn="ctr"/>
            <a:r>
              <a:rPr lang="en-US" sz="2700" dirty="0">
                <a:solidFill>
                  <a:srgbClr val="002060"/>
                </a:solidFill>
              </a:rPr>
              <a:t>Article 9 - Use of harassment, coercion and undue influence</a:t>
            </a:r>
            <a:br>
              <a:rPr lang="en-US" dirty="0"/>
            </a:br>
            <a:endParaRPr lang="pt-PT" dirty="0"/>
          </a:p>
        </p:txBody>
      </p:sp>
      <p:sp>
        <p:nvSpPr>
          <p:cNvPr id="3" name="Marcador de Posição de Conteúdo 2">
            <a:extLst>
              <a:ext uri="{FF2B5EF4-FFF2-40B4-BE49-F238E27FC236}">
                <a16:creationId xmlns:a16="http://schemas.microsoft.com/office/drawing/2014/main" id="{78F5D420-B1BA-4308-841C-2F024D9F9B92}"/>
              </a:ext>
            </a:extLst>
          </p:cNvPr>
          <p:cNvSpPr>
            <a:spLocks noGrp="1"/>
          </p:cNvSpPr>
          <p:nvPr>
            <p:ph idx="1"/>
          </p:nvPr>
        </p:nvSpPr>
        <p:spPr/>
        <p:txBody>
          <a:bodyPr>
            <a:normAutofit/>
          </a:bodyPr>
          <a:lstStyle/>
          <a:p>
            <a:pPr marL="0" indent="0">
              <a:buNone/>
            </a:pPr>
            <a:r>
              <a:rPr lang="en-US" sz="2000" dirty="0">
                <a:solidFill>
                  <a:srgbClr val="002060"/>
                </a:solidFill>
              </a:rPr>
              <a:t>In determining whether a commercial practice uses harassment, coercion, including the use of physical force, or undue influence, account shall be taken of:</a:t>
            </a:r>
          </a:p>
          <a:p>
            <a:pPr marL="0" indent="0">
              <a:buNone/>
            </a:pPr>
            <a:r>
              <a:rPr lang="pt-PT" sz="2000" dirty="0">
                <a:solidFill>
                  <a:srgbClr val="002060"/>
                </a:solidFill>
              </a:rPr>
              <a:t>a) </a:t>
            </a:r>
            <a:r>
              <a:rPr lang="en-US" sz="2000" dirty="0">
                <a:solidFill>
                  <a:srgbClr val="002060"/>
                </a:solidFill>
              </a:rPr>
              <a:t>its timing, location, nature or persistence;</a:t>
            </a:r>
          </a:p>
          <a:p>
            <a:pPr marL="0" indent="0">
              <a:buNone/>
            </a:pPr>
            <a:r>
              <a:rPr lang="en-US" sz="2000" dirty="0">
                <a:solidFill>
                  <a:srgbClr val="002060"/>
                </a:solidFill>
              </a:rPr>
              <a:t>b) the use of threatening or abusive language or </a:t>
            </a:r>
            <a:r>
              <a:rPr lang="en-US" sz="2000" dirty="0" err="1">
                <a:solidFill>
                  <a:srgbClr val="002060"/>
                </a:solidFill>
              </a:rPr>
              <a:t>behaviour</a:t>
            </a:r>
            <a:endParaRPr lang="en-US" sz="2000" dirty="0">
              <a:solidFill>
                <a:srgbClr val="002060"/>
              </a:solidFill>
            </a:endParaRPr>
          </a:p>
          <a:p>
            <a:pPr marL="0" indent="0">
              <a:buNone/>
            </a:pPr>
            <a:r>
              <a:rPr lang="en-US" sz="2000" dirty="0">
                <a:solidFill>
                  <a:srgbClr val="002060"/>
                </a:solidFill>
              </a:rPr>
              <a:t>c) the exploitation by the trader of any specific misfortune or circumstance of such gravity as to impair the consumer's judgement, of which the trader is aware, to influence the consumer's decision with regard to the product;</a:t>
            </a:r>
          </a:p>
          <a:p>
            <a:pPr marL="0" indent="0">
              <a:buNone/>
            </a:pPr>
            <a:r>
              <a:rPr lang="en-US" sz="2000" dirty="0">
                <a:solidFill>
                  <a:srgbClr val="002060"/>
                </a:solidFill>
              </a:rPr>
              <a:t>d) any onerous or disproportionate non-contractual barriers imposed by the trader where a consumer wishes to exercise rights under the contract, including rights to terminate a contract or to switch to another product or another trader;</a:t>
            </a:r>
          </a:p>
          <a:p>
            <a:pPr marL="0" indent="0">
              <a:buNone/>
            </a:pPr>
            <a:r>
              <a:rPr lang="en-US" sz="2000" dirty="0">
                <a:solidFill>
                  <a:srgbClr val="002060"/>
                </a:solidFill>
              </a:rPr>
              <a:t>e) any threat to take any action that cannot legally be taken.</a:t>
            </a:r>
            <a:endParaRPr lang="pt-PT" sz="2000" dirty="0">
              <a:solidFill>
                <a:srgbClr val="002060"/>
              </a:solidFill>
            </a:endParaRPr>
          </a:p>
        </p:txBody>
      </p:sp>
      <p:sp>
        <p:nvSpPr>
          <p:cNvPr id="4" name="Marcador de Posição do Rodapé 3">
            <a:extLst>
              <a:ext uri="{FF2B5EF4-FFF2-40B4-BE49-F238E27FC236}">
                <a16:creationId xmlns:a16="http://schemas.microsoft.com/office/drawing/2014/main" id="{045776F1-F7F6-432D-A644-9805E4E2B1B8}"/>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B9E6FC3D-1FFE-4B40-9A1B-3BC4CBDB1F02}"/>
              </a:ext>
            </a:extLst>
          </p:cNvPr>
          <p:cNvSpPr>
            <a:spLocks noGrp="1"/>
          </p:cNvSpPr>
          <p:nvPr>
            <p:ph type="sldNum" sz="quarter" idx="12"/>
          </p:nvPr>
        </p:nvSpPr>
        <p:spPr/>
        <p:txBody>
          <a:bodyPr/>
          <a:lstStyle/>
          <a:p>
            <a:fld id="{AB1E1BCC-7A06-4995-A6D6-78A58CA9D9D3}" type="slidenum">
              <a:rPr lang="pt-PT" smtClean="0"/>
              <a:t>31</a:t>
            </a:fld>
            <a:endParaRPr lang="pt-PT"/>
          </a:p>
        </p:txBody>
      </p:sp>
    </p:spTree>
    <p:extLst>
      <p:ext uri="{BB962C8B-B14F-4D97-AF65-F5344CB8AC3E}">
        <p14:creationId xmlns:p14="http://schemas.microsoft.com/office/powerpoint/2010/main" val="1924009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A0EEBA-EEA7-4B8C-8DD7-9D86055425BB}"/>
              </a:ext>
            </a:extLst>
          </p:cNvPr>
          <p:cNvSpPr>
            <a:spLocks noGrp="1"/>
          </p:cNvSpPr>
          <p:nvPr>
            <p:ph type="title"/>
          </p:nvPr>
        </p:nvSpPr>
        <p:spPr/>
        <p:txBody>
          <a:bodyPr/>
          <a:lstStyle/>
          <a:p>
            <a:pPr algn="ctr"/>
            <a:r>
              <a:rPr lang="pt-PT" dirty="0">
                <a:solidFill>
                  <a:srgbClr val="002060"/>
                </a:solidFill>
              </a:rPr>
              <a:t>General </a:t>
            </a:r>
            <a:r>
              <a:rPr lang="pt-PT" dirty="0" err="1">
                <a:solidFill>
                  <a:srgbClr val="002060"/>
                </a:solidFill>
              </a:rPr>
              <a:t>clause</a:t>
            </a:r>
            <a:r>
              <a:rPr lang="pt-PT" dirty="0">
                <a:solidFill>
                  <a:srgbClr val="002060"/>
                </a:solidFill>
              </a:rPr>
              <a:t> of </a:t>
            </a:r>
            <a:r>
              <a:rPr lang="pt-PT" dirty="0" err="1">
                <a:solidFill>
                  <a:srgbClr val="002060"/>
                </a:solidFill>
              </a:rPr>
              <a:t>Article</a:t>
            </a:r>
            <a:r>
              <a:rPr lang="pt-PT" dirty="0">
                <a:solidFill>
                  <a:srgbClr val="002060"/>
                </a:solidFill>
              </a:rPr>
              <a:t> 5</a:t>
            </a:r>
          </a:p>
        </p:txBody>
      </p:sp>
      <p:sp>
        <p:nvSpPr>
          <p:cNvPr id="3" name="Marcador de Posição de Conteúdo 2">
            <a:extLst>
              <a:ext uri="{FF2B5EF4-FFF2-40B4-BE49-F238E27FC236}">
                <a16:creationId xmlns:a16="http://schemas.microsoft.com/office/drawing/2014/main" id="{9D931288-8014-4777-9878-80B08D5D7193}"/>
              </a:ext>
            </a:extLst>
          </p:cNvPr>
          <p:cNvSpPr>
            <a:spLocks noGrp="1"/>
          </p:cNvSpPr>
          <p:nvPr>
            <p:ph idx="1"/>
          </p:nvPr>
        </p:nvSpPr>
        <p:spPr/>
        <p:txBody>
          <a:bodyPr/>
          <a:lstStyle/>
          <a:p>
            <a:pPr marL="0" indent="0" algn="l">
              <a:lnSpc>
                <a:spcPct val="150000"/>
              </a:lnSpc>
              <a:buNone/>
            </a:pPr>
            <a:r>
              <a:rPr lang="en-US" sz="1800" b="0" i="0" u="none" strike="noStrike" baseline="0" dirty="0">
                <a:solidFill>
                  <a:srgbClr val="231F20"/>
                </a:solidFill>
                <a:latin typeface="EUAlbertina-Regular-Identity-H"/>
              </a:rPr>
              <a:t>2</a:t>
            </a:r>
            <a:r>
              <a:rPr lang="en-US" sz="1800" b="0" i="0" u="none" strike="noStrike" baseline="0" dirty="0">
                <a:solidFill>
                  <a:srgbClr val="002060"/>
                </a:solidFill>
                <a:latin typeface="EUAlbertina-Regular-Identity-H"/>
              </a:rPr>
              <a:t>. A commercial practice shall be unfair if:</a:t>
            </a:r>
          </a:p>
          <a:p>
            <a:pPr marL="0" indent="0" algn="l">
              <a:lnSpc>
                <a:spcPct val="150000"/>
              </a:lnSpc>
              <a:buNone/>
            </a:pPr>
            <a:r>
              <a:rPr lang="en-US" sz="1800" b="0" i="0" u="none" strike="noStrike" baseline="0" dirty="0">
                <a:solidFill>
                  <a:srgbClr val="002060"/>
                </a:solidFill>
                <a:latin typeface="EUAlbertina-Regular-Identity-H"/>
              </a:rPr>
              <a:t>(a) it is contrary to the requirements of professional diligence,</a:t>
            </a:r>
          </a:p>
          <a:p>
            <a:pPr marL="0" indent="0" algn="l">
              <a:lnSpc>
                <a:spcPct val="150000"/>
              </a:lnSpc>
              <a:buNone/>
            </a:pPr>
            <a:r>
              <a:rPr lang="pt-PT" sz="1800" b="0" i="0" u="none" strike="noStrike" baseline="0" dirty="0" err="1">
                <a:solidFill>
                  <a:srgbClr val="002060"/>
                </a:solidFill>
                <a:latin typeface="EUAlbertina-Regular-Identity-H"/>
              </a:rPr>
              <a:t>and</a:t>
            </a:r>
            <a:endParaRPr lang="pt-PT" sz="1800" b="0" i="0" u="none" strike="noStrike" baseline="0" dirty="0">
              <a:solidFill>
                <a:srgbClr val="002060"/>
              </a:solidFill>
              <a:latin typeface="EUAlbertina-Regular-Identity-H"/>
            </a:endParaRPr>
          </a:p>
          <a:p>
            <a:pPr marL="0" indent="0" algn="l">
              <a:lnSpc>
                <a:spcPct val="150000"/>
              </a:lnSpc>
              <a:buNone/>
            </a:pPr>
            <a:r>
              <a:rPr lang="en-US" sz="1800" b="0" i="0" u="none" strike="noStrike" baseline="0" dirty="0">
                <a:solidFill>
                  <a:srgbClr val="002060"/>
                </a:solidFill>
                <a:latin typeface="EUAlbertina-Regular-Identity-H"/>
              </a:rPr>
              <a:t>(b) it materially distorts or is likely to materially distort the economic </a:t>
            </a:r>
            <a:r>
              <a:rPr lang="en-US" sz="1800" b="0" i="0" u="none" strike="noStrike" baseline="0" dirty="0" err="1">
                <a:solidFill>
                  <a:srgbClr val="002060"/>
                </a:solidFill>
                <a:latin typeface="EUAlbertina-Regular-Identity-H"/>
              </a:rPr>
              <a:t>behaviour</a:t>
            </a:r>
            <a:r>
              <a:rPr lang="en-US" sz="1800" b="0" i="0" u="none" strike="noStrike" baseline="0" dirty="0">
                <a:solidFill>
                  <a:srgbClr val="002060"/>
                </a:solidFill>
                <a:latin typeface="EUAlbertina-Regular-Identity-H"/>
              </a:rPr>
              <a:t> with regard to the product of the average consumer whom it reaches or to whom it is addressed, or of the average member of the group when a commercial practice is directed to a particular group of consumers.</a:t>
            </a:r>
          </a:p>
          <a:p>
            <a:pPr marL="0" indent="0" algn="l">
              <a:lnSpc>
                <a:spcPct val="150000"/>
              </a:lnSpc>
              <a:buNone/>
            </a:pPr>
            <a:endParaRPr lang="pt-PT" dirty="0">
              <a:solidFill>
                <a:srgbClr val="002060"/>
              </a:solidFill>
            </a:endParaRPr>
          </a:p>
        </p:txBody>
      </p:sp>
      <p:sp>
        <p:nvSpPr>
          <p:cNvPr id="5" name="Oval 4">
            <a:extLst>
              <a:ext uri="{FF2B5EF4-FFF2-40B4-BE49-F238E27FC236}">
                <a16:creationId xmlns:a16="http://schemas.microsoft.com/office/drawing/2014/main" id="{32AC328D-82B8-4B69-B27C-3E73796CE70C}"/>
              </a:ext>
            </a:extLst>
          </p:cNvPr>
          <p:cNvSpPr/>
          <p:nvPr/>
        </p:nvSpPr>
        <p:spPr>
          <a:xfrm>
            <a:off x="2952749" y="5238750"/>
            <a:ext cx="7686676" cy="14287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US" sz="1400" b="0" i="0" u="none" strike="noStrike" baseline="0" dirty="0">
                <a:solidFill>
                  <a:srgbClr val="00B0F0"/>
                </a:solidFill>
                <a:latin typeface="EUAlbertina-Regular-Identity-H"/>
              </a:rPr>
              <a:t>to materially distort the economic </a:t>
            </a:r>
            <a:r>
              <a:rPr lang="en-US" sz="1400" b="0" i="0" u="none" strike="noStrike" baseline="0" dirty="0" err="1">
                <a:solidFill>
                  <a:srgbClr val="00B0F0"/>
                </a:solidFill>
                <a:latin typeface="EUAlbertina-Regular-Identity-H"/>
              </a:rPr>
              <a:t>behaviour</a:t>
            </a:r>
            <a:r>
              <a:rPr lang="en-US" sz="1400" b="0" i="0" u="none" strike="noStrike" baseline="0" dirty="0">
                <a:solidFill>
                  <a:srgbClr val="00B0F0"/>
                </a:solidFill>
                <a:latin typeface="EUAlbertina-Regular-Identity-H"/>
              </a:rPr>
              <a:t> of consumers’ means using a commercial practice to appreciably impair the consumer’s ability to make an informed decision, thereby causing the consumer to take a transactional decision that he would not have taken otherwise</a:t>
            </a:r>
            <a:endParaRPr lang="pt-PT" sz="1400" dirty="0">
              <a:solidFill>
                <a:srgbClr val="00B0F0"/>
              </a:solidFill>
            </a:endParaRPr>
          </a:p>
        </p:txBody>
      </p:sp>
      <p:sp>
        <p:nvSpPr>
          <p:cNvPr id="6" name="Marcador de Posição do Rodapé 5">
            <a:extLst>
              <a:ext uri="{FF2B5EF4-FFF2-40B4-BE49-F238E27FC236}">
                <a16:creationId xmlns:a16="http://schemas.microsoft.com/office/drawing/2014/main" id="{764DCFB1-C807-49E8-8593-66AD1F2D0468}"/>
              </a:ext>
            </a:extLst>
          </p:cNvPr>
          <p:cNvSpPr>
            <a:spLocks noGrp="1"/>
          </p:cNvSpPr>
          <p:nvPr>
            <p:ph type="ftr" sz="quarter" idx="11"/>
          </p:nvPr>
        </p:nvSpPr>
        <p:spPr/>
        <p:txBody>
          <a:bodyPr/>
          <a:lstStyle/>
          <a:p>
            <a:r>
              <a:rPr lang="pt-PT"/>
              <a:t>SP-FDUC-2024</a:t>
            </a:r>
          </a:p>
        </p:txBody>
      </p:sp>
      <p:sp>
        <p:nvSpPr>
          <p:cNvPr id="7" name="Marcador de Posição do Número do Diapositivo 6">
            <a:extLst>
              <a:ext uri="{FF2B5EF4-FFF2-40B4-BE49-F238E27FC236}">
                <a16:creationId xmlns:a16="http://schemas.microsoft.com/office/drawing/2014/main" id="{35E38A30-E4A6-4474-A52D-B59D023299DD}"/>
              </a:ext>
            </a:extLst>
          </p:cNvPr>
          <p:cNvSpPr>
            <a:spLocks noGrp="1"/>
          </p:cNvSpPr>
          <p:nvPr>
            <p:ph type="sldNum" sz="quarter" idx="12"/>
          </p:nvPr>
        </p:nvSpPr>
        <p:spPr/>
        <p:txBody>
          <a:bodyPr/>
          <a:lstStyle/>
          <a:p>
            <a:fld id="{AB1E1BCC-7A06-4995-A6D6-78A58CA9D9D3}" type="slidenum">
              <a:rPr lang="pt-PT" smtClean="0"/>
              <a:t>32</a:t>
            </a:fld>
            <a:endParaRPr lang="pt-PT"/>
          </a:p>
        </p:txBody>
      </p:sp>
    </p:spTree>
    <p:extLst>
      <p:ext uri="{BB962C8B-B14F-4D97-AF65-F5344CB8AC3E}">
        <p14:creationId xmlns:p14="http://schemas.microsoft.com/office/powerpoint/2010/main" val="19560959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24C524-8B5F-49D5-B975-6207D208F3A5}"/>
              </a:ext>
            </a:extLst>
          </p:cNvPr>
          <p:cNvSpPr>
            <a:spLocks noGrp="1"/>
          </p:cNvSpPr>
          <p:nvPr>
            <p:ph type="title"/>
          </p:nvPr>
        </p:nvSpPr>
        <p:spPr/>
        <p:txBody>
          <a:bodyPr/>
          <a:lstStyle/>
          <a:p>
            <a:endParaRPr lang="pt-PT"/>
          </a:p>
        </p:txBody>
      </p:sp>
      <p:sp>
        <p:nvSpPr>
          <p:cNvPr id="3" name="Marcador de Posição de Conteúdo 2">
            <a:extLst>
              <a:ext uri="{FF2B5EF4-FFF2-40B4-BE49-F238E27FC236}">
                <a16:creationId xmlns:a16="http://schemas.microsoft.com/office/drawing/2014/main" id="{92DB784A-0320-4FC3-AEAC-68AC39C704E9}"/>
              </a:ext>
            </a:extLst>
          </p:cNvPr>
          <p:cNvSpPr>
            <a:spLocks noGrp="1"/>
          </p:cNvSpPr>
          <p:nvPr>
            <p:ph idx="1"/>
          </p:nvPr>
        </p:nvSpPr>
        <p:spPr/>
        <p:txBody>
          <a:bodyPr/>
          <a:lstStyle/>
          <a:p>
            <a:pPr algn="l"/>
            <a:endParaRPr lang="en-US" sz="1800" dirty="0">
              <a:solidFill>
                <a:srgbClr val="231F20"/>
              </a:solidFill>
              <a:latin typeface="EUAlbertina-Regular-Identity-H"/>
            </a:endParaRPr>
          </a:p>
          <a:p>
            <a:pPr algn="l">
              <a:lnSpc>
                <a:spcPct val="200000"/>
              </a:lnSpc>
            </a:pPr>
            <a:r>
              <a:rPr lang="en-US" sz="1800" dirty="0">
                <a:solidFill>
                  <a:srgbClr val="002060"/>
                </a:solidFill>
                <a:latin typeface="EUAlbertina-Regular-Identity-H"/>
              </a:rPr>
              <a:t>Article 3, k): ‘</a:t>
            </a:r>
            <a:r>
              <a:rPr lang="en-US" sz="1800" b="0" i="0" u="none" strike="noStrike" baseline="0" dirty="0">
                <a:solidFill>
                  <a:srgbClr val="002060"/>
                </a:solidFill>
                <a:latin typeface="EUAlbertina-Regular-Identity-H"/>
              </a:rPr>
              <a:t>transactional decision’ means any decision taken by a consumer concerning whether, how and on what terms to purchase, make payment in whole or in part for, retain or dispose of a product or to exercise a contractual right in relation to the product, whether the consumer decides to act or </a:t>
            </a:r>
            <a:r>
              <a:rPr lang="pt-PT" sz="1800" b="0" i="0" u="none" strike="noStrike" baseline="0" dirty="0">
                <a:solidFill>
                  <a:srgbClr val="002060"/>
                </a:solidFill>
                <a:latin typeface="EUAlbertina-Regular-Identity-H"/>
              </a:rPr>
              <a:t>to </a:t>
            </a:r>
            <a:r>
              <a:rPr lang="pt-PT" sz="1800" b="0" i="0" u="none" strike="noStrike" baseline="0" dirty="0" err="1">
                <a:solidFill>
                  <a:srgbClr val="002060"/>
                </a:solidFill>
                <a:latin typeface="EUAlbertina-Regular-Identity-H"/>
              </a:rPr>
              <a:t>refrain</a:t>
            </a:r>
            <a:r>
              <a:rPr lang="pt-PT" sz="1800" b="0" i="0" u="none" strike="noStrike" baseline="0" dirty="0">
                <a:solidFill>
                  <a:srgbClr val="002060"/>
                </a:solidFill>
                <a:latin typeface="EUAlbertina-Regular-Identity-H"/>
              </a:rPr>
              <a:t> </a:t>
            </a:r>
            <a:r>
              <a:rPr lang="pt-PT" sz="1800" b="0" i="0" u="none" strike="noStrike" baseline="0" dirty="0" err="1">
                <a:solidFill>
                  <a:srgbClr val="002060"/>
                </a:solidFill>
                <a:latin typeface="EUAlbertina-Regular-Identity-H"/>
              </a:rPr>
              <a:t>from</a:t>
            </a:r>
            <a:r>
              <a:rPr lang="pt-PT" sz="1800" b="0" i="0" u="none" strike="noStrike" baseline="0" dirty="0">
                <a:solidFill>
                  <a:srgbClr val="002060"/>
                </a:solidFill>
                <a:latin typeface="EUAlbertina-Regular-Identity-H"/>
              </a:rPr>
              <a:t> </a:t>
            </a:r>
            <a:r>
              <a:rPr lang="pt-PT" sz="1800" b="0" i="0" u="none" strike="noStrike" baseline="0" dirty="0" err="1">
                <a:solidFill>
                  <a:srgbClr val="002060"/>
                </a:solidFill>
                <a:latin typeface="EUAlbertina-Regular-Identity-H"/>
              </a:rPr>
              <a:t>acting</a:t>
            </a:r>
            <a:r>
              <a:rPr lang="pt-PT" sz="1800" b="0" i="0" u="none" strike="noStrike" baseline="0" dirty="0">
                <a:solidFill>
                  <a:srgbClr val="002060"/>
                </a:solidFill>
                <a:latin typeface="EUAlbertina-Regular-Identity-H"/>
              </a:rPr>
              <a:t>;</a:t>
            </a:r>
            <a:endParaRPr lang="pt-PT" dirty="0">
              <a:solidFill>
                <a:srgbClr val="002060"/>
              </a:solidFill>
            </a:endParaRPr>
          </a:p>
        </p:txBody>
      </p:sp>
      <p:sp>
        <p:nvSpPr>
          <p:cNvPr id="4" name="Marcador de Posição do Rodapé 3">
            <a:extLst>
              <a:ext uri="{FF2B5EF4-FFF2-40B4-BE49-F238E27FC236}">
                <a16:creationId xmlns:a16="http://schemas.microsoft.com/office/drawing/2014/main" id="{8AE63A81-CCCA-48E7-A35B-F26617E1E9D4}"/>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295ACF8E-963D-4028-8E0E-99EE24F4BA79}"/>
              </a:ext>
            </a:extLst>
          </p:cNvPr>
          <p:cNvSpPr>
            <a:spLocks noGrp="1"/>
          </p:cNvSpPr>
          <p:nvPr>
            <p:ph type="sldNum" sz="quarter" idx="12"/>
          </p:nvPr>
        </p:nvSpPr>
        <p:spPr/>
        <p:txBody>
          <a:bodyPr/>
          <a:lstStyle/>
          <a:p>
            <a:fld id="{AB1E1BCC-7A06-4995-A6D6-78A58CA9D9D3}" type="slidenum">
              <a:rPr lang="pt-PT" smtClean="0"/>
              <a:t>33</a:t>
            </a:fld>
            <a:endParaRPr lang="pt-PT"/>
          </a:p>
        </p:txBody>
      </p:sp>
    </p:spTree>
    <p:extLst>
      <p:ext uri="{BB962C8B-B14F-4D97-AF65-F5344CB8AC3E}">
        <p14:creationId xmlns:p14="http://schemas.microsoft.com/office/powerpoint/2010/main" val="2771300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EFDC8E-1638-40D3-B80E-190D1DBC9DAD}"/>
              </a:ext>
            </a:extLst>
          </p:cNvPr>
          <p:cNvSpPr>
            <a:spLocks noGrp="1"/>
          </p:cNvSpPr>
          <p:nvPr>
            <p:ph type="title"/>
          </p:nvPr>
        </p:nvSpPr>
        <p:spPr/>
        <p:txBody>
          <a:bodyPr/>
          <a:lstStyle/>
          <a:p>
            <a:pPr algn="ctr"/>
            <a:r>
              <a:rPr lang="en-US" dirty="0">
                <a:solidFill>
                  <a:srgbClr val="002060"/>
                </a:solidFill>
              </a:rPr>
              <a:t>Article 11a - Redress</a:t>
            </a:r>
            <a:endParaRPr lang="pt-PT" dirty="0">
              <a:solidFill>
                <a:srgbClr val="002060"/>
              </a:solidFill>
            </a:endParaRPr>
          </a:p>
        </p:txBody>
      </p:sp>
      <p:sp>
        <p:nvSpPr>
          <p:cNvPr id="3" name="Marcador de Posição de Conteúdo 2">
            <a:extLst>
              <a:ext uri="{FF2B5EF4-FFF2-40B4-BE49-F238E27FC236}">
                <a16:creationId xmlns:a16="http://schemas.microsoft.com/office/drawing/2014/main" id="{09BC47F3-F7FF-4105-B755-40C3A5B8658F}"/>
              </a:ext>
            </a:extLst>
          </p:cNvPr>
          <p:cNvSpPr>
            <a:spLocks noGrp="1"/>
          </p:cNvSpPr>
          <p:nvPr>
            <p:ph idx="1"/>
          </p:nvPr>
        </p:nvSpPr>
        <p:spPr/>
        <p:txBody>
          <a:bodyPr>
            <a:normAutofit fontScale="77500" lnSpcReduction="20000"/>
          </a:bodyPr>
          <a:lstStyle/>
          <a:p>
            <a:pPr marL="0" indent="0">
              <a:lnSpc>
                <a:spcPct val="160000"/>
              </a:lnSpc>
              <a:buNone/>
            </a:pPr>
            <a:r>
              <a:rPr lang="en-US" dirty="0">
                <a:solidFill>
                  <a:srgbClr val="002060"/>
                </a:solidFill>
              </a:rPr>
              <a:t>1.   Consumers harmed by unfair commercial practices, shall have access to proportionate and effective remedies, including </a:t>
            </a:r>
            <a:r>
              <a:rPr lang="en-US" dirty="0">
                <a:solidFill>
                  <a:srgbClr val="00B0F0"/>
                </a:solidFill>
              </a:rPr>
              <a:t>compensation for damage </a:t>
            </a:r>
            <a:r>
              <a:rPr lang="en-US" dirty="0">
                <a:solidFill>
                  <a:srgbClr val="002060"/>
                </a:solidFill>
              </a:rPr>
              <a:t>suffered by the consumer and, where relevant, a price reduction or the termination of the contract. Member States may determine the conditions for the application and effects of those remedies. Member States may take into account, where appropriate, the gravity and nature of the unfair commercial practice, the damage suffered by the consumer and other relevant circumstances.</a:t>
            </a:r>
          </a:p>
          <a:p>
            <a:pPr marL="0" indent="0">
              <a:lnSpc>
                <a:spcPct val="160000"/>
              </a:lnSpc>
              <a:buNone/>
            </a:pPr>
            <a:r>
              <a:rPr lang="en-US" dirty="0">
                <a:solidFill>
                  <a:srgbClr val="002060"/>
                </a:solidFill>
              </a:rPr>
              <a:t>2.   Those remedies shall be without prejudice to the application of other remedies available to consumers under Union or national law.</a:t>
            </a:r>
          </a:p>
          <a:p>
            <a:endParaRPr lang="pt-PT" dirty="0"/>
          </a:p>
        </p:txBody>
      </p:sp>
      <p:sp>
        <p:nvSpPr>
          <p:cNvPr id="4" name="Marcador de Posição do Rodapé 3">
            <a:extLst>
              <a:ext uri="{FF2B5EF4-FFF2-40B4-BE49-F238E27FC236}">
                <a16:creationId xmlns:a16="http://schemas.microsoft.com/office/drawing/2014/main" id="{3CAE2AD0-4C1D-4288-9161-471DAE9A3CE5}"/>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1BE24D82-B060-41E0-83E3-A7706D4B06ED}"/>
              </a:ext>
            </a:extLst>
          </p:cNvPr>
          <p:cNvSpPr>
            <a:spLocks noGrp="1"/>
          </p:cNvSpPr>
          <p:nvPr>
            <p:ph type="sldNum" sz="quarter" idx="12"/>
          </p:nvPr>
        </p:nvSpPr>
        <p:spPr/>
        <p:txBody>
          <a:bodyPr/>
          <a:lstStyle/>
          <a:p>
            <a:fld id="{AB1E1BCC-7A06-4995-A6D6-78A58CA9D9D3}" type="slidenum">
              <a:rPr lang="pt-PT" smtClean="0"/>
              <a:t>34</a:t>
            </a:fld>
            <a:endParaRPr lang="pt-PT"/>
          </a:p>
        </p:txBody>
      </p:sp>
    </p:spTree>
    <p:extLst>
      <p:ext uri="{BB962C8B-B14F-4D97-AF65-F5344CB8AC3E}">
        <p14:creationId xmlns:p14="http://schemas.microsoft.com/office/powerpoint/2010/main" val="2074383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0B2F69-6EAD-43B5-8A31-53F0765935A3}"/>
              </a:ext>
            </a:extLst>
          </p:cNvPr>
          <p:cNvSpPr>
            <a:spLocks noGrp="1"/>
          </p:cNvSpPr>
          <p:nvPr>
            <p:ph type="title"/>
          </p:nvPr>
        </p:nvSpPr>
        <p:spPr/>
        <p:txBody>
          <a:bodyPr/>
          <a:lstStyle/>
          <a:p>
            <a:endParaRPr lang="pt-PT"/>
          </a:p>
        </p:txBody>
      </p:sp>
      <p:sp>
        <p:nvSpPr>
          <p:cNvPr id="3" name="Marcador de Posição de Conteúdo 2">
            <a:extLst>
              <a:ext uri="{FF2B5EF4-FFF2-40B4-BE49-F238E27FC236}">
                <a16:creationId xmlns:a16="http://schemas.microsoft.com/office/drawing/2014/main" id="{B3D0273F-E85F-4B48-B45D-2EA5A843A996}"/>
              </a:ext>
            </a:extLst>
          </p:cNvPr>
          <p:cNvSpPr>
            <a:spLocks noGrp="1"/>
          </p:cNvSpPr>
          <p:nvPr>
            <p:ph idx="1"/>
          </p:nvPr>
        </p:nvSpPr>
        <p:spPr/>
        <p:txBody>
          <a:bodyPr>
            <a:normAutofit fontScale="85000" lnSpcReduction="20000"/>
          </a:bodyPr>
          <a:lstStyle/>
          <a:p>
            <a:pPr marL="0" indent="0" algn="ctr">
              <a:lnSpc>
                <a:spcPct val="110000"/>
              </a:lnSpc>
              <a:buNone/>
            </a:pPr>
            <a:r>
              <a:rPr lang="pt-PT" sz="5400" dirty="0" err="1">
                <a:solidFill>
                  <a:srgbClr val="0070C0"/>
                </a:solidFill>
              </a:rPr>
              <a:t>Thank</a:t>
            </a:r>
            <a:r>
              <a:rPr lang="pt-PT" sz="5400" dirty="0">
                <a:solidFill>
                  <a:srgbClr val="0070C0"/>
                </a:solidFill>
              </a:rPr>
              <a:t> </a:t>
            </a:r>
            <a:r>
              <a:rPr lang="pt-PT" sz="5400" dirty="0" err="1">
                <a:solidFill>
                  <a:srgbClr val="0070C0"/>
                </a:solidFill>
              </a:rPr>
              <a:t>you</a:t>
            </a:r>
            <a:r>
              <a:rPr lang="pt-PT" sz="5400" dirty="0">
                <a:solidFill>
                  <a:srgbClr val="0070C0"/>
                </a:solidFill>
              </a:rPr>
              <a:t>!</a:t>
            </a:r>
          </a:p>
          <a:p>
            <a:pPr marL="0" indent="0" algn="ctr">
              <a:lnSpc>
                <a:spcPct val="110000"/>
              </a:lnSpc>
              <a:buNone/>
            </a:pPr>
            <a:endParaRPr lang="pt-PT" dirty="0"/>
          </a:p>
          <a:p>
            <a:pPr marL="0" indent="0" algn="ctr">
              <a:buNone/>
            </a:pPr>
            <a:r>
              <a:rPr lang="pt-PT" i="1" dirty="0">
                <a:hlinkClick r:id="rId2"/>
              </a:rPr>
              <a:t>sandrap@fd.uc.pt</a:t>
            </a:r>
            <a:endParaRPr lang="pt-PT" i="1" dirty="0"/>
          </a:p>
          <a:p>
            <a:pPr marL="0" indent="0" algn="ctr">
              <a:buNone/>
            </a:pPr>
            <a:endParaRPr lang="pt-PT" sz="3200" dirty="0"/>
          </a:p>
          <a:p>
            <a:pPr marL="0" indent="0" algn="ctr">
              <a:buNone/>
            </a:pPr>
            <a:endParaRPr lang="pt-PT" sz="2800" dirty="0">
              <a:solidFill>
                <a:srgbClr val="00B0F0"/>
              </a:solidFill>
            </a:endParaRPr>
          </a:p>
          <a:p>
            <a:pPr marL="0" indent="0" algn="ctr">
              <a:buNone/>
            </a:pPr>
            <a:r>
              <a:rPr lang="pt-PT" dirty="0" err="1">
                <a:solidFill>
                  <a:srgbClr val="002060"/>
                </a:solidFill>
              </a:rPr>
              <a:t>Associate</a:t>
            </a:r>
            <a:r>
              <a:rPr lang="pt-PT" dirty="0">
                <a:solidFill>
                  <a:srgbClr val="002060"/>
                </a:solidFill>
              </a:rPr>
              <a:t> Professor of </a:t>
            </a:r>
            <a:r>
              <a:rPr lang="pt-PT" dirty="0" err="1">
                <a:solidFill>
                  <a:srgbClr val="002060"/>
                </a:solidFill>
              </a:rPr>
              <a:t>the</a:t>
            </a:r>
            <a:r>
              <a:rPr lang="pt-PT" dirty="0">
                <a:solidFill>
                  <a:srgbClr val="002060"/>
                </a:solidFill>
              </a:rPr>
              <a:t> </a:t>
            </a:r>
            <a:r>
              <a:rPr lang="pt-PT" dirty="0" err="1">
                <a:solidFill>
                  <a:srgbClr val="002060"/>
                </a:solidFill>
              </a:rPr>
              <a:t>Faculty</a:t>
            </a:r>
            <a:r>
              <a:rPr lang="pt-PT" dirty="0">
                <a:solidFill>
                  <a:srgbClr val="002060"/>
                </a:solidFill>
              </a:rPr>
              <a:t> of Law of </a:t>
            </a:r>
            <a:r>
              <a:rPr lang="pt-PT" dirty="0" err="1">
                <a:solidFill>
                  <a:srgbClr val="002060"/>
                </a:solidFill>
              </a:rPr>
              <a:t>the</a:t>
            </a:r>
            <a:r>
              <a:rPr lang="pt-PT" dirty="0">
                <a:solidFill>
                  <a:srgbClr val="002060"/>
                </a:solidFill>
              </a:rPr>
              <a:t> </a:t>
            </a:r>
            <a:r>
              <a:rPr lang="pt-PT" dirty="0" err="1">
                <a:solidFill>
                  <a:srgbClr val="002060"/>
                </a:solidFill>
              </a:rPr>
              <a:t>University</a:t>
            </a:r>
            <a:r>
              <a:rPr lang="pt-PT" dirty="0">
                <a:solidFill>
                  <a:srgbClr val="002060"/>
                </a:solidFill>
              </a:rPr>
              <a:t> of Coimbra</a:t>
            </a:r>
          </a:p>
          <a:p>
            <a:pPr marL="0" indent="0" algn="ctr">
              <a:buNone/>
            </a:pPr>
            <a:r>
              <a:rPr lang="pt-PT" dirty="0">
                <a:solidFill>
                  <a:srgbClr val="002060"/>
                </a:solidFill>
              </a:rPr>
              <a:t>Portuguese </a:t>
            </a:r>
            <a:r>
              <a:rPr lang="pt-PT" dirty="0" err="1">
                <a:solidFill>
                  <a:srgbClr val="002060"/>
                </a:solidFill>
              </a:rPr>
              <a:t>member</a:t>
            </a:r>
            <a:r>
              <a:rPr lang="pt-PT" dirty="0">
                <a:solidFill>
                  <a:srgbClr val="002060"/>
                </a:solidFill>
              </a:rPr>
              <a:t> of </a:t>
            </a:r>
            <a:r>
              <a:rPr lang="pt-PT" dirty="0" err="1">
                <a:solidFill>
                  <a:srgbClr val="002060"/>
                </a:solidFill>
              </a:rPr>
              <a:t>the</a:t>
            </a:r>
            <a:r>
              <a:rPr lang="pt-PT" dirty="0">
                <a:solidFill>
                  <a:srgbClr val="002060"/>
                </a:solidFill>
              </a:rPr>
              <a:t> DSA </a:t>
            </a:r>
            <a:r>
              <a:rPr lang="pt-PT" dirty="0" err="1">
                <a:solidFill>
                  <a:srgbClr val="002060"/>
                </a:solidFill>
              </a:rPr>
              <a:t>Committee</a:t>
            </a:r>
            <a:endParaRPr lang="pt-PT" dirty="0">
              <a:solidFill>
                <a:srgbClr val="002060"/>
              </a:solidFill>
            </a:endParaRPr>
          </a:p>
          <a:p>
            <a:pPr marL="0" indent="0" algn="ctr">
              <a:buNone/>
            </a:pPr>
            <a:r>
              <a:rPr lang="pt-PT" dirty="0">
                <a:solidFill>
                  <a:srgbClr val="002060"/>
                </a:solidFill>
              </a:rPr>
              <a:t>Portuguese </a:t>
            </a:r>
            <a:r>
              <a:rPr lang="pt-PT" dirty="0" err="1">
                <a:solidFill>
                  <a:srgbClr val="002060"/>
                </a:solidFill>
              </a:rPr>
              <a:t>Member</a:t>
            </a:r>
            <a:r>
              <a:rPr lang="pt-PT" dirty="0">
                <a:solidFill>
                  <a:srgbClr val="002060"/>
                </a:solidFill>
              </a:rPr>
              <a:t> of </a:t>
            </a:r>
            <a:r>
              <a:rPr lang="pt-PT" dirty="0" err="1">
                <a:solidFill>
                  <a:srgbClr val="002060"/>
                </a:solidFill>
              </a:rPr>
              <a:t>the</a:t>
            </a:r>
            <a:r>
              <a:rPr lang="pt-PT" dirty="0">
                <a:solidFill>
                  <a:srgbClr val="002060"/>
                </a:solidFill>
              </a:rPr>
              <a:t> </a:t>
            </a:r>
            <a:r>
              <a:rPr lang="pt-PT" i="1" dirty="0" err="1">
                <a:solidFill>
                  <a:srgbClr val="002060"/>
                </a:solidFill>
              </a:rPr>
              <a:t>European</a:t>
            </a:r>
            <a:r>
              <a:rPr lang="pt-PT" dirty="0">
                <a:solidFill>
                  <a:srgbClr val="002060"/>
                </a:solidFill>
              </a:rPr>
              <a:t> </a:t>
            </a:r>
            <a:r>
              <a:rPr lang="pt-PT" i="1" dirty="0">
                <a:solidFill>
                  <a:srgbClr val="002060"/>
                </a:solidFill>
              </a:rPr>
              <a:t>Digital </a:t>
            </a:r>
            <a:r>
              <a:rPr lang="pt-PT" i="1" dirty="0" err="1">
                <a:solidFill>
                  <a:srgbClr val="002060"/>
                </a:solidFill>
              </a:rPr>
              <a:t>Services</a:t>
            </a:r>
            <a:r>
              <a:rPr lang="pt-PT" i="1" dirty="0">
                <a:solidFill>
                  <a:srgbClr val="002060"/>
                </a:solidFill>
              </a:rPr>
              <a:t> Expert </a:t>
            </a:r>
            <a:r>
              <a:rPr lang="pt-PT" i="1" dirty="0" err="1">
                <a:solidFill>
                  <a:srgbClr val="002060"/>
                </a:solidFill>
              </a:rPr>
              <a:t>Group</a:t>
            </a:r>
            <a:r>
              <a:rPr lang="pt-PT" i="1" dirty="0">
                <a:solidFill>
                  <a:srgbClr val="002060"/>
                </a:solidFill>
              </a:rPr>
              <a:t> </a:t>
            </a:r>
          </a:p>
          <a:p>
            <a:pPr marL="0" indent="0" algn="ctr">
              <a:buNone/>
            </a:pPr>
            <a:r>
              <a:rPr lang="pt-PT" dirty="0" err="1">
                <a:solidFill>
                  <a:srgbClr val="002060"/>
                </a:solidFill>
              </a:rPr>
              <a:t>Executve</a:t>
            </a:r>
            <a:r>
              <a:rPr lang="pt-PT" dirty="0">
                <a:solidFill>
                  <a:srgbClr val="002060"/>
                </a:solidFill>
              </a:rPr>
              <a:t> </a:t>
            </a:r>
            <a:r>
              <a:rPr lang="pt-PT" dirty="0" err="1">
                <a:solidFill>
                  <a:srgbClr val="002060"/>
                </a:solidFill>
              </a:rPr>
              <a:t>Director</a:t>
            </a:r>
            <a:r>
              <a:rPr lang="pt-PT" dirty="0">
                <a:solidFill>
                  <a:srgbClr val="002060"/>
                </a:solidFill>
              </a:rPr>
              <a:t> of </a:t>
            </a:r>
            <a:r>
              <a:rPr lang="pt-PT" dirty="0" err="1">
                <a:solidFill>
                  <a:srgbClr val="002060"/>
                </a:solidFill>
              </a:rPr>
              <a:t>the</a:t>
            </a:r>
            <a:r>
              <a:rPr lang="pt-PT" dirty="0">
                <a:solidFill>
                  <a:srgbClr val="002060"/>
                </a:solidFill>
              </a:rPr>
              <a:t> Research </a:t>
            </a:r>
            <a:r>
              <a:rPr lang="pt-PT" dirty="0" err="1">
                <a:solidFill>
                  <a:srgbClr val="002060"/>
                </a:solidFill>
              </a:rPr>
              <a:t>Center</a:t>
            </a:r>
            <a:r>
              <a:rPr lang="pt-PT" dirty="0">
                <a:solidFill>
                  <a:srgbClr val="002060"/>
                </a:solidFill>
              </a:rPr>
              <a:t> </a:t>
            </a:r>
            <a:r>
              <a:rPr lang="pt-PT" dirty="0" err="1">
                <a:solidFill>
                  <a:srgbClr val="002060"/>
                </a:solidFill>
              </a:rPr>
              <a:t>on</a:t>
            </a:r>
            <a:r>
              <a:rPr lang="pt-PT" dirty="0">
                <a:solidFill>
                  <a:srgbClr val="002060"/>
                </a:solidFill>
              </a:rPr>
              <a:t> </a:t>
            </a:r>
            <a:r>
              <a:rPr lang="pt-PT" dirty="0" err="1">
                <a:solidFill>
                  <a:srgbClr val="002060"/>
                </a:solidFill>
              </a:rPr>
              <a:t>Consumer</a:t>
            </a:r>
            <a:r>
              <a:rPr lang="pt-PT" dirty="0">
                <a:solidFill>
                  <a:srgbClr val="002060"/>
                </a:solidFill>
              </a:rPr>
              <a:t> Law (</a:t>
            </a:r>
            <a:r>
              <a:rPr lang="pt-PT" dirty="0" err="1">
                <a:solidFill>
                  <a:srgbClr val="002060"/>
                </a:solidFill>
              </a:rPr>
              <a:t>Faculty</a:t>
            </a:r>
            <a:r>
              <a:rPr lang="pt-PT" dirty="0">
                <a:solidFill>
                  <a:srgbClr val="002060"/>
                </a:solidFill>
              </a:rPr>
              <a:t> of Law of </a:t>
            </a:r>
            <a:r>
              <a:rPr lang="pt-PT" dirty="0" err="1">
                <a:solidFill>
                  <a:srgbClr val="002060"/>
                </a:solidFill>
              </a:rPr>
              <a:t>the</a:t>
            </a:r>
            <a:r>
              <a:rPr lang="pt-PT" dirty="0">
                <a:solidFill>
                  <a:srgbClr val="002060"/>
                </a:solidFill>
              </a:rPr>
              <a:t> </a:t>
            </a:r>
            <a:r>
              <a:rPr lang="pt-PT" dirty="0" err="1">
                <a:solidFill>
                  <a:srgbClr val="002060"/>
                </a:solidFill>
              </a:rPr>
              <a:t>University</a:t>
            </a:r>
            <a:r>
              <a:rPr lang="pt-PT" dirty="0">
                <a:solidFill>
                  <a:srgbClr val="002060"/>
                </a:solidFill>
              </a:rPr>
              <a:t> of Coimbra)</a:t>
            </a:r>
          </a:p>
          <a:p>
            <a:pPr marL="0" indent="0" algn="ctr">
              <a:lnSpc>
                <a:spcPct val="110000"/>
              </a:lnSpc>
              <a:buNone/>
            </a:pPr>
            <a:endParaRPr lang="pt-PT" dirty="0">
              <a:solidFill>
                <a:srgbClr val="002060"/>
              </a:solidFill>
            </a:endParaRPr>
          </a:p>
        </p:txBody>
      </p:sp>
      <p:sp>
        <p:nvSpPr>
          <p:cNvPr id="4" name="Marcador de Posição do Rodapé 3">
            <a:extLst>
              <a:ext uri="{FF2B5EF4-FFF2-40B4-BE49-F238E27FC236}">
                <a16:creationId xmlns:a16="http://schemas.microsoft.com/office/drawing/2014/main" id="{1F2B7E7E-7AF0-457B-BEBE-7283FC1D38B7}"/>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71DDD997-32D8-4FE1-A4E6-1E5AE2BF4D4D}"/>
              </a:ext>
            </a:extLst>
          </p:cNvPr>
          <p:cNvSpPr>
            <a:spLocks noGrp="1"/>
          </p:cNvSpPr>
          <p:nvPr>
            <p:ph type="sldNum" sz="quarter" idx="12"/>
          </p:nvPr>
        </p:nvSpPr>
        <p:spPr/>
        <p:txBody>
          <a:bodyPr/>
          <a:lstStyle/>
          <a:p>
            <a:fld id="{AB1E1BCC-7A06-4995-A6D6-78A58CA9D9D3}" type="slidenum">
              <a:rPr lang="pt-PT" smtClean="0"/>
              <a:t>35</a:t>
            </a:fld>
            <a:endParaRPr lang="pt-PT"/>
          </a:p>
        </p:txBody>
      </p:sp>
      <p:pic>
        <p:nvPicPr>
          <p:cNvPr id="6" name="Imagem 5">
            <a:extLst>
              <a:ext uri="{FF2B5EF4-FFF2-40B4-BE49-F238E27FC236}">
                <a16:creationId xmlns:a16="http://schemas.microsoft.com/office/drawing/2014/main" id="{D65E12FA-97B7-4A7F-B587-AB1DC22645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9347" y="468780"/>
            <a:ext cx="1650327" cy="1766112"/>
          </a:xfrm>
          <a:prstGeom prst="rect">
            <a:avLst/>
          </a:prstGeom>
        </p:spPr>
      </p:pic>
    </p:spTree>
    <p:extLst>
      <p:ext uri="{BB962C8B-B14F-4D97-AF65-F5344CB8AC3E}">
        <p14:creationId xmlns:p14="http://schemas.microsoft.com/office/powerpoint/2010/main" val="1936437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43B366AA-2115-48FC-A590-A4D6911B092E}"/>
              </a:ext>
            </a:extLst>
          </p:cNvPr>
          <p:cNvSpPr>
            <a:spLocks noGrp="1"/>
          </p:cNvSpPr>
          <p:nvPr>
            <p:ph type="title"/>
          </p:nvPr>
        </p:nvSpPr>
        <p:spPr/>
        <p:txBody>
          <a:bodyPr>
            <a:normAutofit/>
          </a:bodyPr>
          <a:lstStyle/>
          <a:p>
            <a:r>
              <a:rPr lang="pt-PT" b="1" dirty="0">
                <a:solidFill>
                  <a:srgbClr val="0070C0"/>
                </a:solidFill>
              </a:rPr>
              <a:t>Pay </a:t>
            </a:r>
            <a:r>
              <a:rPr lang="pt-PT" b="1" dirty="0" err="1">
                <a:solidFill>
                  <a:srgbClr val="0070C0"/>
                </a:solidFill>
              </a:rPr>
              <a:t>wall</a:t>
            </a:r>
            <a:endParaRPr lang="pt-PT" b="1" dirty="0">
              <a:solidFill>
                <a:srgbClr val="0070C0"/>
              </a:solidFill>
            </a:endParaRPr>
          </a:p>
        </p:txBody>
      </p:sp>
      <p:sp>
        <p:nvSpPr>
          <p:cNvPr id="8" name="Marcador de Posição do Texto 7">
            <a:extLst>
              <a:ext uri="{FF2B5EF4-FFF2-40B4-BE49-F238E27FC236}">
                <a16:creationId xmlns:a16="http://schemas.microsoft.com/office/drawing/2014/main" id="{C5D82A7E-DD11-41D3-A97B-BE6BBAD728C2}"/>
              </a:ext>
            </a:extLst>
          </p:cNvPr>
          <p:cNvSpPr>
            <a:spLocks noGrp="1"/>
          </p:cNvSpPr>
          <p:nvPr>
            <p:ph type="body" idx="1"/>
          </p:nvPr>
        </p:nvSpPr>
        <p:spPr/>
        <p:txBody>
          <a:bodyPr/>
          <a:lstStyle/>
          <a:p>
            <a:endParaRPr lang="en-GB" sz="2400" b="1" dirty="0">
              <a:solidFill>
                <a:srgbClr val="0070C0"/>
              </a:solidFill>
              <a:effectLst/>
              <a:latin typeface="Times New Roman" panose="02020603050405020304" pitchFamily="18" charset="0"/>
              <a:ea typeface="Times New Roman" panose="02020603050405020304" pitchFamily="18" charset="0"/>
            </a:endParaRPr>
          </a:p>
          <a:p>
            <a:r>
              <a:rPr lang="en-GB" sz="2400" b="1" dirty="0">
                <a:solidFill>
                  <a:srgbClr val="002060"/>
                </a:solidFill>
                <a:effectLst/>
                <a:latin typeface="Times New Roman" panose="02020603050405020304" pitchFamily="18" charset="0"/>
                <a:ea typeface="Times New Roman" panose="02020603050405020304" pitchFamily="18" charset="0"/>
              </a:rPr>
              <a:t>“pay or okay” system </a:t>
            </a:r>
            <a:endParaRPr lang="pt-PT" dirty="0">
              <a:solidFill>
                <a:srgbClr val="002060"/>
              </a:solidFill>
            </a:endParaRPr>
          </a:p>
        </p:txBody>
      </p:sp>
      <p:graphicFrame>
        <p:nvGraphicFramePr>
          <p:cNvPr id="2" name="Diagrama 1">
            <a:extLst>
              <a:ext uri="{FF2B5EF4-FFF2-40B4-BE49-F238E27FC236}">
                <a16:creationId xmlns:a16="http://schemas.microsoft.com/office/drawing/2014/main" id="{836AAF92-DFCC-4FE5-86EF-BC5C1D2D3E40}"/>
              </a:ext>
            </a:extLst>
          </p:cNvPr>
          <p:cNvGraphicFramePr/>
          <p:nvPr>
            <p:extLst>
              <p:ext uri="{D42A27DB-BD31-4B8C-83A1-F6EECF244321}">
                <p14:modId xmlns:p14="http://schemas.microsoft.com/office/powerpoint/2010/main" val="3378134187"/>
              </p:ext>
            </p:extLst>
          </p:nvPr>
        </p:nvGraphicFramePr>
        <p:xfrm>
          <a:off x="5295899" y="719667"/>
          <a:ext cx="4492625" cy="44285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Posição do Rodapé 2">
            <a:extLst>
              <a:ext uri="{FF2B5EF4-FFF2-40B4-BE49-F238E27FC236}">
                <a16:creationId xmlns:a16="http://schemas.microsoft.com/office/drawing/2014/main" id="{99020101-7F85-4471-989E-6B3B07ED7437}"/>
              </a:ext>
            </a:extLst>
          </p:cNvPr>
          <p:cNvSpPr>
            <a:spLocks noGrp="1"/>
          </p:cNvSpPr>
          <p:nvPr>
            <p:ph type="ftr" sz="quarter" idx="11"/>
          </p:nvPr>
        </p:nvSpPr>
        <p:spPr/>
        <p:txBody>
          <a:bodyPr/>
          <a:lstStyle/>
          <a:p>
            <a:r>
              <a:rPr lang="pt-PT"/>
              <a:t>SP-FDUC-2024</a:t>
            </a:r>
          </a:p>
        </p:txBody>
      </p:sp>
      <p:sp>
        <p:nvSpPr>
          <p:cNvPr id="4" name="Marcador de Posição do Número do Diapositivo 3">
            <a:extLst>
              <a:ext uri="{FF2B5EF4-FFF2-40B4-BE49-F238E27FC236}">
                <a16:creationId xmlns:a16="http://schemas.microsoft.com/office/drawing/2014/main" id="{2D4D4CE4-5C2E-40F2-B13E-12D04905F9BB}"/>
              </a:ext>
            </a:extLst>
          </p:cNvPr>
          <p:cNvSpPr>
            <a:spLocks noGrp="1"/>
          </p:cNvSpPr>
          <p:nvPr>
            <p:ph type="sldNum" sz="quarter" idx="12"/>
          </p:nvPr>
        </p:nvSpPr>
        <p:spPr/>
        <p:txBody>
          <a:bodyPr/>
          <a:lstStyle/>
          <a:p>
            <a:fld id="{AB1E1BCC-7A06-4995-A6D6-78A58CA9D9D3}" type="slidenum">
              <a:rPr lang="pt-PT" smtClean="0"/>
              <a:t>4</a:t>
            </a:fld>
            <a:endParaRPr lang="pt-PT"/>
          </a:p>
        </p:txBody>
      </p:sp>
      <p:pic>
        <p:nvPicPr>
          <p:cNvPr id="9" name="Imagem 8">
            <a:extLst>
              <a:ext uri="{FF2B5EF4-FFF2-40B4-BE49-F238E27FC236}">
                <a16:creationId xmlns:a16="http://schemas.microsoft.com/office/drawing/2014/main" id="{8040D0E6-A032-4BB5-B453-193B1C38885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1850" y="331647"/>
            <a:ext cx="1650327" cy="1766112"/>
          </a:xfrm>
          <a:prstGeom prst="rect">
            <a:avLst/>
          </a:prstGeom>
        </p:spPr>
      </p:pic>
    </p:spTree>
    <p:extLst>
      <p:ext uri="{BB962C8B-B14F-4D97-AF65-F5344CB8AC3E}">
        <p14:creationId xmlns:p14="http://schemas.microsoft.com/office/powerpoint/2010/main" val="1963655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81CEB5-50E7-41F4-8767-5E6BD428085F}"/>
              </a:ext>
            </a:extLst>
          </p:cNvPr>
          <p:cNvSpPr>
            <a:spLocks noGrp="1"/>
          </p:cNvSpPr>
          <p:nvPr>
            <p:ph type="title"/>
          </p:nvPr>
        </p:nvSpPr>
        <p:spPr/>
        <p:txBody>
          <a:bodyPr>
            <a:normAutofit fontScale="90000"/>
          </a:bodyPr>
          <a:lstStyle/>
          <a:p>
            <a:pPr algn="ctr">
              <a:lnSpc>
                <a:spcPct val="150000"/>
              </a:lnSpc>
            </a:pPr>
            <a:br>
              <a:rPr lang="en-US" sz="1600" dirty="0"/>
            </a:br>
            <a:r>
              <a:rPr lang="en-US" sz="2200" dirty="0">
                <a:solidFill>
                  <a:srgbClr val="0070C0"/>
                </a:solidFill>
              </a:rPr>
              <a:t>Article 5 of Directive 2002/58/EC (Directive on privacy and electronic communications) </a:t>
            </a:r>
            <a:br>
              <a:rPr lang="en-US" sz="2200" dirty="0">
                <a:solidFill>
                  <a:srgbClr val="0070C0"/>
                </a:solidFill>
              </a:rPr>
            </a:br>
            <a:r>
              <a:rPr lang="en-US" sz="2200" dirty="0">
                <a:solidFill>
                  <a:srgbClr val="0070C0"/>
                </a:solidFill>
              </a:rPr>
              <a:t>Confidentiality of the communications </a:t>
            </a:r>
            <a:br>
              <a:rPr lang="en-US" sz="1400" dirty="0"/>
            </a:br>
            <a:endParaRPr lang="pt-PT" sz="1600" dirty="0"/>
          </a:p>
        </p:txBody>
      </p:sp>
      <p:sp>
        <p:nvSpPr>
          <p:cNvPr id="3" name="Marcador de Posição de Conteúdo 2">
            <a:extLst>
              <a:ext uri="{FF2B5EF4-FFF2-40B4-BE49-F238E27FC236}">
                <a16:creationId xmlns:a16="http://schemas.microsoft.com/office/drawing/2014/main" id="{8C7BA1FC-554D-49C5-8DC9-A8FD263A31F6}"/>
              </a:ext>
            </a:extLst>
          </p:cNvPr>
          <p:cNvSpPr>
            <a:spLocks noGrp="1"/>
          </p:cNvSpPr>
          <p:nvPr>
            <p:ph idx="1"/>
          </p:nvPr>
        </p:nvSpPr>
        <p:spPr/>
        <p:txBody>
          <a:bodyPr>
            <a:normAutofit fontScale="70000" lnSpcReduction="20000"/>
          </a:bodyPr>
          <a:lstStyle/>
          <a:p>
            <a:pPr marL="0" indent="0">
              <a:lnSpc>
                <a:spcPct val="150000"/>
              </a:lnSpc>
              <a:buNone/>
            </a:pPr>
            <a:endParaRPr lang="en-US" dirty="0"/>
          </a:p>
          <a:p>
            <a:pPr marL="0" indent="0">
              <a:lnSpc>
                <a:spcPct val="150000"/>
              </a:lnSpc>
              <a:buNone/>
            </a:pPr>
            <a:r>
              <a:rPr lang="en-US" dirty="0">
                <a:solidFill>
                  <a:schemeClr val="tx2"/>
                </a:solidFill>
              </a:rPr>
              <a:t>3.   Member States shall ensure that the storing of information, or the gaining of access to information already stored, in the terminal equipment of a subscriber or user is only allowed on condition that the subscriber or user concerned </a:t>
            </a:r>
            <a:r>
              <a:rPr lang="en-US" i="1" dirty="0">
                <a:solidFill>
                  <a:srgbClr val="00B0F0"/>
                </a:solidFill>
              </a:rPr>
              <a:t>has given his or her consent, having been provided with clear and comprehensive information, in accordance with Directive 95/46/EC, inter alia, about the purposes of the processing</a:t>
            </a:r>
            <a:r>
              <a:rPr lang="en-US" dirty="0">
                <a:solidFill>
                  <a:srgbClr val="00B0F0"/>
                </a:solidFill>
              </a:rPr>
              <a:t>. </a:t>
            </a:r>
            <a:r>
              <a:rPr lang="en-US" dirty="0">
                <a:solidFill>
                  <a:schemeClr val="tx2"/>
                </a:solidFill>
              </a:rPr>
              <a:t>This shall not prevent any technical storage or access for the sole purpose of carrying out the transmission of a communication over an electronic communications network, or as strictly necessary in order for the provider of an information society service explicitly requested by the subscriber or user to provide the service.</a:t>
            </a:r>
          </a:p>
          <a:p>
            <a:endParaRPr lang="pt-PT" dirty="0"/>
          </a:p>
        </p:txBody>
      </p:sp>
      <p:sp>
        <p:nvSpPr>
          <p:cNvPr id="4" name="Marcador de Posição do Rodapé 3">
            <a:extLst>
              <a:ext uri="{FF2B5EF4-FFF2-40B4-BE49-F238E27FC236}">
                <a16:creationId xmlns:a16="http://schemas.microsoft.com/office/drawing/2014/main" id="{F2C7A39D-A355-4EEE-856A-075B152D5655}"/>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73180418-09AC-4BE6-B05B-E4F043299866}"/>
              </a:ext>
            </a:extLst>
          </p:cNvPr>
          <p:cNvSpPr>
            <a:spLocks noGrp="1"/>
          </p:cNvSpPr>
          <p:nvPr>
            <p:ph type="sldNum" sz="quarter" idx="12"/>
          </p:nvPr>
        </p:nvSpPr>
        <p:spPr/>
        <p:txBody>
          <a:bodyPr/>
          <a:lstStyle/>
          <a:p>
            <a:fld id="{AB1E1BCC-7A06-4995-A6D6-78A58CA9D9D3}" type="slidenum">
              <a:rPr lang="pt-PT" smtClean="0"/>
              <a:t>5</a:t>
            </a:fld>
            <a:endParaRPr lang="pt-PT"/>
          </a:p>
        </p:txBody>
      </p:sp>
    </p:spTree>
    <p:extLst>
      <p:ext uri="{BB962C8B-B14F-4D97-AF65-F5344CB8AC3E}">
        <p14:creationId xmlns:p14="http://schemas.microsoft.com/office/powerpoint/2010/main" val="348322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D0F1C9-557D-45C6-AB22-42B54BF6ECB8}"/>
              </a:ext>
            </a:extLst>
          </p:cNvPr>
          <p:cNvSpPr>
            <a:spLocks noGrp="1"/>
          </p:cNvSpPr>
          <p:nvPr>
            <p:ph type="title"/>
          </p:nvPr>
        </p:nvSpPr>
        <p:spPr/>
        <p:txBody>
          <a:bodyPr>
            <a:normAutofit/>
          </a:bodyPr>
          <a:lstStyle/>
          <a:p>
            <a:r>
              <a:rPr lang="en-US" sz="2400" i="1" dirty="0">
                <a:solidFill>
                  <a:srgbClr val="0070C0"/>
                </a:solidFill>
              </a:rPr>
              <a:t> </a:t>
            </a:r>
            <a:endParaRPr lang="pt-PT" sz="2400" i="1" dirty="0">
              <a:solidFill>
                <a:srgbClr val="0070C0"/>
              </a:solidFill>
            </a:endParaRPr>
          </a:p>
        </p:txBody>
      </p:sp>
      <p:sp>
        <p:nvSpPr>
          <p:cNvPr id="7" name="Marcador de Posição do Texto 6">
            <a:extLst>
              <a:ext uri="{FF2B5EF4-FFF2-40B4-BE49-F238E27FC236}">
                <a16:creationId xmlns:a16="http://schemas.microsoft.com/office/drawing/2014/main" id="{B0CC1A84-4BF7-4C0E-A693-87B008C74C29}"/>
              </a:ext>
            </a:extLst>
          </p:cNvPr>
          <p:cNvSpPr>
            <a:spLocks noGrp="1"/>
          </p:cNvSpPr>
          <p:nvPr>
            <p:ph type="body" idx="1"/>
          </p:nvPr>
        </p:nvSpPr>
        <p:spPr/>
        <p:txBody>
          <a:bodyPr>
            <a:normAutofit fontScale="77500" lnSpcReduction="20000"/>
          </a:bodyPr>
          <a:lstStyle/>
          <a:p>
            <a:r>
              <a:rPr lang="en-US" sz="2400" i="1" dirty="0">
                <a:solidFill>
                  <a:srgbClr val="0070C0"/>
                </a:solidFill>
              </a:rPr>
              <a:t>- for the sole purpose of carrying out the transmission of a communication over an electronic communications network:</a:t>
            </a:r>
            <a:endParaRPr lang="pt-PT" dirty="0"/>
          </a:p>
        </p:txBody>
      </p:sp>
      <p:sp>
        <p:nvSpPr>
          <p:cNvPr id="3" name="Marcador de Posição de Conteúdo 2">
            <a:extLst>
              <a:ext uri="{FF2B5EF4-FFF2-40B4-BE49-F238E27FC236}">
                <a16:creationId xmlns:a16="http://schemas.microsoft.com/office/drawing/2014/main" id="{F1789345-52AA-419F-B08B-8428E86F7B0C}"/>
              </a:ext>
            </a:extLst>
          </p:cNvPr>
          <p:cNvSpPr>
            <a:spLocks noGrp="1"/>
          </p:cNvSpPr>
          <p:nvPr>
            <p:ph sz="half" idx="2"/>
          </p:nvPr>
        </p:nvSpPr>
        <p:spPr/>
        <p:txBody>
          <a:bodyPr>
            <a:normAutofit fontScale="70000" lnSpcReduction="20000"/>
          </a:bodyPr>
          <a:lstStyle/>
          <a:p>
            <a:pPr marL="0" indent="0">
              <a:lnSpc>
                <a:spcPct val="107000"/>
              </a:lnSpc>
              <a:spcAft>
                <a:spcPts val="800"/>
              </a:spcAft>
              <a:buNone/>
            </a:pPr>
            <a:endParaRPr lang="en-GB" sz="1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en-GB" sz="1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In its </a:t>
            </a:r>
            <a:r>
              <a:rPr lang="en-GB" sz="1800" u="sng"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Opinion 04/2012</a:t>
            </a:r>
            <a:r>
              <a:rPr lang="en-GB" sz="1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on Cookie Consent Exemption (7 June 2012), the Article 29 Working Party determined that </a:t>
            </a:r>
            <a:r>
              <a:rPr lang="en-GB"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type "A" cookies may carry out the following tasks</a:t>
            </a:r>
            <a:r>
              <a:rPr lang="en-GB" sz="1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PT"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GB"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Routing information</a:t>
            </a:r>
            <a:r>
              <a:rPr lang="en-GB" sz="1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over the network, e.g. by identifying communication endpoints</a:t>
            </a:r>
            <a:endParaRPr lang="pt-PT"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GB"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Exchanging data</a:t>
            </a:r>
            <a:r>
              <a:rPr lang="en-GB" sz="1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in its intended order, e.g. by numbering data packets</a:t>
            </a:r>
            <a:endParaRPr lang="pt-PT"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GB"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Detecting transmission errors</a:t>
            </a:r>
            <a:r>
              <a:rPr lang="en-GB" sz="1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or data loss</a:t>
            </a:r>
            <a:endParaRPr lang="pt-PT"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pt-PT" dirty="0"/>
          </a:p>
        </p:txBody>
      </p:sp>
      <p:sp>
        <p:nvSpPr>
          <p:cNvPr id="8" name="Marcador de Posição do Texto 7">
            <a:extLst>
              <a:ext uri="{FF2B5EF4-FFF2-40B4-BE49-F238E27FC236}">
                <a16:creationId xmlns:a16="http://schemas.microsoft.com/office/drawing/2014/main" id="{D2142BCF-BAE8-43E5-B43A-2772FC486187}"/>
              </a:ext>
            </a:extLst>
          </p:cNvPr>
          <p:cNvSpPr>
            <a:spLocks noGrp="1"/>
          </p:cNvSpPr>
          <p:nvPr>
            <p:ph type="body" sz="quarter" idx="3"/>
          </p:nvPr>
        </p:nvSpPr>
        <p:spPr/>
        <p:txBody>
          <a:bodyPr>
            <a:normAutofit fontScale="77500" lnSpcReduction="20000"/>
          </a:bodyPr>
          <a:lstStyle/>
          <a:p>
            <a:r>
              <a:rPr lang="en-US" sz="2400" i="1" dirty="0">
                <a:solidFill>
                  <a:srgbClr val="0070C0"/>
                </a:solidFill>
              </a:rPr>
              <a:t>- as strictly necessary in order for the provider of an information society service explicitly requested by the subscriber or user to provide the service.</a:t>
            </a:r>
            <a:endParaRPr lang="pt-PT" dirty="0"/>
          </a:p>
        </p:txBody>
      </p:sp>
      <p:sp>
        <p:nvSpPr>
          <p:cNvPr id="9" name="Marcador de Posição de Conteúdo 8">
            <a:extLst>
              <a:ext uri="{FF2B5EF4-FFF2-40B4-BE49-F238E27FC236}">
                <a16:creationId xmlns:a16="http://schemas.microsoft.com/office/drawing/2014/main" id="{4DC4517F-93AE-4C57-87BC-3678A19ACFA0}"/>
              </a:ext>
            </a:extLst>
          </p:cNvPr>
          <p:cNvSpPr>
            <a:spLocks noGrp="1"/>
          </p:cNvSpPr>
          <p:nvPr>
            <p:ph sz="quarter" idx="4"/>
          </p:nvPr>
        </p:nvSpPr>
        <p:spPr/>
        <p:txBody>
          <a:bodyPr>
            <a:normAutofit fontScale="70000" lnSpcReduction="20000"/>
          </a:bodyPr>
          <a:lstStyle/>
          <a:p>
            <a:pPr marL="0" indent="0">
              <a:lnSpc>
                <a:spcPct val="160000"/>
              </a:lnSpc>
              <a:buNone/>
            </a:pPr>
            <a:endParaRPr lang="en-US" sz="1800" b="0" i="0" u="none" strike="noStrike" baseline="0" dirty="0">
              <a:solidFill>
                <a:srgbClr val="002060"/>
              </a:solidFill>
              <a:latin typeface="Times New Roman" panose="02020603050405020304" pitchFamily="18" charset="0"/>
            </a:endParaRPr>
          </a:p>
          <a:p>
            <a:pPr marL="0" indent="0">
              <a:lnSpc>
                <a:spcPct val="160000"/>
              </a:lnSpc>
              <a:buNone/>
            </a:pPr>
            <a:r>
              <a:rPr lang="en-US" sz="1800" b="0" i="0" u="none" strike="noStrike" baseline="0" dirty="0">
                <a:solidFill>
                  <a:srgbClr val="002060"/>
                </a:solidFill>
                <a:latin typeface="Times New Roman" panose="02020603050405020304" pitchFamily="18" charset="0"/>
              </a:rPr>
              <a:t>Similarly, the wording of CRITERION B suggests that the European Legislator intended to ensure that the test for qualifying for such an exemption must remain high. Following a direct reading of the directive, a cookie matching CRITERION B has to pass simultaneously the two following tests: </a:t>
            </a:r>
          </a:p>
          <a:p>
            <a:pPr marL="0" indent="0">
              <a:lnSpc>
                <a:spcPct val="160000"/>
              </a:lnSpc>
              <a:buNone/>
            </a:pPr>
            <a:r>
              <a:rPr lang="en-US" sz="1800" b="0" i="0" u="none" strike="noStrike" baseline="0" dirty="0">
                <a:solidFill>
                  <a:srgbClr val="002060"/>
                </a:solidFill>
                <a:latin typeface="Times New Roman" panose="02020603050405020304" pitchFamily="18" charset="0"/>
              </a:rPr>
              <a:t>1) The information society service has been explicitly requested by the user: the user (or subscriber) did a positive action to request a service with a clearly defined perimeter. </a:t>
            </a:r>
          </a:p>
          <a:p>
            <a:pPr marL="0" indent="0">
              <a:lnSpc>
                <a:spcPct val="160000"/>
              </a:lnSpc>
              <a:buNone/>
            </a:pPr>
            <a:r>
              <a:rPr lang="en-US" sz="1800" b="0" i="0" u="none" strike="noStrike" baseline="0" dirty="0">
                <a:solidFill>
                  <a:srgbClr val="002060"/>
                </a:solidFill>
                <a:latin typeface="Times New Roman" panose="02020603050405020304" pitchFamily="18" charset="0"/>
              </a:rPr>
              <a:t>2) The cookie is strictly needed to enable the information society service: if cookies are disabled, the service will not work. </a:t>
            </a:r>
          </a:p>
          <a:p>
            <a:endParaRPr lang="pt-PT" dirty="0"/>
          </a:p>
        </p:txBody>
      </p:sp>
      <p:sp>
        <p:nvSpPr>
          <p:cNvPr id="4" name="Marcador de Posição do Rodapé 3">
            <a:extLst>
              <a:ext uri="{FF2B5EF4-FFF2-40B4-BE49-F238E27FC236}">
                <a16:creationId xmlns:a16="http://schemas.microsoft.com/office/drawing/2014/main" id="{36E55563-C3CE-4376-8F17-A01845D38D11}"/>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28B8ACAF-5EA7-4206-820B-63302CE841AE}"/>
              </a:ext>
            </a:extLst>
          </p:cNvPr>
          <p:cNvSpPr>
            <a:spLocks noGrp="1"/>
          </p:cNvSpPr>
          <p:nvPr>
            <p:ph type="sldNum" sz="quarter" idx="12"/>
          </p:nvPr>
        </p:nvSpPr>
        <p:spPr/>
        <p:txBody>
          <a:bodyPr/>
          <a:lstStyle/>
          <a:p>
            <a:fld id="{AB1E1BCC-7A06-4995-A6D6-78A58CA9D9D3}" type="slidenum">
              <a:rPr lang="pt-PT" smtClean="0"/>
              <a:t>6</a:t>
            </a:fld>
            <a:endParaRPr lang="pt-PT"/>
          </a:p>
        </p:txBody>
      </p:sp>
    </p:spTree>
    <p:extLst>
      <p:ext uri="{BB962C8B-B14F-4D97-AF65-F5344CB8AC3E}">
        <p14:creationId xmlns:p14="http://schemas.microsoft.com/office/powerpoint/2010/main" val="1389655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C74F72-8A80-4536-8493-869A4F4C5F6F}"/>
              </a:ext>
            </a:extLst>
          </p:cNvPr>
          <p:cNvSpPr>
            <a:spLocks noGrp="1"/>
          </p:cNvSpPr>
          <p:nvPr>
            <p:ph type="title"/>
          </p:nvPr>
        </p:nvSpPr>
        <p:spPr/>
        <p:txBody>
          <a:bodyPr>
            <a:normAutofit/>
          </a:bodyPr>
          <a:lstStyle/>
          <a:p>
            <a:endParaRPr lang="pt-PT" sz="2400" i="1" dirty="0">
              <a:solidFill>
                <a:srgbClr val="0070C0"/>
              </a:solidFill>
            </a:endParaRPr>
          </a:p>
        </p:txBody>
      </p:sp>
      <p:sp>
        <p:nvSpPr>
          <p:cNvPr id="3" name="Marcador de Posição de Conteúdo 2">
            <a:extLst>
              <a:ext uri="{FF2B5EF4-FFF2-40B4-BE49-F238E27FC236}">
                <a16:creationId xmlns:a16="http://schemas.microsoft.com/office/drawing/2014/main" id="{E1612F13-FDBA-4A21-9774-BA21CF229815}"/>
              </a:ext>
            </a:extLst>
          </p:cNvPr>
          <p:cNvSpPr>
            <a:spLocks noGrp="1"/>
          </p:cNvSpPr>
          <p:nvPr>
            <p:ph idx="1"/>
          </p:nvPr>
        </p:nvSpPr>
        <p:spPr>
          <a:xfrm>
            <a:off x="942975" y="1957387"/>
            <a:ext cx="10515600" cy="4351338"/>
          </a:xfrm>
        </p:spPr>
        <p:txBody>
          <a:bodyPr/>
          <a:lstStyle/>
          <a:p>
            <a:r>
              <a:rPr lang="pt-PT" sz="1800" b="1" i="0" u="none" strike="noStrike" baseline="0" dirty="0">
                <a:solidFill>
                  <a:srgbClr val="000000"/>
                </a:solidFill>
                <a:latin typeface="Cambria" panose="02040503050406030204" pitchFamily="18" charset="0"/>
              </a:rPr>
              <a:t>5 </a:t>
            </a:r>
            <a:r>
              <a:rPr lang="pt-PT" sz="1800" b="1" i="0" u="none" strike="noStrike" baseline="0" dirty="0" err="1">
                <a:solidFill>
                  <a:srgbClr val="000000"/>
                </a:solidFill>
                <a:latin typeface="Cambria" panose="02040503050406030204" pitchFamily="18" charset="0"/>
              </a:rPr>
              <a:t>Summary</a:t>
            </a:r>
            <a:r>
              <a:rPr lang="pt-PT" sz="1800" b="1" i="0" u="none" strike="noStrike" baseline="0" dirty="0">
                <a:solidFill>
                  <a:srgbClr val="000000"/>
                </a:solidFill>
                <a:latin typeface="Cambria" panose="02040503050406030204" pitchFamily="18" charset="0"/>
              </a:rPr>
              <a:t> </a:t>
            </a:r>
            <a:r>
              <a:rPr lang="pt-PT" sz="1800" b="1" i="0" u="none" strike="noStrike" baseline="0" dirty="0" err="1">
                <a:solidFill>
                  <a:srgbClr val="000000"/>
                </a:solidFill>
                <a:latin typeface="Cambria" panose="02040503050406030204" pitchFamily="18" charset="0"/>
              </a:rPr>
              <a:t>and</a:t>
            </a:r>
            <a:r>
              <a:rPr lang="pt-PT" sz="1800" b="1" i="0" u="none" strike="noStrike" baseline="0" dirty="0">
                <a:solidFill>
                  <a:srgbClr val="000000"/>
                </a:solidFill>
                <a:latin typeface="Cambria" panose="02040503050406030204" pitchFamily="18" charset="0"/>
              </a:rPr>
              <a:t> </a:t>
            </a:r>
            <a:r>
              <a:rPr lang="pt-PT" sz="1800" b="1" i="0" u="none" strike="noStrike" baseline="0" dirty="0" err="1">
                <a:solidFill>
                  <a:srgbClr val="000000"/>
                </a:solidFill>
                <a:latin typeface="Cambria" panose="02040503050406030204" pitchFamily="18" charset="0"/>
              </a:rPr>
              <a:t>guidelines</a:t>
            </a:r>
            <a:endParaRPr lang="pt-PT" sz="1800" b="0" i="0" u="none" strike="noStrike" baseline="0" dirty="0">
              <a:solidFill>
                <a:srgbClr val="000000"/>
              </a:solidFill>
              <a:latin typeface="Cambria" panose="02040503050406030204" pitchFamily="18" charset="0"/>
            </a:endParaRPr>
          </a:p>
          <a:p>
            <a:pPr marL="0" indent="0">
              <a:buNone/>
            </a:pPr>
            <a:r>
              <a:rPr lang="en-US" sz="1800" b="0" i="0" u="none" strike="noStrike" baseline="0" dirty="0">
                <a:solidFill>
                  <a:srgbClr val="000000"/>
                </a:solidFill>
                <a:latin typeface="Times New Roman" panose="02020603050405020304" pitchFamily="18" charset="0"/>
              </a:rPr>
              <a:t>This analysis has shown that the following cookies can be exempted from informed consent under certain conditions if they are not used for additional purposes: </a:t>
            </a:r>
          </a:p>
          <a:p>
            <a:r>
              <a:rPr lang="en-US" sz="1800" b="0" i="0" u="none" strike="noStrike" baseline="0" dirty="0">
                <a:solidFill>
                  <a:srgbClr val="000000"/>
                </a:solidFill>
                <a:latin typeface="Times New Roman" panose="02020603050405020304" pitchFamily="18" charset="0"/>
              </a:rPr>
              <a:t>1) User input cookies (session-id), for the duration of a session or persistent cookies limited to a few hours in some cases. </a:t>
            </a:r>
          </a:p>
          <a:p>
            <a:r>
              <a:rPr lang="en-US" sz="1800" b="0" i="0" u="none" strike="noStrike" baseline="0" dirty="0">
                <a:solidFill>
                  <a:srgbClr val="000000"/>
                </a:solidFill>
                <a:latin typeface="Times New Roman" panose="02020603050405020304" pitchFamily="18" charset="0"/>
              </a:rPr>
              <a:t>2) Authentication cookies, used for authenticated services, for the duration of a session. </a:t>
            </a:r>
          </a:p>
          <a:p>
            <a:r>
              <a:rPr lang="en-US" sz="1800" b="0" i="0" u="none" strike="noStrike" baseline="0" dirty="0">
                <a:solidFill>
                  <a:srgbClr val="000000"/>
                </a:solidFill>
                <a:latin typeface="Times New Roman" panose="02020603050405020304" pitchFamily="18" charset="0"/>
              </a:rPr>
              <a:t>3) User centric security cookies, used to detect authentication abuses, for a limited persistent duration. </a:t>
            </a:r>
          </a:p>
          <a:p>
            <a:r>
              <a:rPr lang="en-US" sz="1800" b="0" i="0" u="none" strike="noStrike" baseline="0" dirty="0">
                <a:solidFill>
                  <a:srgbClr val="000000"/>
                </a:solidFill>
                <a:latin typeface="Times New Roman" panose="02020603050405020304" pitchFamily="18" charset="0"/>
              </a:rPr>
              <a:t>4) Multimedia content player session cookies, such as flash player cookies, for the duration of a session. </a:t>
            </a:r>
          </a:p>
          <a:p>
            <a:r>
              <a:rPr lang="en-US" sz="1800" b="0" i="0" u="none" strike="noStrike" baseline="0" dirty="0">
                <a:solidFill>
                  <a:srgbClr val="000000"/>
                </a:solidFill>
                <a:latin typeface="Times New Roman" panose="02020603050405020304" pitchFamily="18" charset="0"/>
              </a:rPr>
              <a:t>5) Load balancing session cookies, for the duration of session. </a:t>
            </a:r>
          </a:p>
          <a:p>
            <a:r>
              <a:rPr lang="en-US" sz="1800" b="0" i="0" u="none" strike="noStrike" baseline="0" dirty="0">
                <a:solidFill>
                  <a:srgbClr val="000000"/>
                </a:solidFill>
                <a:latin typeface="Times New Roman" panose="02020603050405020304" pitchFamily="18" charset="0"/>
              </a:rPr>
              <a:t>6) UI customization persistent cookies, for the duration of a session (or slightly more). </a:t>
            </a:r>
          </a:p>
          <a:p>
            <a:r>
              <a:rPr lang="en-US" sz="1800" b="0" i="0" u="none" strike="noStrike" baseline="0" dirty="0">
                <a:solidFill>
                  <a:srgbClr val="000000"/>
                </a:solidFill>
                <a:latin typeface="Times New Roman" panose="02020603050405020304" pitchFamily="18" charset="0"/>
              </a:rPr>
              <a:t>7) Third party social plug-in content sharing cookies, for logged in members of a social network. </a:t>
            </a:r>
          </a:p>
          <a:p>
            <a:endParaRPr lang="pt-PT" dirty="0"/>
          </a:p>
        </p:txBody>
      </p:sp>
      <p:sp>
        <p:nvSpPr>
          <p:cNvPr id="4" name="Marcador de Posição do Rodapé 3">
            <a:extLst>
              <a:ext uri="{FF2B5EF4-FFF2-40B4-BE49-F238E27FC236}">
                <a16:creationId xmlns:a16="http://schemas.microsoft.com/office/drawing/2014/main" id="{0C8EAAA9-E46E-41F3-BC6C-4EB9AECD5447}"/>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50630E89-F6AC-44C0-80E1-512F6790C91C}"/>
              </a:ext>
            </a:extLst>
          </p:cNvPr>
          <p:cNvSpPr>
            <a:spLocks noGrp="1"/>
          </p:cNvSpPr>
          <p:nvPr>
            <p:ph type="sldNum" sz="quarter" idx="12"/>
          </p:nvPr>
        </p:nvSpPr>
        <p:spPr/>
        <p:txBody>
          <a:bodyPr/>
          <a:lstStyle/>
          <a:p>
            <a:fld id="{AB1E1BCC-7A06-4995-A6D6-78A58CA9D9D3}" type="slidenum">
              <a:rPr lang="pt-PT" smtClean="0"/>
              <a:t>7</a:t>
            </a:fld>
            <a:endParaRPr lang="pt-PT"/>
          </a:p>
        </p:txBody>
      </p:sp>
    </p:spTree>
    <p:extLst>
      <p:ext uri="{BB962C8B-B14F-4D97-AF65-F5344CB8AC3E}">
        <p14:creationId xmlns:p14="http://schemas.microsoft.com/office/powerpoint/2010/main" val="2095459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A6B2DD-531B-4C51-A877-20E96827E8DE}"/>
              </a:ext>
            </a:extLst>
          </p:cNvPr>
          <p:cNvSpPr>
            <a:spLocks noGrp="1"/>
          </p:cNvSpPr>
          <p:nvPr>
            <p:ph type="title"/>
          </p:nvPr>
        </p:nvSpPr>
        <p:spPr/>
        <p:txBody>
          <a:bodyPr/>
          <a:lstStyle/>
          <a:p>
            <a:pPr algn="ctr"/>
            <a:r>
              <a:rPr lang="pt-PT" b="1" dirty="0" err="1">
                <a:solidFill>
                  <a:srgbClr val="0070C0"/>
                </a:solidFill>
              </a:rPr>
              <a:t>Consent</a:t>
            </a:r>
            <a:r>
              <a:rPr lang="pt-PT" b="1" dirty="0">
                <a:solidFill>
                  <a:srgbClr val="0070C0"/>
                </a:solidFill>
              </a:rPr>
              <a:t> </a:t>
            </a:r>
            <a:r>
              <a:rPr lang="pt-PT" b="1" dirty="0" err="1">
                <a:solidFill>
                  <a:srgbClr val="0070C0"/>
                </a:solidFill>
              </a:rPr>
              <a:t>required</a:t>
            </a:r>
            <a:r>
              <a:rPr lang="pt-PT" b="1" dirty="0">
                <a:solidFill>
                  <a:srgbClr val="0070C0"/>
                </a:solidFill>
              </a:rPr>
              <a:t> - </a:t>
            </a:r>
            <a:r>
              <a:rPr lang="pt-PT" b="1" dirty="0" err="1">
                <a:solidFill>
                  <a:srgbClr val="0070C0"/>
                </a:solidFill>
              </a:rPr>
              <a:t>Article</a:t>
            </a:r>
            <a:r>
              <a:rPr lang="pt-PT" b="1" dirty="0">
                <a:solidFill>
                  <a:srgbClr val="0070C0"/>
                </a:solidFill>
              </a:rPr>
              <a:t> 4 (11) GDPR</a:t>
            </a:r>
          </a:p>
        </p:txBody>
      </p:sp>
      <p:sp>
        <p:nvSpPr>
          <p:cNvPr id="3" name="Marcador de Posição de Conteúdo 2">
            <a:extLst>
              <a:ext uri="{FF2B5EF4-FFF2-40B4-BE49-F238E27FC236}">
                <a16:creationId xmlns:a16="http://schemas.microsoft.com/office/drawing/2014/main" id="{7DC547C4-85D2-4AEB-81A9-A480D6122C07}"/>
              </a:ext>
            </a:extLst>
          </p:cNvPr>
          <p:cNvSpPr>
            <a:spLocks noGrp="1"/>
          </p:cNvSpPr>
          <p:nvPr>
            <p:ph idx="1"/>
          </p:nvPr>
        </p:nvSpPr>
        <p:spPr/>
        <p:txBody>
          <a:bodyPr/>
          <a:lstStyle/>
          <a:p>
            <a:pPr marL="0" indent="0">
              <a:buNone/>
            </a:pPr>
            <a:endParaRPr lang="en-US" dirty="0"/>
          </a:p>
          <a:p>
            <a:pPr marL="0" indent="0">
              <a:lnSpc>
                <a:spcPct val="150000"/>
              </a:lnSpc>
              <a:buNone/>
            </a:pPr>
            <a:r>
              <a:rPr lang="en-US" dirty="0">
                <a:solidFill>
                  <a:srgbClr val="002060"/>
                </a:solidFill>
              </a:rPr>
              <a:t>‘consent’ of the data subject means any </a:t>
            </a:r>
            <a:r>
              <a:rPr lang="en-US" dirty="0">
                <a:solidFill>
                  <a:srgbClr val="00B0F0"/>
                </a:solidFill>
              </a:rPr>
              <a:t>freely given</a:t>
            </a:r>
            <a:r>
              <a:rPr lang="en-US" dirty="0">
                <a:solidFill>
                  <a:srgbClr val="002060"/>
                </a:solidFill>
              </a:rPr>
              <a:t>, </a:t>
            </a:r>
            <a:r>
              <a:rPr lang="en-US" dirty="0">
                <a:solidFill>
                  <a:srgbClr val="00B0F0"/>
                </a:solidFill>
              </a:rPr>
              <a:t>specific, informed and unambiguous indication</a:t>
            </a:r>
            <a:r>
              <a:rPr lang="en-US" dirty="0">
                <a:solidFill>
                  <a:srgbClr val="002060"/>
                </a:solidFill>
              </a:rPr>
              <a:t> of the data subject’s wishes by which he or she, by </a:t>
            </a:r>
            <a:r>
              <a:rPr lang="en-US" dirty="0">
                <a:solidFill>
                  <a:srgbClr val="00B0F0"/>
                </a:solidFill>
              </a:rPr>
              <a:t>a statement or by a clear affirmative action</a:t>
            </a:r>
            <a:r>
              <a:rPr lang="en-US" dirty="0">
                <a:solidFill>
                  <a:srgbClr val="002060"/>
                </a:solidFill>
              </a:rPr>
              <a:t>, signifies agreement to the processing of personal data relating to him or her;</a:t>
            </a:r>
            <a:endParaRPr lang="pt-PT" dirty="0">
              <a:solidFill>
                <a:srgbClr val="002060"/>
              </a:solidFill>
            </a:endParaRPr>
          </a:p>
        </p:txBody>
      </p:sp>
      <p:sp>
        <p:nvSpPr>
          <p:cNvPr id="4" name="Marcador de Posição do Rodapé 3">
            <a:extLst>
              <a:ext uri="{FF2B5EF4-FFF2-40B4-BE49-F238E27FC236}">
                <a16:creationId xmlns:a16="http://schemas.microsoft.com/office/drawing/2014/main" id="{2F6DDABC-4369-465F-B34B-A51EB74541FB}"/>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02C8CB88-3969-414B-9509-D0B207642D47}"/>
              </a:ext>
            </a:extLst>
          </p:cNvPr>
          <p:cNvSpPr>
            <a:spLocks noGrp="1"/>
          </p:cNvSpPr>
          <p:nvPr>
            <p:ph type="sldNum" sz="quarter" idx="12"/>
          </p:nvPr>
        </p:nvSpPr>
        <p:spPr/>
        <p:txBody>
          <a:bodyPr/>
          <a:lstStyle/>
          <a:p>
            <a:fld id="{AB1E1BCC-7A06-4995-A6D6-78A58CA9D9D3}" type="slidenum">
              <a:rPr lang="pt-PT" smtClean="0"/>
              <a:t>8</a:t>
            </a:fld>
            <a:endParaRPr lang="pt-PT"/>
          </a:p>
        </p:txBody>
      </p:sp>
    </p:spTree>
    <p:extLst>
      <p:ext uri="{BB962C8B-B14F-4D97-AF65-F5344CB8AC3E}">
        <p14:creationId xmlns:p14="http://schemas.microsoft.com/office/powerpoint/2010/main" val="1031928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F36216-B00B-46EC-960F-2296A7C01CAB}"/>
              </a:ext>
            </a:extLst>
          </p:cNvPr>
          <p:cNvSpPr>
            <a:spLocks noGrp="1"/>
          </p:cNvSpPr>
          <p:nvPr>
            <p:ph type="title"/>
          </p:nvPr>
        </p:nvSpPr>
        <p:spPr/>
        <p:txBody>
          <a:bodyPr>
            <a:noAutofit/>
          </a:bodyPr>
          <a:lstStyle/>
          <a:p>
            <a:r>
              <a:rPr lang="pt-PT" sz="2000" b="1" dirty="0">
                <a:solidFill>
                  <a:srgbClr val="0070C0"/>
                </a:solidFill>
                <a:latin typeface="+mn-lt"/>
              </a:rPr>
              <a:t>Judgment of </a:t>
            </a:r>
            <a:r>
              <a:rPr lang="pt-PT" sz="2000" b="1" dirty="0" err="1">
                <a:solidFill>
                  <a:srgbClr val="0070C0"/>
                </a:solidFill>
                <a:latin typeface="+mn-lt"/>
              </a:rPr>
              <a:t>the</a:t>
            </a:r>
            <a:r>
              <a:rPr lang="pt-PT" sz="2000" b="1" dirty="0">
                <a:solidFill>
                  <a:srgbClr val="0070C0"/>
                </a:solidFill>
                <a:latin typeface="+mn-lt"/>
              </a:rPr>
              <a:t> Court (</a:t>
            </a:r>
            <a:r>
              <a:rPr lang="pt-PT" sz="2000" b="1" dirty="0" err="1">
                <a:solidFill>
                  <a:srgbClr val="0070C0"/>
                </a:solidFill>
                <a:latin typeface="+mn-lt"/>
              </a:rPr>
              <a:t>Grand</a:t>
            </a:r>
            <a:r>
              <a:rPr lang="pt-PT" sz="2000" b="1" dirty="0">
                <a:solidFill>
                  <a:srgbClr val="0070C0"/>
                </a:solidFill>
                <a:latin typeface="+mn-lt"/>
              </a:rPr>
              <a:t> </a:t>
            </a:r>
            <a:r>
              <a:rPr lang="pt-PT" sz="2000" b="1" dirty="0" err="1">
                <a:solidFill>
                  <a:srgbClr val="0070C0"/>
                </a:solidFill>
                <a:latin typeface="+mn-lt"/>
              </a:rPr>
              <a:t>Chamber</a:t>
            </a:r>
            <a:r>
              <a:rPr lang="pt-PT" sz="2000" b="1" dirty="0">
                <a:solidFill>
                  <a:srgbClr val="0070C0"/>
                </a:solidFill>
                <a:latin typeface="+mn-lt"/>
              </a:rPr>
              <a:t>) of 1 </a:t>
            </a:r>
            <a:r>
              <a:rPr lang="pt-PT" sz="2000" b="1" dirty="0" err="1">
                <a:solidFill>
                  <a:srgbClr val="0070C0"/>
                </a:solidFill>
                <a:latin typeface="+mn-lt"/>
              </a:rPr>
              <a:t>October</a:t>
            </a:r>
            <a:r>
              <a:rPr lang="pt-PT" sz="2000" b="1" dirty="0">
                <a:solidFill>
                  <a:srgbClr val="0070C0"/>
                </a:solidFill>
                <a:latin typeface="+mn-lt"/>
              </a:rPr>
              <a:t> 2019, </a:t>
            </a:r>
            <a:r>
              <a:rPr lang="pt-PT" sz="2000" b="1" dirty="0" err="1">
                <a:solidFill>
                  <a:srgbClr val="0070C0"/>
                </a:solidFill>
                <a:latin typeface="+mn-lt"/>
              </a:rPr>
              <a:t>Bundesverband</a:t>
            </a:r>
            <a:r>
              <a:rPr lang="pt-PT" sz="2000" b="1" dirty="0">
                <a:solidFill>
                  <a:srgbClr val="0070C0"/>
                </a:solidFill>
                <a:latin typeface="+mn-lt"/>
              </a:rPr>
              <a:t> der </a:t>
            </a:r>
            <a:r>
              <a:rPr lang="pt-PT" sz="2000" b="1" dirty="0" err="1">
                <a:solidFill>
                  <a:srgbClr val="0070C0"/>
                </a:solidFill>
                <a:latin typeface="+mn-lt"/>
              </a:rPr>
              <a:t>Verbraucherzentralen</a:t>
            </a:r>
            <a:r>
              <a:rPr lang="pt-PT" sz="2000" b="1" dirty="0">
                <a:solidFill>
                  <a:srgbClr val="0070C0"/>
                </a:solidFill>
                <a:latin typeface="+mn-lt"/>
              </a:rPr>
              <a:t> </a:t>
            </a:r>
            <a:r>
              <a:rPr lang="pt-PT" sz="2000" b="1" dirty="0" err="1">
                <a:solidFill>
                  <a:srgbClr val="0070C0"/>
                </a:solidFill>
                <a:latin typeface="+mn-lt"/>
              </a:rPr>
              <a:t>und</a:t>
            </a:r>
            <a:r>
              <a:rPr lang="pt-PT" sz="2000" b="1" dirty="0">
                <a:solidFill>
                  <a:srgbClr val="0070C0"/>
                </a:solidFill>
                <a:latin typeface="+mn-lt"/>
              </a:rPr>
              <a:t> </a:t>
            </a:r>
            <a:r>
              <a:rPr lang="pt-PT" sz="2000" b="1" dirty="0" err="1">
                <a:solidFill>
                  <a:srgbClr val="0070C0"/>
                </a:solidFill>
                <a:latin typeface="+mn-lt"/>
              </a:rPr>
              <a:t>Verbraucherverbände</a:t>
            </a:r>
            <a:r>
              <a:rPr lang="pt-PT" sz="2000" b="1" dirty="0">
                <a:solidFill>
                  <a:srgbClr val="0070C0"/>
                </a:solidFill>
                <a:latin typeface="+mn-lt"/>
              </a:rPr>
              <a:t> - </a:t>
            </a:r>
            <a:r>
              <a:rPr lang="pt-PT" sz="2000" b="1" dirty="0" err="1">
                <a:solidFill>
                  <a:srgbClr val="0070C0"/>
                </a:solidFill>
                <a:latin typeface="+mn-lt"/>
              </a:rPr>
              <a:t>Verbraucherzentrale</a:t>
            </a:r>
            <a:r>
              <a:rPr lang="pt-PT" sz="2000" b="1" dirty="0">
                <a:solidFill>
                  <a:srgbClr val="0070C0"/>
                </a:solidFill>
                <a:latin typeface="+mn-lt"/>
              </a:rPr>
              <a:t> </a:t>
            </a:r>
            <a:r>
              <a:rPr lang="pt-PT" sz="2000" b="1" dirty="0" err="1">
                <a:solidFill>
                  <a:srgbClr val="0070C0"/>
                </a:solidFill>
                <a:latin typeface="+mn-lt"/>
              </a:rPr>
              <a:t>Bundesverband</a:t>
            </a:r>
            <a:r>
              <a:rPr lang="pt-PT" sz="2000" b="1" dirty="0">
                <a:solidFill>
                  <a:srgbClr val="0070C0"/>
                </a:solidFill>
                <a:latin typeface="+mn-lt"/>
              </a:rPr>
              <a:t> </a:t>
            </a:r>
            <a:r>
              <a:rPr lang="pt-PT" sz="2000" b="1" dirty="0" err="1">
                <a:solidFill>
                  <a:srgbClr val="0070C0"/>
                </a:solidFill>
                <a:latin typeface="+mn-lt"/>
              </a:rPr>
              <a:t>e.V</a:t>
            </a:r>
            <a:r>
              <a:rPr lang="pt-PT" sz="2000" b="1" dirty="0">
                <a:solidFill>
                  <a:srgbClr val="0070C0"/>
                </a:solidFill>
                <a:latin typeface="+mn-lt"/>
              </a:rPr>
              <a:t>. v Planet49 GmbH. Case C-673/17 [ECLI:EU:C:2019:801]</a:t>
            </a:r>
          </a:p>
        </p:txBody>
      </p:sp>
      <p:sp>
        <p:nvSpPr>
          <p:cNvPr id="3" name="Marcador de Posição de Conteúdo 2">
            <a:extLst>
              <a:ext uri="{FF2B5EF4-FFF2-40B4-BE49-F238E27FC236}">
                <a16:creationId xmlns:a16="http://schemas.microsoft.com/office/drawing/2014/main" id="{444EEFE1-6AC4-4F72-9735-E9DFDE097EF2}"/>
              </a:ext>
            </a:extLst>
          </p:cNvPr>
          <p:cNvSpPr>
            <a:spLocks noGrp="1"/>
          </p:cNvSpPr>
          <p:nvPr>
            <p:ph idx="1"/>
          </p:nvPr>
        </p:nvSpPr>
        <p:spPr/>
        <p:txBody>
          <a:bodyPr>
            <a:normAutofit fontScale="55000" lnSpcReduction="20000"/>
          </a:bodyPr>
          <a:lstStyle/>
          <a:p>
            <a:r>
              <a:rPr lang="en-US" dirty="0">
                <a:solidFill>
                  <a:srgbClr val="002060"/>
                </a:solidFill>
              </a:rPr>
              <a:t>On those grounds, the Court (Grand Chamber) hereby rules:</a:t>
            </a:r>
          </a:p>
          <a:p>
            <a:r>
              <a:rPr lang="en-US" dirty="0">
                <a:solidFill>
                  <a:srgbClr val="002060"/>
                </a:solidFill>
              </a:rPr>
              <a:t>1.      Article 2(f) and of Article 5(3) of Directive 2002/58/EC of the European Parliament and of the Council of 12 July 2002 concerning the processing of personal data and the protection of privacy in the electronic communications sector (Directive on privacy and electronic communications), as amended by Directive 2009/136/EC of the European Parliament and of the Council of 25 November 2009, read in conjunction with Article 2(h) of Directive 95/46/EC of the European Parliament and of the Council of 24 October 1995 on the protection of individuals with regard to the processing of personal data and on the free movement of such data and Article 4(11) and Article 6(1)(a) of Regulation (EU) 2016/679 of the European Parliament and of the Council of 27 April 2016 on the protection of natural persons with regard to the processing of personal data and on the free movement of such data, and repealing Directive 95/46 (General Data Protection Regulation), must be interpreted as meaning that the consent referred to in those provisions is not validly constituted if, in the form of cookies, the storage of information or access to information already stored in a website user’s terminal equipment is permitted by way of a pre-checked checkbox which the user must deselect to refuse his or her consent.</a:t>
            </a:r>
          </a:p>
          <a:p>
            <a:r>
              <a:rPr lang="en-US" dirty="0">
                <a:solidFill>
                  <a:srgbClr val="002060"/>
                </a:solidFill>
              </a:rPr>
              <a:t>2.      Article 2(f) and Article 5(3) of Directive 2002/58, as amended by Directive 2009/136, read in conjunction with Article 2(h) of Directive 95/46 and Article 4(11) and Article 6(1)(a) of Regulation 2016/679, are not to be interpreted differently according to whether or not the information stored or accessed on a website user’s terminal equipment is personal data within the meaning of Directive 95/46 and Regulation 2016/679.</a:t>
            </a:r>
          </a:p>
          <a:p>
            <a:r>
              <a:rPr lang="en-US" dirty="0">
                <a:solidFill>
                  <a:srgbClr val="002060"/>
                </a:solidFill>
              </a:rPr>
              <a:t>3.      Article 5(3) of Directive 2002/58, as amended by Directive 2009/136, must be interpreted as meaning that the information that the service provider must give to a website user includes the duration of the operation of cookies and whether or not third parties may have access to those cookies.</a:t>
            </a:r>
          </a:p>
          <a:p>
            <a:endParaRPr lang="pt-PT" dirty="0"/>
          </a:p>
        </p:txBody>
      </p:sp>
      <p:sp>
        <p:nvSpPr>
          <p:cNvPr id="4" name="Marcador de Posição do Rodapé 3">
            <a:extLst>
              <a:ext uri="{FF2B5EF4-FFF2-40B4-BE49-F238E27FC236}">
                <a16:creationId xmlns:a16="http://schemas.microsoft.com/office/drawing/2014/main" id="{4ACAF4AE-61FC-48F7-8970-D1A85F9CBD4B}"/>
              </a:ext>
            </a:extLst>
          </p:cNvPr>
          <p:cNvSpPr>
            <a:spLocks noGrp="1"/>
          </p:cNvSpPr>
          <p:nvPr>
            <p:ph type="ftr" sz="quarter" idx="11"/>
          </p:nvPr>
        </p:nvSpPr>
        <p:spPr/>
        <p:txBody>
          <a:bodyPr/>
          <a:lstStyle/>
          <a:p>
            <a:r>
              <a:rPr lang="pt-PT"/>
              <a:t>SP-FDUC-2024</a:t>
            </a:r>
          </a:p>
        </p:txBody>
      </p:sp>
      <p:sp>
        <p:nvSpPr>
          <p:cNvPr id="5" name="Marcador de Posição do Número do Diapositivo 4">
            <a:extLst>
              <a:ext uri="{FF2B5EF4-FFF2-40B4-BE49-F238E27FC236}">
                <a16:creationId xmlns:a16="http://schemas.microsoft.com/office/drawing/2014/main" id="{D6FE92FB-7F43-4BCF-9AFD-FF56BD3ADDAD}"/>
              </a:ext>
            </a:extLst>
          </p:cNvPr>
          <p:cNvSpPr>
            <a:spLocks noGrp="1"/>
          </p:cNvSpPr>
          <p:nvPr>
            <p:ph type="sldNum" sz="quarter" idx="12"/>
          </p:nvPr>
        </p:nvSpPr>
        <p:spPr/>
        <p:txBody>
          <a:bodyPr/>
          <a:lstStyle/>
          <a:p>
            <a:fld id="{AB1E1BCC-7A06-4995-A6D6-78A58CA9D9D3}" type="slidenum">
              <a:rPr lang="pt-PT" smtClean="0"/>
              <a:t>9</a:t>
            </a:fld>
            <a:endParaRPr lang="pt-PT"/>
          </a:p>
        </p:txBody>
      </p:sp>
    </p:spTree>
    <p:extLst>
      <p:ext uri="{BB962C8B-B14F-4D97-AF65-F5344CB8AC3E}">
        <p14:creationId xmlns:p14="http://schemas.microsoft.com/office/powerpoint/2010/main" val="4085838220"/>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687</TotalTime>
  <Words>5058</Words>
  <Application>Microsoft Office PowerPoint</Application>
  <PresentationFormat>Ecrã Panorâmico</PresentationFormat>
  <Paragraphs>299</Paragraphs>
  <Slides>35</Slides>
  <Notes>14</Notes>
  <HiddenSlides>0</HiddenSlides>
  <MMClips>0</MMClips>
  <ScaleCrop>false</ScaleCrop>
  <HeadingPairs>
    <vt:vector size="6" baseType="variant">
      <vt:variant>
        <vt:lpstr>Tipos de letra usados</vt:lpstr>
      </vt:variant>
      <vt:variant>
        <vt:i4>10</vt:i4>
      </vt:variant>
      <vt:variant>
        <vt:lpstr>Tema</vt:lpstr>
      </vt:variant>
      <vt:variant>
        <vt:i4>1</vt:i4>
      </vt:variant>
      <vt:variant>
        <vt:lpstr>Títulos dos diapositivos</vt:lpstr>
      </vt:variant>
      <vt:variant>
        <vt:i4>35</vt:i4>
      </vt:variant>
    </vt:vector>
  </HeadingPairs>
  <TitlesOfParts>
    <vt:vector size="46" baseType="lpstr">
      <vt:lpstr>Arial</vt:lpstr>
      <vt:lpstr>Calibri</vt:lpstr>
      <vt:lpstr>Calibri Light</vt:lpstr>
      <vt:lpstr>Calibri,Bold</vt:lpstr>
      <vt:lpstr>Cambria</vt:lpstr>
      <vt:lpstr>EUAlbertina-Regular-Identity-H</vt:lpstr>
      <vt:lpstr>inherit</vt:lpstr>
      <vt:lpstr>Symbol</vt:lpstr>
      <vt:lpstr>Times New Roman</vt:lpstr>
      <vt:lpstr>Wingdings</vt:lpstr>
      <vt:lpstr>Tema do Office</vt:lpstr>
      <vt:lpstr> Conference  Protecting Online Users: The Past, Present, and Future of Cookie Regulation  11 October 2024</vt:lpstr>
      <vt:lpstr>Paving the way…</vt:lpstr>
      <vt:lpstr>Apresentação do PowerPoint</vt:lpstr>
      <vt:lpstr>Pay wall</vt:lpstr>
      <vt:lpstr> Article 5 of Directive 2002/58/EC (Directive on privacy and electronic communications)  Confidentiality of the communications  </vt:lpstr>
      <vt:lpstr> </vt:lpstr>
      <vt:lpstr>Apresentação do PowerPoint</vt:lpstr>
      <vt:lpstr>Consent required - Article 4 (11) GDPR</vt:lpstr>
      <vt:lpstr>Judgment of the Court (Grand Chamber) of 1 October 2019, Bundesverband der Verbraucherzentralen und Verbraucherverbände - Verbraucherzentrale Bundesverband e.V. v Planet49 GmbH. Case C-673/17 [ECLI:EU:C:2019:801]</vt:lpstr>
      <vt:lpstr>Article 7 - Conditions for consent</vt:lpstr>
      <vt:lpstr>Opinion 5/2019 on the interplay between the ePrivacy Directive and the GDPR, in particular regarding the competence, tasks and powers of data protection authorities  - Adopted on 12 March 2019</vt:lpstr>
      <vt:lpstr>Apresentação do PowerPoint</vt:lpstr>
      <vt:lpstr>Article 95 GDPR (Recital 173)</vt:lpstr>
      <vt:lpstr>Apresentação do PowerPoint</vt:lpstr>
      <vt:lpstr>Article 6 GDPR</vt:lpstr>
      <vt:lpstr>https://www.washingtonpost.com/gdpr-consent/  </vt:lpstr>
      <vt:lpstr>EDPB’s Opinion on “Consent or Pay” Models   Opinion 08/2024 on Valid Consent in the Context of Consent or Pay Models Implemented by Large Online Platforms  Adopted on 17 April 2024</vt:lpstr>
      <vt:lpstr>Apresentação do PowerPoint</vt:lpstr>
      <vt:lpstr>Apresentação do PowerPoint</vt:lpstr>
      <vt:lpstr>Apresentação do PowerPoint</vt:lpstr>
      <vt:lpstr>Apresentação do PowerPoint</vt:lpstr>
      <vt:lpstr>Assessing valid consent</vt:lpstr>
      <vt:lpstr>Apresentação do PowerPoint</vt:lpstr>
      <vt:lpstr>Cookie wall</vt:lpstr>
      <vt:lpstr>Guidelines 05/2020 on consent under Regulation 2016/679 Version 1.1 Adopted on 4 May 2020</vt:lpstr>
      <vt:lpstr>Data Protection Agencies…</vt:lpstr>
      <vt:lpstr>Drafts of the ePrivacy Regulation</vt:lpstr>
      <vt:lpstr>Directive 2005/29/EC of the European Parliament and of the Council of 11 May 2005, concerning unfair business-to-consumer commercial practices in the internal market  (‘Unfair Commercial Practices Directive’) </vt:lpstr>
      <vt:lpstr>Article 8 - Aggressive commercial practices </vt:lpstr>
      <vt:lpstr>Apresentação do PowerPoint</vt:lpstr>
      <vt:lpstr>Article 9 - Use of harassment, coercion and undue influence </vt:lpstr>
      <vt:lpstr>General clause of Article 5</vt:lpstr>
      <vt:lpstr>Apresentação do PowerPoint</vt:lpstr>
      <vt:lpstr>Article 11a - Redress</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Sandra Passinhas</dc:creator>
  <cp:lastModifiedBy>Sandra Passinhas</cp:lastModifiedBy>
  <cp:revision>51</cp:revision>
  <dcterms:created xsi:type="dcterms:W3CDTF">2024-09-20T20:15:39Z</dcterms:created>
  <dcterms:modified xsi:type="dcterms:W3CDTF">2024-10-11T12:09:38Z</dcterms:modified>
</cp:coreProperties>
</file>