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64" r:id="rId3"/>
    <p:sldId id="261" r:id="rId4"/>
    <p:sldId id="258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45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7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58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35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31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5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1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5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36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5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4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" name="Rectangle 109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62F176A-9349-4CD7-8042-59C0200C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4471" y="0"/>
            <a:ext cx="3027529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95508"/>
            <a:ext cx="9158373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2FCBBC3-6C59-ADB9-5007-972465FC8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589" y="1228458"/>
            <a:ext cx="7366236" cy="2781861"/>
          </a:xfrm>
        </p:spPr>
        <p:txBody>
          <a:bodyPr anchor="b">
            <a:normAutofit fontScale="90000"/>
          </a:bodyPr>
          <a:lstStyle/>
          <a:p>
            <a:pPr>
              <a:lnSpc>
                <a:spcPct val="115000"/>
              </a:lnSpc>
            </a:pPr>
            <a:br>
              <a:rPr lang="it-IT" sz="5600" dirty="0">
                <a:solidFill>
                  <a:schemeClr val="tx2"/>
                </a:solidFill>
              </a:rPr>
            </a:br>
            <a:r>
              <a:rPr lang="en-GB" sz="4800" cap="none" dirty="0">
                <a:solidFill>
                  <a:schemeClr val="tx2"/>
                </a:solidFill>
              </a:rPr>
              <a:t>Kids’ Safety Online: Insights from the UK and US Legal Models</a:t>
            </a:r>
            <a:endParaRPr lang="en-GB" sz="4800" dirty="0">
              <a:solidFill>
                <a:schemeClr val="tx2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CEA5FC9-728A-672D-BEAB-047EA394B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43270"/>
            <a:ext cx="7362825" cy="1836180"/>
          </a:xfrm>
        </p:spPr>
        <p:txBody>
          <a:bodyPr anchor="t">
            <a:noAutofit/>
          </a:bodyPr>
          <a:lstStyle/>
          <a:p>
            <a:pPr>
              <a:lnSpc>
                <a:spcPct val="140000"/>
              </a:lnSpc>
            </a:pPr>
            <a:r>
              <a:rPr lang="it-IT" sz="1400" dirty="0">
                <a:solidFill>
                  <a:schemeClr val="tx2"/>
                </a:solidFill>
              </a:rPr>
              <a:t>IV International Conference of the South EU Google Data Governance Chair </a:t>
            </a:r>
          </a:p>
          <a:p>
            <a:pPr>
              <a:lnSpc>
                <a:spcPct val="140000"/>
              </a:lnSpc>
            </a:pPr>
            <a:r>
              <a:rPr lang="it-IT" sz="1400" dirty="0">
                <a:solidFill>
                  <a:schemeClr val="tx2"/>
                </a:solidFill>
              </a:rPr>
              <a:t>Universidad CEU San Pablo - 27/06/2024</a:t>
            </a:r>
          </a:p>
          <a:p>
            <a:pPr>
              <a:lnSpc>
                <a:spcPct val="140000"/>
              </a:lnSpc>
            </a:pPr>
            <a:r>
              <a:rPr lang="it-IT" sz="1400" dirty="0">
                <a:solidFill>
                  <a:schemeClr val="tx2"/>
                </a:solidFill>
              </a:rPr>
              <a:t>Federico D’Orazio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144405"/>
            <a:ext cx="9201530" cy="7345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91DF095C-665A-4B22-A777-D3196F495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4472" y="1052464"/>
            <a:ext cx="3027528" cy="5115151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E9A171F-91A7-42F8-B25C-E38B244E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85AAE23-FCB6-4663-907C-0110B0FDC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1420" y="6167615"/>
            <a:ext cx="3027529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Carattere, Elementi grafici, logo, grafica&#10;&#10;Descrizione generata automaticamente">
            <a:extLst>
              <a:ext uri="{FF2B5EF4-FFF2-40B4-BE49-F238E27FC236}">
                <a16:creationId xmlns:a16="http://schemas.microsoft.com/office/drawing/2014/main" id="{1DEF1E94-6B5F-0A15-8C19-CC8F99FB9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890" y="5094967"/>
            <a:ext cx="1992257" cy="57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7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F57026-462F-29F1-6858-BC913536CBFB}"/>
              </a:ext>
            </a:extLst>
          </p:cNvPr>
          <p:cNvSpPr txBox="1"/>
          <p:nvPr/>
        </p:nvSpPr>
        <p:spPr>
          <a:xfrm>
            <a:off x="669235" y="1318592"/>
            <a:ext cx="1085353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Object of analysis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the UK and US regulatory approaches to promote kids’ safety in the digital environment.</a:t>
            </a:r>
          </a:p>
          <a:p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n-GB" sz="28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Objective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to identify the different interests at stake in the regulation of kids’ online activities and to understand the legislative state of the art with a view to finding a balanced regulatory approach.</a:t>
            </a:r>
          </a:p>
          <a:p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n-GB" sz="28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Comparative methodology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circulation of legal models and identification of the solutions proposed by different legal system to similar issues.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/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86103D-250C-DE53-D801-D0E4DE05CED6}"/>
              </a:ext>
            </a:extLst>
          </p:cNvPr>
          <p:cNvSpPr txBox="1"/>
          <p:nvPr/>
        </p:nvSpPr>
        <p:spPr>
          <a:xfrm>
            <a:off x="669235" y="496957"/>
            <a:ext cx="457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5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Overview</a:t>
            </a:r>
            <a:endParaRPr lang="it-IT" sz="3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16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ADBA6-6E30-5332-8852-E7A46204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United Kingdom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3758BD-861E-49DD-D6F5-DAB0D47743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6670" y="337931"/>
            <a:ext cx="6172412" cy="2880360"/>
          </a:xfrm>
        </p:spPr>
        <p:txBody>
          <a:bodyPr>
            <a:noAutofit/>
          </a:bodyPr>
          <a:lstStyle/>
          <a:p>
            <a:pPr algn="just"/>
            <a:r>
              <a:rPr lang="en-GB" dirty="0"/>
              <a:t>Age-Appropriate Design Code – ICO 2020</a:t>
            </a:r>
          </a:p>
          <a:p>
            <a:pPr algn="just">
              <a:spcBef>
                <a:spcPts val="800"/>
              </a:spcBef>
            </a:pPr>
            <a:r>
              <a:rPr lang="en-GB" b="0" u="sng" dirty="0"/>
              <a:t>15 standards</a:t>
            </a:r>
            <a:r>
              <a:rPr lang="en-GB" b="0" dirty="0"/>
              <a:t>: «best interests of the child»; DPIAs; privacy information in clear language; data minimisation; setting off by default geolocation and profiling; notice of activated parental control systems.</a:t>
            </a:r>
          </a:p>
          <a:p>
            <a:pPr algn="just">
              <a:spcBef>
                <a:spcPts val="700"/>
              </a:spcBef>
            </a:pPr>
            <a:r>
              <a:rPr lang="en-GB" b="0" u="sng" dirty="0"/>
              <a:t>Design of online services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A2B1B6-8327-443F-BCEF-995DE7026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76670" y="3749039"/>
            <a:ext cx="6172411" cy="2698143"/>
          </a:xfrm>
        </p:spPr>
        <p:txBody>
          <a:bodyPr>
            <a:noAutofit/>
          </a:bodyPr>
          <a:lstStyle/>
          <a:p>
            <a:pPr algn="just"/>
            <a:r>
              <a:rPr lang="en-GB" i="1" dirty="0"/>
              <a:t>Online Safety Act 2023</a:t>
            </a:r>
          </a:p>
          <a:p>
            <a:pPr algn="just"/>
            <a:r>
              <a:rPr lang="en-GB" b="0" dirty="0"/>
              <a:t>- Duties of care upon platforms</a:t>
            </a:r>
          </a:p>
          <a:p>
            <a:pPr algn="just">
              <a:spcBef>
                <a:spcPts val="800"/>
              </a:spcBef>
            </a:pPr>
            <a:r>
              <a:rPr lang="en-GB" b="0" dirty="0"/>
              <a:t>- Regulation of harmful and age-inappropriate content: «primary priority content» and «priority content»</a:t>
            </a:r>
          </a:p>
          <a:p>
            <a:pPr algn="just">
              <a:spcBef>
                <a:spcPts val="800"/>
              </a:spcBef>
            </a:pPr>
            <a:r>
              <a:rPr lang="en-GB" b="0" dirty="0"/>
              <a:t>- Impact on free speech and privacy</a:t>
            </a:r>
          </a:p>
        </p:txBody>
      </p:sp>
    </p:spTree>
    <p:extLst>
      <p:ext uri="{BB962C8B-B14F-4D97-AF65-F5344CB8AC3E}">
        <p14:creationId xmlns:p14="http://schemas.microsoft.com/office/powerpoint/2010/main" val="1126804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E24CF5-3BE6-D5CA-CBC9-5B1C02042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Circulation of legal models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DDA236-8654-0A1E-CF4D-4259975CD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From the UK to the US</a:t>
            </a:r>
          </a:p>
          <a:p>
            <a:pPr algn="just"/>
            <a:r>
              <a:rPr lang="en-GB" b="0" dirty="0"/>
              <a:t>California </a:t>
            </a:r>
            <a:r>
              <a:rPr lang="en-GB" b="0" i="1" dirty="0"/>
              <a:t>Age-Appropriate Design Code Act</a:t>
            </a:r>
            <a:r>
              <a:rPr lang="en-GB" b="0" dirty="0"/>
              <a:t> </a:t>
            </a:r>
            <a:r>
              <a:rPr lang="en-GB" b="0" i="1" dirty="0"/>
              <a:t>2022</a:t>
            </a:r>
          </a:p>
          <a:p>
            <a:pPr algn="just"/>
            <a:r>
              <a:rPr lang="en-GB" b="0" i="1" dirty="0"/>
              <a:t>Kids Online Safety Bill </a:t>
            </a:r>
            <a:r>
              <a:rPr lang="en-GB" b="0" dirty="0"/>
              <a:t>(KOSA) introduced in both Houses of the federal Congress (S.1409; H.R.7891)</a:t>
            </a:r>
          </a:p>
          <a:p>
            <a:endParaRPr lang="en-GB" b="0" dirty="0"/>
          </a:p>
          <a:p>
            <a:r>
              <a:rPr lang="en-GB" dirty="0"/>
              <a:t>Different regulatory frameworks </a:t>
            </a:r>
            <a:r>
              <a:rPr lang="en-GB" b="0" dirty="0"/>
              <a:t>– the UK’s and Californian </a:t>
            </a:r>
            <a:r>
              <a:rPr lang="en-GB" b="0" i="1" dirty="0"/>
              <a:t>Children’s Codes </a:t>
            </a:r>
            <a:r>
              <a:rPr lang="en-GB" b="0" dirty="0"/>
              <a:t>example:</a:t>
            </a:r>
          </a:p>
          <a:p>
            <a:pPr algn="just"/>
            <a:r>
              <a:rPr lang="en-GB" b="0" i="1" dirty="0"/>
              <a:t>- UN Convention on the Rights of the Child </a:t>
            </a:r>
            <a:r>
              <a:rPr lang="en-GB" b="0" dirty="0"/>
              <a:t>(1989)</a:t>
            </a:r>
          </a:p>
          <a:p>
            <a:pPr algn="just"/>
            <a:r>
              <a:rPr lang="en-GB" b="0" i="1" dirty="0"/>
              <a:t>- General Data Protection Regulation</a:t>
            </a:r>
          </a:p>
        </p:txBody>
      </p:sp>
    </p:spTree>
    <p:extLst>
      <p:ext uri="{BB962C8B-B14F-4D97-AF65-F5344CB8AC3E}">
        <p14:creationId xmlns:p14="http://schemas.microsoft.com/office/powerpoint/2010/main" val="181253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360D9-F80B-E9FF-6339-4B053169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588" y="2003209"/>
            <a:ext cx="3617656" cy="2601304"/>
          </a:xfrm>
        </p:spPr>
        <p:txBody>
          <a:bodyPr/>
          <a:lstStyle/>
          <a:p>
            <a:r>
              <a:rPr lang="en-GB" dirty="0"/>
              <a:t>US: the federal level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BDC80F-CE06-3258-585C-606D83378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i="1" dirty="0"/>
              <a:t>Kids Online Safety Bill </a:t>
            </a:r>
            <a:r>
              <a:rPr lang="en-GB" dirty="0"/>
              <a:t>(KOSA)</a:t>
            </a:r>
            <a:endParaRPr lang="en-GB" i="1" dirty="0"/>
          </a:p>
          <a:p>
            <a:pPr marL="285750" indent="-285750">
              <a:buFontTx/>
              <a:buChar char="-"/>
            </a:pPr>
            <a:r>
              <a:rPr lang="en-GB" b="0" dirty="0"/>
              <a:t>Duty of care upon platforms (similar to the UK model)</a:t>
            </a:r>
          </a:p>
          <a:p>
            <a:pPr marL="285750" indent="-285750" algn="just">
              <a:buFontTx/>
              <a:buChar char="-"/>
            </a:pPr>
            <a:r>
              <a:rPr lang="en-GB" b="0" dirty="0"/>
              <a:t>Readily accessible safeguards to limit design features that result in compulsive usage</a:t>
            </a:r>
          </a:p>
          <a:p>
            <a:pPr marL="285750" indent="-285750" algn="just">
              <a:buFontTx/>
              <a:buChar char="-"/>
            </a:pPr>
            <a:r>
              <a:rPr lang="en-GB" b="0" dirty="0"/>
              <a:t>Strengthening parental control instruments</a:t>
            </a:r>
          </a:p>
          <a:p>
            <a:pPr marL="285750" indent="-285750" algn="just">
              <a:buFontTx/>
              <a:buChar char="-"/>
            </a:pPr>
            <a:r>
              <a:rPr lang="en-GB" b="0" dirty="0"/>
              <a:t>Information disclosures (terms of service, use of personalised recommendation systems)</a:t>
            </a:r>
          </a:p>
          <a:p>
            <a:pPr marL="285750" indent="-285750" algn="just">
              <a:buFontTx/>
              <a:buChar char="-"/>
            </a:pPr>
            <a:r>
              <a:rPr lang="en-GB" b="0" dirty="0"/>
              <a:t>Institutional task force to explore feasible age assurance and verification methods</a:t>
            </a:r>
          </a:p>
        </p:txBody>
      </p:sp>
    </p:spTree>
    <p:extLst>
      <p:ext uri="{BB962C8B-B14F-4D97-AF65-F5344CB8AC3E}">
        <p14:creationId xmlns:p14="http://schemas.microsoft.com/office/powerpoint/2010/main" val="303217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C06345-F10E-D980-8AFD-011FDA3D1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3015" y="327990"/>
            <a:ext cx="2935402" cy="1702905"/>
          </a:xfrm>
        </p:spPr>
        <p:txBody>
          <a:bodyPr>
            <a:noAutofit/>
          </a:bodyPr>
          <a:lstStyle/>
          <a:p>
            <a:pPr algn="ctr"/>
            <a:r>
              <a:rPr lang="it-IT" sz="3500" dirty="0"/>
              <a:t>US: the State </a:t>
            </a:r>
            <a:r>
              <a:rPr lang="en-GB" sz="3500" dirty="0"/>
              <a:t>level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3DEEB4-1CFA-8BF6-D28C-02E68A1C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100" dirty="0"/>
              <a:t>3 main categories: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100" b="0" dirty="0"/>
              <a:t>Laws controlling minor’s access to social media (Arkansas*, Texas, Utah and Montana)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100" b="0" dirty="0"/>
              <a:t>Laws enhancing child privacy online (California*, Connecticut, Illinois, Maryland, Minnesota, New Mexico, and Vermont)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100" b="0" dirty="0"/>
              <a:t>Anti-pornography laws (Louisiana, Arkansas, Texas*, Virginia, Mississippi, Utah, Montana, North Carolina)</a:t>
            </a:r>
            <a:endParaRPr lang="it-IT" sz="2100" dirty="0"/>
          </a:p>
          <a:p>
            <a:r>
              <a:rPr lang="en-GB" sz="2100" dirty="0"/>
              <a:t>*First Amendment litigation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AF3093-1C1C-46D2-EACA-87E6D933D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92351" y="2415210"/>
            <a:ext cx="2796066" cy="3802712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it-IT" sz="2200" u="sng" dirty="0"/>
              <a:t>New York</a:t>
            </a:r>
            <a:r>
              <a:rPr lang="it-IT" sz="2200" dirty="0"/>
              <a:t> 6/6/24</a:t>
            </a:r>
          </a:p>
          <a:p>
            <a:pPr marL="285750" indent="-285750">
              <a:lnSpc>
                <a:spcPct val="100000"/>
              </a:lnSpc>
              <a:spcBef>
                <a:spcPts val="800"/>
              </a:spcBef>
              <a:buFontTx/>
              <a:buChar char="-"/>
            </a:pPr>
            <a:r>
              <a:rPr lang="en-GB" sz="2200" i="1" dirty="0"/>
              <a:t>SAFE for Kids Act</a:t>
            </a:r>
          </a:p>
          <a:p>
            <a:pPr marL="285750" indent="-285750">
              <a:lnSpc>
                <a:spcPct val="100000"/>
              </a:lnSpc>
              <a:spcBef>
                <a:spcPts val="800"/>
              </a:spcBef>
              <a:buFontTx/>
              <a:buChar char="-"/>
            </a:pPr>
            <a:r>
              <a:rPr lang="en-GB" sz="2200" i="1" dirty="0"/>
              <a:t>Child Data Protection Act</a:t>
            </a:r>
          </a:p>
          <a:p>
            <a:r>
              <a:rPr lang="en-GB" sz="2200" u="sng" dirty="0"/>
              <a:t>Illinois</a:t>
            </a:r>
          </a:p>
          <a:p>
            <a:pPr>
              <a:spcBef>
                <a:spcPts val="600"/>
              </a:spcBef>
            </a:pPr>
            <a:r>
              <a:rPr lang="en-GB" sz="2200" dirty="0"/>
              <a:t>Kids-influencers and child labour law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913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485A26D-B9AC-8D7F-09A3-82DBC6EF3FA3}"/>
              </a:ext>
            </a:extLst>
          </p:cNvPr>
          <p:cNvSpPr txBox="1"/>
          <p:nvPr/>
        </p:nvSpPr>
        <p:spPr>
          <a:xfrm>
            <a:off x="887896" y="753520"/>
            <a:ext cx="98861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Interests at stake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511E5D9-9CFD-C640-351A-90205F527781}"/>
              </a:ext>
            </a:extLst>
          </p:cNvPr>
          <p:cNvSpPr txBox="1"/>
          <p:nvPr/>
        </p:nvSpPr>
        <p:spPr>
          <a:xfrm>
            <a:off x="1143000" y="1384462"/>
            <a:ext cx="10151165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2800" dirty="0"/>
              <a:t>Parent responsibility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2800" dirty="0"/>
              <a:t>Freedom of information and expression of the child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2800" dirty="0"/>
              <a:t>Free speech and access to content of the public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2800" dirty="0"/>
              <a:t>Data protection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GB" sz="2800" dirty="0"/>
              <a:t>Commercial interests of platforms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248BB9-D9EA-D6E7-5C05-1F7398F8167D}"/>
              </a:ext>
            </a:extLst>
          </p:cNvPr>
          <p:cNvSpPr txBox="1"/>
          <p:nvPr/>
        </p:nvSpPr>
        <p:spPr>
          <a:xfrm>
            <a:off x="887896" y="5285530"/>
            <a:ext cx="1004514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Concluding remarks</a:t>
            </a:r>
          </a:p>
        </p:txBody>
      </p:sp>
    </p:spTree>
    <p:extLst>
      <p:ext uri="{BB962C8B-B14F-4D97-AF65-F5344CB8AC3E}">
        <p14:creationId xmlns:p14="http://schemas.microsoft.com/office/powerpoint/2010/main" val="1638849098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448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Meiryo</vt:lpstr>
      <vt:lpstr>Arial</vt:lpstr>
      <vt:lpstr>Corbel</vt:lpstr>
      <vt:lpstr>ShojiVTI</vt:lpstr>
      <vt:lpstr> Kids’ Safety Online: Insights from the UK and US Legal Models</vt:lpstr>
      <vt:lpstr>Presentazione standard di PowerPoint</vt:lpstr>
      <vt:lpstr>United Kingdom</vt:lpstr>
      <vt:lpstr>Circulation of legal models</vt:lpstr>
      <vt:lpstr>US: the federal level</vt:lpstr>
      <vt:lpstr>US: the State level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D Orazio</dc:creator>
  <cp:lastModifiedBy>Federico D Orazio</cp:lastModifiedBy>
  <cp:revision>13</cp:revision>
  <dcterms:created xsi:type="dcterms:W3CDTF">2024-06-22T18:48:37Z</dcterms:created>
  <dcterms:modified xsi:type="dcterms:W3CDTF">2024-06-26T17:30:22Z</dcterms:modified>
</cp:coreProperties>
</file>