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256" r:id="rId3"/>
    <p:sldId id="453" r:id="rId4"/>
    <p:sldId id="481" r:id="rId5"/>
    <p:sldId id="484" r:id="rId6"/>
    <p:sldId id="478" r:id="rId7"/>
    <p:sldId id="482" r:id="rId8"/>
    <p:sldId id="485" r:id="rId9"/>
    <p:sldId id="486" r:id="rId10"/>
    <p:sldId id="483" r:id="rId11"/>
    <p:sldId id="479" r:id="rId12"/>
    <p:sldId id="333" r:id="rId13"/>
    <p:sldId id="375" r:id="rId14"/>
  </p:sldIdLst>
  <p:sldSz cx="12192000" cy="6858000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5D07A257-1AA3-4105-988F-CD703E6C7660}">
          <p14:sldIdLst>
            <p14:sldId id="256"/>
            <p14:sldId id="453"/>
            <p14:sldId id="481"/>
            <p14:sldId id="484"/>
            <p14:sldId id="478"/>
            <p14:sldId id="482"/>
            <p14:sldId id="485"/>
            <p14:sldId id="486"/>
            <p14:sldId id="483"/>
            <p14:sldId id="479"/>
            <p14:sldId id="333"/>
            <p14:sldId id="3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098">
          <p15:clr>
            <a:srgbClr val="A4A3A4"/>
          </p15:clr>
        </p15:guide>
        <p15:guide id="3" orient="horz" pos="3223">
          <p15:clr>
            <a:srgbClr val="A4A3A4"/>
          </p15:clr>
        </p15:guide>
        <p15:guide id="4" pos="223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E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43" autoAdjust="0"/>
    <p:restoredTop sz="86390" autoAdjust="0"/>
  </p:normalViewPr>
  <p:slideViewPr>
    <p:cSldViewPr snapToGrid="0">
      <p:cViewPr varScale="1">
        <p:scale>
          <a:sx n="83" d="100"/>
          <a:sy n="83" d="100"/>
        </p:scale>
        <p:origin x="57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41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6" d="100"/>
        <a:sy n="126" d="100"/>
      </p:scale>
      <p:origin x="0" y="-9039"/>
    </p:cViewPr>
  </p:sorterViewPr>
  <p:notesViewPr>
    <p:cSldViewPr snapToGrid="0">
      <p:cViewPr varScale="1">
        <p:scale>
          <a:sx n="76" d="100"/>
          <a:sy n="76" d="100"/>
        </p:scale>
        <p:origin x="-3978" y="-96"/>
      </p:cViewPr>
      <p:guideLst>
        <p:guide orient="horz" pos="3126"/>
        <p:guide pos="2098"/>
        <p:guide orient="horz" pos="3223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4D77C5-466E-427F-A1C5-EFA8E79AC22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9677B89-139A-432B-900C-874C5B6D1054}">
      <dgm:prSet phldrT="[Texto]" custT="1"/>
      <dgm:spPr>
        <a:solidFill>
          <a:srgbClr val="00ADEE"/>
        </a:solidFill>
        <a:ln>
          <a:solidFill>
            <a:srgbClr val="00ADEE"/>
          </a:solidFill>
        </a:ln>
      </dgm:spPr>
      <dgm:t>
        <a:bodyPr/>
        <a:lstStyle/>
        <a:p>
          <a:pPr algn="l"/>
          <a:r>
            <a:rPr lang="es-ES" sz="2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Se detectan errores y vulnerabilidades en productos</a:t>
          </a:r>
          <a:endParaRPr lang="es-ES" sz="2000" b="0" dirty="0">
            <a:solidFill>
              <a:schemeClr val="bg1"/>
            </a:solidFill>
          </a:endParaRPr>
        </a:p>
      </dgm:t>
    </dgm:pt>
    <dgm:pt modelId="{F2CC9BD1-7C59-4E73-9BFD-FFA897AD2159}" type="parTrans" cxnId="{7DEDB974-E1DD-44DC-92DA-FE3105FCD8D4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0D585992-08EA-4ACC-80A3-C310CEBA7832}" type="sibTrans" cxnId="{7DEDB974-E1DD-44DC-92DA-FE3105FCD8D4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DE6CAC19-0AD9-4B45-B026-22A0E77594D5}">
      <dgm:prSet phldrT="[Texto]" custT="1"/>
      <dgm:spPr>
        <a:solidFill>
          <a:schemeClr val="bg2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pPr algn="l"/>
          <a:r>
            <a:rPr lang="es-ES" sz="2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En definitiva, se mejora del producto evaluado (tras finalizar proceso)</a:t>
          </a:r>
          <a:endParaRPr lang="es-ES" sz="2000" b="0" dirty="0">
            <a:solidFill>
              <a:schemeClr val="bg1"/>
            </a:solidFill>
          </a:endParaRPr>
        </a:p>
      </dgm:t>
    </dgm:pt>
    <dgm:pt modelId="{2E782371-F5D0-4EDC-A852-7C6672D6A90B}" type="parTrans" cxnId="{C4C098C9-742E-4FFE-A61E-90146C8D92A3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3ABE3748-2D23-41AE-B5F7-51882978CABD}" type="sibTrans" cxnId="{C4C098C9-742E-4FFE-A61E-90146C8D92A3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189283E0-5703-4EB4-8987-342DC319FE93}">
      <dgm:prSet phldrT="[Texto]" custT="1"/>
      <dgm:spPr>
        <a:solidFill>
          <a:srgbClr val="002060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algn="l"/>
          <a:r>
            <a:rPr lang="es-ES" sz="2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Se minimiza la probabilidad existencia puertas traseras </a:t>
          </a:r>
        </a:p>
      </dgm:t>
    </dgm:pt>
    <dgm:pt modelId="{53CE452A-F1D5-4D41-AD59-9EBC61BAA770}" type="parTrans" cxnId="{FA2D3329-F4FE-4618-8AE9-C5CEE889575F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0F17D6C6-A361-4FE9-9F96-F75062B5AA43}" type="sibTrans" cxnId="{FA2D3329-F4FE-4618-8AE9-C5CEE889575F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66144555-3DA7-4200-9D4F-37F8548AB288}" type="pres">
      <dgm:prSet presAssocID="{974D77C5-466E-427F-A1C5-EFA8E79AC227}" presName="linearFlow" presStyleCnt="0">
        <dgm:presLayoutVars>
          <dgm:dir/>
          <dgm:resizeHandles val="exact"/>
        </dgm:presLayoutVars>
      </dgm:prSet>
      <dgm:spPr/>
    </dgm:pt>
    <dgm:pt modelId="{5B595115-2A14-4ED3-8AD1-FA148717C257}" type="pres">
      <dgm:prSet presAssocID="{89677B89-139A-432B-900C-874C5B6D1054}" presName="composite" presStyleCnt="0"/>
      <dgm:spPr/>
    </dgm:pt>
    <dgm:pt modelId="{64AE3471-4068-4188-BA93-A8B8D07DDBE0}" type="pres">
      <dgm:prSet presAssocID="{89677B89-139A-432B-900C-874C5B6D1054}" presName="imgShp" presStyleLbl="fgImgPlace1" presStyleIdx="0" presStyleCnt="3"/>
      <dgm:spPr>
        <a:solidFill>
          <a:schemeClr val="bg1"/>
        </a:solidFill>
        <a:ln>
          <a:solidFill>
            <a:srgbClr val="00ADEE"/>
          </a:solidFill>
        </a:ln>
      </dgm:spPr>
    </dgm:pt>
    <dgm:pt modelId="{122062A7-3DAA-4E31-98C6-CFC3BACB59A1}" type="pres">
      <dgm:prSet presAssocID="{89677B89-139A-432B-900C-874C5B6D1054}" presName="txShp" presStyleLbl="node1" presStyleIdx="0" presStyleCnt="3">
        <dgm:presLayoutVars>
          <dgm:bulletEnabled val="1"/>
        </dgm:presLayoutVars>
      </dgm:prSet>
      <dgm:spPr/>
    </dgm:pt>
    <dgm:pt modelId="{4100411E-D225-479E-A05D-D9169DE9B386}" type="pres">
      <dgm:prSet presAssocID="{0D585992-08EA-4ACC-80A3-C310CEBA7832}" presName="spacing" presStyleCnt="0"/>
      <dgm:spPr/>
    </dgm:pt>
    <dgm:pt modelId="{0B2516B5-B06B-4B75-8714-9D21CF0BFEFF}" type="pres">
      <dgm:prSet presAssocID="{189283E0-5703-4EB4-8987-342DC319FE93}" presName="composite" presStyleCnt="0"/>
      <dgm:spPr/>
    </dgm:pt>
    <dgm:pt modelId="{C1C522D5-67D0-4646-A257-3714BCE465BC}" type="pres">
      <dgm:prSet presAssocID="{189283E0-5703-4EB4-8987-342DC319FE93}" presName="imgShp" presStyleLbl="fgImgPlace1" presStyleIdx="1" presStyleCnt="3"/>
      <dgm:spPr>
        <a:solidFill>
          <a:schemeClr val="bg1"/>
        </a:solidFill>
        <a:ln>
          <a:solidFill>
            <a:srgbClr val="002060"/>
          </a:solidFill>
        </a:ln>
      </dgm:spPr>
    </dgm:pt>
    <dgm:pt modelId="{921CEC33-051C-482C-A847-76AE5F0D807C}" type="pres">
      <dgm:prSet presAssocID="{189283E0-5703-4EB4-8987-342DC319FE93}" presName="txShp" presStyleLbl="node1" presStyleIdx="1" presStyleCnt="3">
        <dgm:presLayoutVars>
          <dgm:bulletEnabled val="1"/>
        </dgm:presLayoutVars>
      </dgm:prSet>
      <dgm:spPr/>
    </dgm:pt>
    <dgm:pt modelId="{D4998324-79B0-4964-94A9-DADEE1781ACF}" type="pres">
      <dgm:prSet presAssocID="{0F17D6C6-A361-4FE9-9F96-F75062B5AA43}" presName="spacing" presStyleCnt="0"/>
      <dgm:spPr/>
    </dgm:pt>
    <dgm:pt modelId="{084BA142-EC93-47F3-8D52-0B4EB97ECAAF}" type="pres">
      <dgm:prSet presAssocID="{DE6CAC19-0AD9-4B45-B026-22A0E77594D5}" presName="composite" presStyleCnt="0"/>
      <dgm:spPr/>
    </dgm:pt>
    <dgm:pt modelId="{47EA382E-838F-4F58-AEFF-175EB2EC5949}" type="pres">
      <dgm:prSet presAssocID="{DE6CAC19-0AD9-4B45-B026-22A0E77594D5}" presName="imgShp" presStyleLbl="fgImgPlace1" presStyleIdx="2" presStyleCnt="3"/>
      <dgm:spPr>
        <a:solidFill>
          <a:schemeClr val="bg1"/>
        </a:solidFill>
        <a:ln>
          <a:solidFill>
            <a:schemeClr val="bg1">
              <a:lumMod val="65000"/>
            </a:schemeClr>
          </a:solidFill>
        </a:ln>
      </dgm:spPr>
    </dgm:pt>
    <dgm:pt modelId="{FE215520-2D42-4BB1-8A58-5C8F3482ADC7}" type="pres">
      <dgm:prSet presAssocID="{DE6CAC19-0AD9-4B45-B026-22A0E77594D5}" presName="txShp" presStyleLbl="node1" presStyleIdx="2" presStyleCnt="3">
        <dgm:presLayoutVars>
          <dgm:bulletEnabled val="1"/>
        </dgm:presLayoutVars>
      </dgm:prSet>
      <dgm:spPr/>
    </dgm:pt>
  </dgm:ptLst>
  <dgm:cxnLst>
    <dgm:cxn modelId="{B0399112-C674-4E5C-A170-0DD70298C74F}" type="presOf" srcId="{974D77C5-466E-427F-A1C5-EFA8E79AC227}" destId="{66144555-3DA7-4200-9D4F-37F8548AB288}" srcOrd="0" destOrd="0" presId="urn:microsoft.com/office/officeart/2005/8/layout/vList3"/>
    <dgm:cxn modelId="{E1A37823-A971-444B-AB90-D5DF3C684E61}" type="presOf" srcId="{189283E0-5703-4EB4-8987-342DC319FE93}" destId="{921CEC33-051C-482C-A847-76AE5F0D807C}" srcOrd="0" destOrd="0" presId="urn:microsoft.com/office/officeart/2005/8/layout/vList3"/>
    <dgm:cxn modelId="{FA2D3329-F4FE-4618-8AE9-C5CEE889575F}" srcId="{974D77C5-466E-427F-A1C5-EFA8E79AC227}" destId="{189283E0-5703-4EB4-8987-342DC319FE93}" srcOrd="1" destOrd="0" parTransId="{53CE452A-F1D5-4D41-AD59-9EBC61BAA770}" sibTransId="{0F17D6C6-A361-4FE9-9F96-F75062B5AA43}"/>
    <dgm:cxn modelId="{8E2B1F39-B897-4044-A38D-24515FF9174F}" type="presOf" srcId="{DE6CAC19-0AD9-4B45-B026-22A0E77594D5}" destId="{FE215520-2D42-4BB1-8A58-5C8F3482ADC7}" srcOrd="0" destOrd="0" presId="urn:microsoft.com/office/officeart/2005/8/layout/vList3"/>
    <dgm:cxn modelId="{E30B9461-4F12-4F95-B5A0-F0A35C298135}" type="presOf" srcId="{89677B89-139A-432B-900C-874C5B6D1054}" destId="{122062A7-3DAA-4E31-98C6-CFC3BACB59A1}" srcOrd="0" destOrd="0" presId="urn:microsoft.com/office/officeart/2005/8/layout/vList3"/>
    <dgm:cxn modelId="{7DEDB974-E1DD-44DC-92DA-FE3105FCD8D4}" srcId="{974D77C5-466E-427F-A1C5-EFA8E79AC227}" destId="{89677B89-139A-432B-900C-874C5B6D1054}" srcOrd="0" destOrd="0" parTransId="{F2CC9BD1-7C59-4E73-9BFD-FFA897AD2159}" sibTransId="{0D585992-08EA-4ACC-80A3-C310CEBA7832}"/>
    <dgm:cxn modelId="{C4C098C9-742E-4FFE-A61E-90146C8D92A3}" srcId="{974D77C5-466E-427F-A1C5-EFA8E79AC227}" destId="{DE6CAC19-0AD9-4B45-B026-22A0E77594D5}" srcOrd="2" destOrd="0" parTransId="{2E782371-F5D0-4EDC-A852-7C6672D6A90B}" sibTransId="{3ABE3748-2D23-41AE-B5F7-51882978CABD}"/>
    <dgm:cxn modelId="{F646AA99-E91F-4426-863A-69BAE938C049}" type="presParOf" srcId="{66144555-3DA7-4200-9D4F-37F8548AB288}" destId="{5B595115-2A14-4ED3-8AD1-FA148717C257}" srcOrd="0" destOrd="0" presId="urn:microsoft.com/office/officeart/2005/8/layout/vList3"/>
    <dgm:cxn modelId="{D1BDEE66-80C9-4611-AB44-903CC6BD97C7}" type="presParOf" srcId="{5B595115-2A14-4ED3-8AD1-FA148717C257}" destId="{64AE3471-4068-4188-BA93-A8B8D07DDBE0}" srcOrd="0" destOrd="0" presId="urn:microsoft.com/office/officeart/2005/8/layout/vList3"/>
    <dgm:cxn modelId="{A6EBD9AC-547C-4CC2-950F-CFC3F2251D33}" type="presParOf" srcId="{5B595115-2A14-4ED3-8AD1-FA148717C257}" destId="{122062A7-3DAA-4E31-98C6-CFC3BACB59A1}" srcOrd="1" destOrd="0" presId="urn:microsoft.com/office/officeart/2005/8/layout/vList3"/>
    <dgm:cxn modelId="{29671AC6-D66F-4CD7-8198-B6E31BE33706}" type="presParOf" srcId="{66144555-3DA7-4200-9D4F-37F8548AB288}" destId="{4100411E-D225-479E-A05D-D9169DE9B386}" srcOrd="1" destOrd="0" presId="urn:microsoft.com/office/officeart/2005/8/layout/vList3"/>
    <dgm:cxn modelId="{DCB42CCB-2550-4B93-9634-A53EF8DC501D}" type="presParOf" srcId="{66144555-3DA7-4200-9D4F-37F8548AB288}" destId="{0B2516B5-B06B-4B75-8714-9D21CF0BFEFF}" srcOrd="2" destOrd="0" presId="urn:microsoft.com/office/officeart/2005/8/layout/vList3"/>
    <dgm:cxn modelId="{3DECBBAF-70FF-40AE-84DA-91787183BBC7}" type="presParOf" srcId="{0B2516B5-B06B-4B75-8714-9D21CF0BFEFF}" destId="{C1C522D5-67D0-4646-A257-3714BCE465BC}" srcOrd="0" destOrd="0" presId="urn:microsoft.com/office/officeart/2005/8/layout/vList3"/>
    <dgm:cxn modelId="{AA18B857-F728-43A6-84E7-112F2550B165}" type="presParOf" srcId="{0B2516B5-B06B-4B75-8714-9D21CF0BFEFF}" destId="{921CEC33-051C-482C-A847-76AE5F0D807C}" srcOrd="1" destOrd="0" presId="urn:microsoft.com/office/officeart/2005/8/layout/vList3"/>
    <dgm:cxn modelId="{768C32DF-1340-4B84-973C-95D15C80675F}" type="presParOf" srcId="{66144555-3DA7-4200-9D4F-37F8548AB288}" destId="{D4998324-79B0-4964-94A9-DADEE1781ACF}" srcOrd="3" destOrd="0" presId="urn:microsoft.com/office/officeart/2005/8/layout/vList3"/>
    <dgm:cxn modelId="{E9B6D1C0-4C5B-4AFD-843E-BE36F533C410}" type="presParOf" srcId="{66144555-3DA7-4200-9D4F-37F8548AB288}" destId="{084BA142-EC93-47F3-8D52-0B4EB97ECAAF}" srcOrd="4" destOrd="0" presId="urn:microsoft.com/office/officeart/2005/8/layout/vList3"/>
    <dgm:cxn modelId="{C26E60E7-04C5-45D9-9573-0EBFC27653C7}" type="presParOf" srcId="{084BA142-EC93-47F3-8D52-0B4EB97ECAAF}" destId="{47EA382E-838F-4F58-AEFF-175EB2EC5949}" srcOrd="0" destOrd="0" presId="urn:microsoft.com/office/officeart/2005/8/layout/vList3"/>
    <dgm:cxn modelId="{4FA09806-8417-42E5-A553-0BB8EF9377F8}" type="presParOf" srcId="{084BA142-EC93-47F3-8D52-0B4EB97ECAAF}" destId="{FE215520-2D42-4BB1-8A58-5C8F3482ADC7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062A7-3DAA-4E31-98C6-CFC3BACB59A1}">
      <dsp:nvSpPr>
        <dsp:cNvPr id="0" name=""/>
        <dsp:cNvSpPr/>
      </dsp:nvSpPr>
      <dsp:spPr>
        <a:xfrm rot="10800000">
          <a:off x="1919971" y="322"/>
          <a:ext cx="6873752" cy="754452"/>
        </a:xfrm>
        <a:prstGeom prst="homePlate">
          <a:avLst/>
        </a:prstGeom>
        <a:solidFill>
          <a:srgbClr val="00ADEE"/>
        </a:solidFill>
        <a:ln w="12700" cap="flat" cmpd="sng" algn="ctr">
          <a:solidFill>
            <a:srgbClr val="00ADE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692" tIns="76200" rIns="14224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Se detectan errores y vulnerabilidades en productos</a:t>
          </a:r>
          <a:endParaRPr lang="es-ES" sz="2000" b="0" kern="1200" dirty="0">
            <a:solidFill>
              <a:schemeClr val="bg1"/>
            </a:solidFill>
          </a:endParaRPr>
        </a:p>
      </dsp:txBody>
      <dsp:txXfrm rot="10800000">
        <a:off x="2108584" y="322"/>
        <a:ext cx="6685139" cy="754452"/>
      </dsp:txXfrm>
    </dsp:sp>
    <dsp:sp modelId="{64AE3471-4068-4188-BA93-A8B8D07DDBE0}">
      <dsp:nvSpPr>
        <dsp:cNvPr id="0" name=""/>
        <dsp:cNvSpPr/>
      </dsp:nvSpPr>
      <dsp:spPr>
        <a:xfrm>
          <a:off x="1542745" y="322"/>
          <a:ext cx="754452" cy="754452"/>
        </a:xfrm>
        <a:prstGeom prst="ellipse">
          <a:avLst/>
        </a:prstGeom>
        <a:solidFill>
          <a:schemeClr val="bg1"/>
        </a:solidFill>
        <a:ln w="12700" cap="flat" cmpd="sng" algn="ctr">
          <a:solidFill>
            <a:srgbClr val="00ADE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1CEC33-051C-482C-A847-76AE5F0D807C}">
      <dsp:nvSpPr>
        <dsp:cNvPr id="0" name=""/>
        <dsp:cNvSpPr/>
      </dsp:nvSpPr>
      <dsp:spPr>
        <a:xfrm rot="10800000">
          <a:off x="1919971" y="943387"/>
          <a:ext cx="6873752" cy="754452"/>
        </a:xfrm>
        <a:prstGeom prst="homePlate">
          <a:avLst/>
        </a:prstGeom>
        <a:solidFill>
          <a:srgbClr val="002060"/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692" tIns="76200" rIns="14224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Se minimiza la probabilidad existencia puertas traseras </a:t>
          </a:r>
        </a:p>
      </dsp:txBody>
      <dsp:txXfrm rot="10800000">
        <a:off x="2108584" y="943387"/>
        <a:ext cx="6685139" cy="754452"/>
      </dsp:txXfrm>
    </dsp:sp>
    <dsp:sp modelId="{C1C522D5-67D0-4646-A257-3714BCE465BC}">
      <dsp:nvSpPr>
        <dsp:cNvPr id="0" name=""/>
        <dsp:cNvSpPr/>
      </dsp:nvSpPr>
      <dsp:spPr>
        <a:xfrm>
          <a:off x="1542745" y="943387"/>
          <a:ext cx="754452" cy="754452"/>
        </a:xfrm>
        <a:prstGeom prst="ellipse">
          <a:avLst/>
        </a:prstGeom>
        <a:solidFill>
          <a:schemeClr val="bg1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215520-2D42-4BB1-8A58-5C8F3482ADC7}">
      <dsp:nvSpPr>
        <dsp:cNvPr id="0" name=""/>
        <dsp:cNvSpPr/>
      </dsp:nvSpPr>
      <dsp:spPr>
        <a:xfrm rot="10800000">
          <a:off x="1919971" y="1886452"/>
          <a:ext cx="6873752" cy="754452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692" tIns="76200" rIns="14224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En definitiva, se mejora del producto evaluado (tras finalizar proceso)</a:t>
          </a:r>
          <a:endParaRPr lang="es-ES" sz="2000" b="0" kern="1200" dirty="0">
            <a:solidFill>
              <a:schemeClr val="bg1"/>
            </a:solidFill>
          </a:endParaRPr>
        </a:p>
      </dsp:txBody>
      <dsp:txXfrm rot="10800000">
        <a:off x="2108584" y="1886452"/>
        <a:ext cx="6685139" cy="754452"/>
      </dsp:txXfrm>
    </dsp:sp>
    <dsp:sp modelId="{47EA382E-838F-4F58-AEFF-175EB2EC5949}">
      <dsp:nvSpPr>
        <dsp:cNvPr id="0" name=""/>
        <dsp:cNvSpPr/>
      </dsp:nvSpPr>
      <dsp:spPr>
        <a:xfrm>
          <a:off x="1542745" y="1886452"/>
          <a:ext cx="754452" cy="754452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bg1">
              <a:lumMod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5537" tIns="47768" rIns="95537" bIns="47768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5537" tIns="47768" rIns="95537" bIns="47768" rtlCol="0"/>
          <a:lstStyle>
            <a:lvl1pPr algn="r">
              <a:defRPr sz="1300"/>
            </a:lvl1pPr>
          </a:lstStyle>
          <a:p>
            <a:fld id="{25BB61E7-8B06-4721-969E-291FBB65C21F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6363" cy="513507"/>
          </a:xfrm>
          <a:prstGeom prst="rect">
            <a:avLst/>
          </a:prstGeom>
        </p:spPr>
        <p:txBody>
          <a:bodyPr vert="horz" lIns="95537" tIns="47768" rIns="95537" bIns="47768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1295" y="9721106"/>
            <a:ext cx="3076363" cy="513507"/>
          </a:xfrm>
          <a:prstGeom prst="rect">
            <a:avLst/>
          </a:prstGeom>
        </p:spPr>
        <p:txBody>
          <a:bodyPr vert="horz" lIns="95537" tIns="47768" rIns="95537" bIns="47768" rtlCol="0" anchor="b"/>
          <a:lstStyle>
            <a:lvl1pPr algn="r">
              <a:defRPr sz="1300"/>
            </a:lvl1pPr>
          </a:lstStyle>
          <a:p>
            <a:fld id="{E2B2B26D-E977-458B-BA13-A800CF8D6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407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0"/>
          </a:xfrm>
          <a:prstGeom prst="rect">
            <a:avLst/>
          </a:prstGeom>
        </p:spPr>
        <p:txBody>
          <a:bodyPr vert="horz" lIns="95537" tIns="47768" rIns="95537" bIns="47768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0"/>
          </a:xfrm>
          <a:prstGeom prst="rect">
            <a:avLst/>
          </a:prstGeom>
        </p:spPr>
        <p:txBody>
          <a:bodyPr vert="horz" lIns="95537" tIns="47768" rIns="95537" bIns="47768" rtlCol="0"/>
          <a:lstStyle>
            <a:lvl1pPr algn="r">
              <a:defRPr sz="1300"/>
            </a:lvl1pPr>
          </a:lstStyle>
          <a:p>
            <a:fld id="{0D03CA38-1452-4693-8022-468B448C8AF5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37" tIns="47768" rIns="95537" bIns="47768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7"/>
          </a:xfrm>
          <a:prstGeom prst="rect">
            <a:avLst/>
          </a:prstGeom>
        </p:spPr>
        <p:txBody>
          <a:bodyPr vert="horz" lIns="95537" tIns="47768" rIns="95537" bIns="47768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0"/>
          </a:xfrm>
          <a:prstGeom prst="rect">
            <a:avLst/>
          </a:prstGeom>
        </p:spPr>
        <p:txBody>
          <a:bodyPr vert="horz" lIns="95537" tIns="47768" rIns="95537" bIns="47768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0"/>
          </a:xfrm>
          <a:prstGeom prst="rect">
            <a:avLst/>
          </a:prstGeom>
        </p:spPr>
        <p:txBody>
          <a:bodyPr vert="horz" lIns="95537" tIns="47768" rIns="95537" bIns="47768" rtlCol="0" anchor="b"/>
          <a:lstStyle>
            <a:lvl1pPr algn="r">
              <a:defRPr sz="1300"/>
            </a:lvl1pPr>
          </a:lstStyle>
          <a:p>
            <a:fld id="{377A8A01-5AE6-41D6-854C-4C911DC26B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6390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A8A01-5AE6-41D6-854C-4C911DC26BD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4392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A8A01-5AE6-41D6-854C-4C911DC26BD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2609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A8A01-5AE6-41D6-854C-4C911DC26BD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1298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implementación de dos funciones muy importantes de cara a proteger la privacidad de los ciudadanos de la UE: La selección “unitaria” de atributos / credenciales, también conocida como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Selective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Disclousure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garantía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anonimización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estos atributos / credenciales.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función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Selective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Disclousure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permitirá seleccionar una característica concreta del ciudadano, por ejemplo, su fecha de nacimiento o incluso un campo calculado en base a ella (mayoría de edad) para identificarse contra un tercero.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funciones de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anonimización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permitirán desvincular la identidad real de un ciudadano de la posesión de una determinada credencial protegiendo su privacidad cuando acceda a servicios de terceros.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 funcionalidades se incluirán en el nuevo medio de identificación electrónico conocido como EUDI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Wallet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european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Identity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Wallet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cartera de identificación digital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pensamos en servicios cuyo requisito sea ser mayor de edad, con la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Wallet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seremos capaces de acreditar el cumplimiento de este requisito, sin desvelar la identidad del ciudadano (nombre,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dni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etc.) protegiendo su así privacidad.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 vez este en servicio la nueva EUDI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Wallet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será posible exigir la credencial “mayoría de edad” para el acceso a páginas web con contenido para adultos garantizando así que ningún menor pueda acceder a este tipo de contenidos.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esta forma se estaría protegiendo a los menores sin para ello vulnerar la privacidad de los ciudadanos que hagan uso de este tipo de servicios.</a:t>
            </a:r>
          </a:p>
          <a:p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A8A01-5AE6-41D6-854C-4C911DC26BD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355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4282069" y="512956"/>
            <a:ext cx="7738946" cy="3757961"/>
          </a:xfrm>
          <a:prstGeom prst="rect">
            <a:avLst/>
          </a:prstGeom>
          <a:solidFill>
            <a:schemeClr val="bg1">
              <a:lumMod val="95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1" name="Group 2"/>
          <p:cNvGrpSpPr>
            <a:grpSpLocks/>
          </p:cNvGrpSpPr>
          <p:nvPr userDrawn="1"/>
        </p:nvGrpSpPr>
        <p:grpSpPr bwMode="auto">
          <a:xfrm>
            <a:off x="6957362" y="1119281"/>
            <a:ext cx="4773283" cy="3904568"/>
            <a:chOff x="17694" y="3754"/>
            <a:chExt cx="11519" cy="10777"/>
          </a:xfrm>
        </p:grpSpPr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4" y="3754"/>
              <a:ext cx="11508" cy="10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oup 4"/>
            <p:cNvGrpSpPr>
              <a:grpSpLocks/>
            </p:cNvGrpSpPr>
            <p:nvPr/>
          </p:nvGrpSpPr>
          <p:grpSpPr bwMode="auto">
            <a:xfrm>
              <a:off x="28619" y="13801"/>
              <a:ext cx="586" cy="722"/>
              <a:chOff x="28619" y="13801"/>
              <a:chExt cx="586" cy="722"/>
            </a:xfrm>
          </p:grpSpPr>
          <p:sp>
            <p:nvSpPr>
              <p:cNvPr id="38" name="Freeform 5"/>
              <p:cNvSpPr>
                <a:spLocks/>
              </p:cNvSpPr>
              <p:nvPr/>
            </p:nvSpPr>
            <p:spPr bwMode="auto">
              <a:xfrm>
                <a:off x="28619" y="13801"/>
                <a:ext cx="586" cy="722"/>
              </a:xfrm>
              <a:custGeom>
                <a:avLst/>
                <a:gdLst>
                  <a:gd name="T0" fmla="+- 0 28619 28619"/>
                  <a:gd name="T1" fmla="*/ T0 w 586"/>
                  <a:gd name="T2" fmla="+- 0 13801 13801"/>
                  <a:gd name="T3" fmla="*/ 13801 h 722"/>
                  <a:gd name="T4" fmla="+- 0 29205 28619"/>
                  <a:gd name="T5" fmla="*/ T4 w 586"/>
                  <a:gd name="T6" fmla="+- 0 13801 13801"/>
                  <a:gd name="T7" fmla="*/ 13801 h 722"/>
                  <a:gd name="T8" fmla="+- 0 29205 28619"/>
                  <a:gd name="T9" fmla="*/ T8 w 586"/>
                  <a:gd name="T10" fmla="+- 0 14523 13801"/>
                  <a:gd name="T11" fmla="*/ 14523 h 722"/>
                  <a:gd name="T12" fmla="+- 0 28619 28619"/>
                  <a:gd name="T13" fmla="*/ T12 w 586"/>
                  <a:gd name="T14" fmla="+- 0 14523 13801"/>
                  <a:gd name="T15" fmla="*/ 14523 h 722"/>
                  <a:gd name="T16" fmla="+- 0 28619 28619"/>
                  <a:gd name="T17" fmla="*/ T16 w 586"/>
                  <a:gd name="T18" fmla="+- 0 13801 13801"/>
                  <a:gd name="T19" fmla="*/ 13801 h 72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6" h="722">
                    <a:moveTo>
                      <a:pt x="0" y="0"/>
                    </a:moveTo>
                    <a:lnTo>
                      <a:pt x="586" y="0"/>
                    </a:lnTo>
                    <a:lnTo>
                      <a:pt x="586" y="722"/>
                    </a:lnTo>
                    <a:lnTo>
                      <a:pt x="0" y="72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34" name="Group 6"/>
            <p:cNvGrpSpPr>
              <a:grpSpLocks/>
            </p:cNvGrpSpPr>
            <p:nvPr/>
          </p:nvGrpSpPr>
          <p:grpSpPr bwMode="auto">
            <a:xfrm>
              <a:off x="25479" y="13801"/>
              <a:ext cx="585" cy="722"/>
              <a:chOff x="25479" y="13801"/>
              <a:chExt cx="585" cy="722"/>
            </a:xfrm>
          </p:grpSpPr>
          <p:sp>
            <p:nvSpPr>
              <p:cNvPr id="37" name="Freeform 7"/>
              <p:cNvSpPr>
                <a:spLocks/>
              </p:cNvSpPr>
              <p:nvPr/>
            </p:nvSpPr>
            <p:spPr bwMode="auto">
              <a:xfrm>
                <a:off x="25479" y="13801"/>
                <a:ext cx="585" cy="722"/>
              </a:xfrm>
              <a:custGeom>
                <a:avLst/>
                <a:gdLst>
                  <a:gd name="T0" fmla="+- 0 25479 25479"/>
                  <a:gd name="T1" fmla="*/ T0 w 585"/>
                  <a:gd name="T2" fmla="+- 0 13801 13801"/>
                  <a:gd name="T3" fmla="*/ 13801 h 722"/>
                  <a:gd name="T4" fmla="+- 0 26064 25479"/>
                  <a:gd name="T5" fmla="*/ T4 w 585"/>
                  <a:gd name="T6" fmla="+- 0 13801 13801"/>
                  <a:gd name="T7" fmla="*/ 13801 h 722"/>
                  <a:gd name="T8" fmla="+- 0 26064 25479"/>
                  <a:gd name="T9" fmla="*/ T8 w 585"/>
                  <a:gd name="T10" fmla="+- 0 14523 13801"/>
                  <a:gd name="T11" fmla="*/ 14523 h 722"/>
                  <a:gd name="T12" fmla="+- 0 25479 25479"/>
                  <a:gd name="T13" fmla="*/ T12 w 585"/>
                  <a:gd name="T14" fmla="+- 0 14523 13801"/>
                  <a:gd name="T15" fmla="*/ 14523 h 722"/>
                  <a:gd name="T16" fmla="+- 0 25479 25479"/>
                  <a:gd name="T17" fmla="*/ T16 w 585"/>
                  <a:gd name="T18" fmla="+- 0 13801 13801"/>
                  <a:gd name="T19" fmla="*/ 13801 h 72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5" h="722">
                    <a:moveTo>
                      <a:pt x="0" y="0"/>
                    </a:moveTo>
                    <a:lnTo>
                      <a:pt x="585" y="0"/>
                    </a:lnTo>
                    <a:lnTo>
                      <a:pt x="585" y="722"/>
                    </a:lnTo>
                    <a:lnTo>
                      <a:pt x="0" y="72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35" name="Group 8"/>
            <p:cNvGrpSpPr>
              <a:grpSpLocks/>
            </p:cNvGrpSpPr>
            <p:nvPr/>
          </p:nvGrpSpPr>
          <p:grpSpPr bwMode="auto">
            <a:xfrm>
              <a:off x="27047" y="13801"/>
              <a:ext cx="585" cy="722"/>
              <a:chOff x="27047" y="13801"/>
              <a:chExt cx="585" cy="722"/>
            </a:xfrm>
          </p:grpSpPr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27047" y="13801"/>
                <a:ext cx="585" cy="722"/>
              </a:xfrm>
              <a:custGeom>
                <a:avLst/>
                <a:gdLst>
                  <a:gd name="T0" fmla="+- 0 27047 27047"/>
                  <a:gd name="T1" fmla="*/ T0 w 585"/>
                  <a:gd name="T2" fmla="+- 0 13801 13801"/>
                  <a:gd name="T3" fmla="*/ 13801 h 722"/>
                  <a:gd name="T4" fmla="+- 0 27632 27047"/>
                  <a:gd name="T5" fmla="*/ T4 w 585"/>
                  <a:gd name="T6" fmla="+- 0 13801 13801"/>
                  <a:gd name="T7" fmla="*/ 13801 h 722"/>
                  <a:gd name="T8" fmla="+- 0 27632 27047"/>
                  <a:gd name="T9" fmla="*/ T8 w 585"/>
                  <a:gd name="T10" fmla="+- 0 14523 13801"/>
                  <a:gd name="T11" fmla="*/ 14523 h 722"/>
                  <a:gd name="T12" fmla="+- 0 27047 27047"/>
                  <a:gd name="T13" fmla="*/ T12 w 585"/>
                  <a:gd name="T14" fmla="+- 0 14523 13801"/>
                  <a:gd name="T15" fmla="*/ 14523 h 722"/>
                  <a:gd name="T16" fmla="+- 0 27047 27047"/>
                  <a:gd name="T17" fmla="*/ T16 w 585"/>
                  <a:gd name="T18" fmla="+- 0 13801 13801"/>
                  <a:gd name="T19" fmla="*/ 13801 h 72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5" h="722">
                    <a:moveTo>
                      <a:pt x="0" y="0"/>
                    </a:moveTo>
                    <a:lnTo>
                      <a:pt x="585" y="0"/>
                    </a:lnTo>
                    <a:lnTo>
                      <a:pt x="585" y="722"/>
                    </a:lnTo>
                    <a:lnTo>
                      <a:pt x="0" y="72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pic>
        <p:nvPicPr>
          <p:cNvPr id="39" name="Picture 1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1" y="2123035"/>
            <a:ext cx="846604" cy="284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4 Grupo"/>
          <p:cNvGrpSpPr/>
          <p:nvPr userDrawn="1"/>
        </p:nvGrpSpPr>
        <p:grpSpPr>
          <a:xfrm>
            <a:off x="4876172" y="6050546"/>
            <a:ext cx="2340788" cy="304571"/>
            <a:chOff x="4876172" y="6050546"/>
            <a:chExt cx="2340788" cy="304571"/>
          </a:xfrm>
        </p:grpSpPr>
        <p:grpSp>
          <p:nvGrpSpPr>
            <p:cNvPr id="41" name="Group 12"/>
            <p:cNvGrpSpPr>
              <a:grpSpLocks/>
            </p:cNvGrpSpPr>
            <p:nvPr/>
          </p:nvGrpSpPr>
          <p:grpSpPr bwMode="auto">
            <a:xfrm>
              <a:off x="6960858" y="6051274"/>
              <a:ext cx="256102" cy="303409"/>
              <a:chOff x="18969" y="16667"/>
              <a:chExt cx="586" cy="785"/>
            </a:xfrm>
          </p:grpSpPr>
          <p:sp>
            <p:nvSpPr>
              <p:cNvPr id="44" name="Freeform 13"/>
              <p:cNvSpPr>
                <a:spLocks/>
              </p:cNvSpPr>
              <p:nvPr/>
            </p:nvSpPr>
            <p:spPr bwMode="auto">
              <a:xfrm>
                <a:off x="18969" y="16667"/>
                <a:ext cx="586" cy="785"/>
              </a:xfrm>
              <a:custGeom>
                <a:avLst/>
                <a:gdLst>
                  <a:gd name="T0" fmla="+- 0 18969 18969"/>
                  <a:gd name="T1" fmla="*/ T0 w 586"/>
                  <a:gd name="T2" fmla="+- 0 16667 16667"/>
                  <a:gd name="T3" fmla="*/ 16667 h 785"/>
                  <a:gd name="T4" fmla="+- 0 19555 18969"/>
                  <a:gd name="T5" fmla="*/ T4 w 586"/>
                  <a:gd name="T6" fmla="+- 0 16667 16667"/>
                  <a:gd name="T7" fmla="*/ 16667 h 785"/>
                  <a:gd name="T8" fmla="+- 0 19555 18969"/>
                  <a:gd name="T9" fmla="*/ T8 w 586"/>
                  <a:gd name="T10" fmla="+- 0 17451 16667"/>
                  <a:gd name="T11" fmla="*/ 17451 h 785"/>
                  <a:gd name="T12" fmla="+- 0 18969 18969"/>
                  <a:gd name="T13" fmla="*/ T12 w 586"/>
                  <a:gd name="T14" fmla="+- 0 17451 16667"/>
                  <a:gd name="T15" fmla="*/ 17451 h 785"/>
                  <a:gd name="T16" fmla="+- 0 18969 18969"/>
                  <a:gd name="T17" fmla="*/ T16 w 586"/>
                  <a:gd name="T18" fmla="+- 0 16667 16667"/>
                  <a:gd name="T19" fmla="*/ 16667 h 78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6" h="785">
                    <a:moveTo>
                      <a:pt x="0" y="0"/>
                    </a:moveTo>
                    <a:lnTo>
                      <a:pt x="586" y="0"/>
                    </a:lnTo>
                    <a:lnTo>
                      <a:pt x="586" y="784"/>
                    </a:lnTo>
                    <a:lnTo>
                      <a:pt x="0" y="78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A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45" name="Group 16"/>
            <p:cNvGrpSpPr>
              <a:grpSpLocks/>
            </p:cNvGrpSpPr>
            <p:nvPr userDrawn="1"/>
          </p:nvGrpSpPr>
          <p:grpSpPr bwMode="auto">
            <a:xfrm>
              <a:off x="4876172" y="6050546"/>
              <a:ext cx="255458" cy="303788"/>
              <a:chOff x="15829" y="16667"/>
              <a:chExt cx="585" cy="785"/>
            </a:xfrm>
          </p:grpSpPr>
          <p:sp>
            <p:nvSpPr>
              <p:cNvPr id="46" name="Freeform 17"/>
              <p:cNvSpPr>
                <a:spLocks/>
              </p:cNvSpPr>
              <p:nvPr/>
            </p:nvSpPr>
            <p:spPr bwMode="auto">
              <a:xfrm>
                <a:off x="15829" y="16667"/>
                <a:ext cx="585" cy="785"/>
              </a:xfrm>
              <a:custGeom>
                <a:avLst/>
                <a:gdLst>
                  <a:gd name="T0" fmla="+- 0 15829 15829"/>
                  <a:gd name="T1" fmla="*/ T0 w 585"/>
                  <a:gd name="T2" fmla="+- 0 16667 16667"/>
                  <a:gd name="T3" fmla="*/ 16667 h 785"/>
                  <a:gd name="T4" fmla="+- 0 16414 15829"/>
                  <a:gd name="T5" fmla="*/ T4 w 585"/>
                  <a:gd name="T6" fmla="+- 0 16667 16667"/>
                  <a:gd name="T7" fmla="*/ 16667 h 785"/>
                  <a:gd name="T8" fmla="+- 0 16414 15829"/>
                  <a:gd name="T9" fmla="*/ T8 w 585"/>
                  <a:gd name="T10" fmla="+- 0 17451 16667"/>
                  <a:gd name="T11" fmla="*/ 17451 h 785"/>
                  <a:gd name="T12" fmla="+- 0 15829 15829"/>
                  <a:gd name="T13" fmla="*/ T12 w 585"/>
                  <a:gd name="T14" fmla="+- 0 17451 16667"/>
                  <a:gd name="T15" fmla="*/ 17451 h 785"/>
                  <a:gd name="T16" fmla="+- 0 15829 15829"/>
                  <a:gd name="T17" fmla="*/ T16 w 585"/>
                  <a:gd name="T18" fmla="+- 0 16667 16667"/>
                  <a:gd name="T19" fmla="*/ 16667 h 78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5" h="785">
                    <a:moveTo>
                      <a:pt x="0" y="0"/>
                    </a:moveTo>
                    <a:lnTo>
                      <a:pt x="585" y="0"/>
                    </a:lnTo>
                    <a:lnTo>
                      <a:pt x="585" y="784"/>
                    </a:lnTo>
                    <a:lnTo>
                      <a:pt x="0" y="78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A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47" name="Group 18"/>
            <p:cNvGrpSpPr>
              <a:grpSpLocks/>
            </p:cNvGrpSpPr>
            <p:nvPr userDrawn="1"/>
          </p:nvGrpSpPr>
          <p:grpSpPr bwMode="auto">
            <a:xfrm>
              <a:off x="5916768" y="6051329"/>
              <a:ext cx="255458" cy="303788"/>
              <a:chOff x="17397" y="16667"/>
              <a:chExt cx="585" cy="785"/>
            </a:xfrm>
          </p:grpSpPr>
          <p:sp>
            <p:nvSpPr>
              <p:cNvPr id="48" name="Freeform 19"/>
              <p:cNvSpPr>
                <a:spLocks/>
              </p:cNvSpPr>
              <p:nvPr/>
            </p:nvSpPr>
            <p:spPr bwMode="auto">
              <a:xfrm>
                <a:off x="17397" y="16667"/>
                <a:ext cx="585" cy="785"/>
              </a:xfrm>
              <a:custGeom>
                <a:avLst/>
                <a:gdLst>
                  <a:gd name="T0" fmla="+- 0 17397 17397"/>
                  <a:gd name="T1" fmla="*/ T0 w 585"/>
                  <a:gd name="T2" fmla="+- 0 16667 16667"/>
                  <a:gd name="T3" fmla="*/ 16667 h 785"/>
                  <a:gd name="T4" fmla="+- 0 17982 17397"/>
                  <a:gd name="T5" fmla="*/ T4 w 585"/>
                  <a:gd name="T6" fmla="+- 0 16667 16667"/>
                  <a:gd name="T7" fmla="*/ 16667 h 785"/>
                  <a:gd name="T8" fmla="+- 0 17982 17397"/>
                  <a:gd name="T9" fmla="*/ T8 w 585"/>
                  <a:gd name="T10" fmla="+- 0 17451 16667"/>
                  <a:gd name="T11" fmla="*/ 17451 h 785"/>
                  <a:gd name="T12" fmla="+- 0 17397 17397"/>
                  <a:gd name="T13" fmla="*/ T12 w 585"/>
                  <a:gd name="T14" fmla="+- 0 17451 16667"/>
                  <a:gd name="T15" fmla="*/ 17451 h 785"/>
                  <a:gd name="T16" fmla="+- 0 17397 17397"/>
                  <a:gd name="T17" fmla="*/ T16 w 585"/>
                  <a:gd name="T18" fmla="+- 0 16667 16667"/>
                  <a:gd name="T19" fmla="*/ 16667 h 78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5" h="785">
                    <a:moveTo>
                      <a:pt x="0" y="0"/>
                    </a:moveTo>
                    <a:lnTo>
                      <a:pt x="585" y="0"/>
                    </a:lnTo>
                    <a:lnTo>
                      <a:pt x="585" y="784"/>
                    </a:lnTo>
                    <a:lnTo>
                      <a:pt x="0" y="78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A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2" name="Rectángulo 1"/>
          <p:cNvSpPr/>
          <p:nvPr userDrawn="1"/>
        </p:nvSpPr>
        <p:spPr>
          <a:xfrm>
            <a:off x="0" y="0"/>
            <a:ext cx="1132505" cy="3010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/>
          <p:cNvSpPr/>
          <p:nvPr userDrawn="1"/>
        </p:nvSpPr>
        <p:spPr>
          <a:xfrm>
            <a:off x="0" y="301083"/>
            <a:ext cx="1132505" cy="8181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/>
          <p:cNvSpPr/>
          <p:nvPr userDrawn="1"/>
        </p:nvSpPr>
        <p:spPr>
          <a:xfrm>
            <a:off x="1132506" y="301083"/>
            <a:ext cx="818958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/>
          <p:cNvSpPr/>
          <p:nvPr userDrawn="1"/>
        </p:nvSpPr>
        <p:spPr>
          <a:xfrm>
            <a:off x="0" y="6556917"/>
            <a:ext cx="1132505" cy="3010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 userDrawn="1"/>
        </p:nvSpPr>
        <p:spPr>
          <a:xfrm>
            <a:off x="4713316" y="6556917"/>
            <a:ext cx="7156631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23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146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9995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6505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750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16386" y="6540836"/>
            <a:ext cx="1167762" cy="23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/>
          <p:cNvGrpSpPr/>
          <p:nvPr userDrawn="1"/>
        </p:nvGrpSpPr>
        <p:grpSpPr>
          <a:xfrm>
            <a:off x="10984262" y="6056115"/>
            <a:ext cx="1031891" cy="451670"/>
            <a:chOff x="9557428" y="5349874"/>
            <a:chExt cx="2298700" cy="100616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4278" y="6203640"/>
              <a:ext cx="19050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9557428" y="5349874"/>
              <a:ext cx="2298700" cy="757238"/>
              <a:chOff x="25580" y="2984"/>
              <a:chExt cx="3619" cy="1191"/>
            </a:xfrm>
          </p:grpSpPr>
          <p:grpSp>
            <p:nvGrpSpPr>
              <p:cNvPr id="11" name="Group 4"/>
              <p:cNvGrpSpPr>
                <a:grpSpLocks/>
              </p:cNvGrpSpPr>
              <p:nvPr/>
            </p:nvGrpSpPr>
            <p:grpSpPr bwMode="auto">
              <a:xfrm>
                <a:off x="25588" y="2992"/>
                <a:ext cx="3603" cy="1175"/>
                <a:chOff x="25588" y="2992"/>
                <a:chExt cx="3603" cy="1175"/>
              </a:xfrm>
            </p:grpSpPr>
            <p:sp>
              <p:nvSpPr>
                <p:cNvPr id="12" name="Freeform 5"/>
                <p:cNvSpPr>
                  <a:spLocks/>
                </p:cNvSpPr>
                <p:nvPr/>
              </p:nvSpPr>
              <p:spPr bwMode="auto">
                <a:xfrm>
                  <a:off x="25588" y="2992"/>
                  <a:ext cx="3603" cy="1175"/>
                </a:xfrm>
                <a:custGeom>
                  <a:avLst/>
                  <a:gdLst>
                    <a:gd name="T0" fmla="+- 0 25635 25588"/>
                    <a:gd name="T1" fmla="*/ T0 w 3603"/>
                    <a:gd name="T2" fmla="+- 0 2992 2992"/>
                    <a:gd name="T3" fmla="*/ 2992 h 1175"/>
                    <a:gd name="T4" fmla="+- 0 25614 25588"/>
                    <a:gd name="T5" fmla="*/ T4 w 3603"/>
                    <a:gd name="T6" fmla="+- 0 2997 2992"/>
                    <a:gd name="T7" fmla="*/ 2997 h 1175"/>
                    <a:gd name="T8" fmla="+- 0 25597 25588"/>
                    <a:gd name="T9" fmla="*/ T8 w 3603"/>
                    <a:gd name="T10" fmla="+- 0 3011 2992"/>
                    <a:gd name="T11" fmla="*/ 3011 h 1175"/>
                    <a:gd name="T12" fmla="+- 0 25589 25588"/>
                    <a:gd name="T13" fmla="*/ T12 w 3603"/>
                    <a:gd name="T14" fmla="+- 0 3031 2992"/>
                    <a:gd name="T15" fmla="*/ 3031 h 1175"/>
                    <a:gd name="T16" fmla="+- 0 25588 25588"/>
                    <a:gd name="T17" fmla="*/ T16 w 3603"/>
                    <a:gd name="T18" fmla="+- 0 4119 2992"/>
                    <a:gd name="T19" fmla="*/ 4119 h 1175"/>
                    <a:gd name="T20" fmla="+- 0 25594 25588"/>
                    <a:gd name="T21" fmla="*/ T20 w 3603"/>
                    <a:gd name="T22" fmla="+- 0 4141 2992"/>
                    <a:gd name="T23" fmla="*/ 4141 h 1175"/>
                    <a:gd name="T24" fmla="+- 0 25608 25588"/>
                    <a:gd name="T25" fmla="*/ T24 w 3603"/>
                    <a:gd name="T26" fmla="+- 0 4157 2992"/>
                    <a:gd name="T27" fmla="*/ 4157 h 1175"/>
                    <a:gd name="T28" fmla="+- 0 25628 25588"/>
                    <a:gd name="T29" fmla="*/ T28 w 3603"/>
                    <a:gd name="T30" fmla="+- 0 4166 2992"/>
                    <a:gd name="T31" fmla="*/ 4166 h 1175"/>
                    <a:gd name="T32" fmla="+- 0 25635 25588"/>
                    <a:gd name="T33" fmla="*/ T32 w 3603"/>
                    <a:gd name="T34" fmla="+- 0 4166 2992"/>
                    <a:gd name="T35" fmla="*/ 4166 h 1175"/>
                    <a:gd name="T36" fmla="+- 0 29144 25588"/>
                    <a:gd name="T37" fmla="*/ T36 w 3603"/>
                    <a:gd name="T38" fmla="+- 0 4166 2992"/>
                    <a:gd name="T39" fmla="*/ 4166 h 1175"/>
                    <a:gd name="T40" fmla="+- 0 29166 25588"/>
                    <a:gd name="T41" fmla="*/ T40 w 3603"/>
                    <a:gd name="T42" fmla="+- 0 4161 2992"/>
                    <a:gd name="T43" fmla="*/ 4161 h 1175"/>
                    <a:gd name="T44" fmla="+- 0 29182 25588"/>
                    <a:gd name="T45" fmla="*/ T44 w 3603"/>
                    <a:gd name="T46" fmla="+- 0 4147 2992"/>
                    <a:gd name="T47" fmla="*/ 4147 h 1175"/>
                    <a:gd name="T48" fmla="+- 0 29190 25588"/>
                    <a:gd name="T49" fmla="*/ T48 w 3603"/>
                    <a:gd name="T50" fmla="+- 0 4126 2992"/>
                    <a:gd name="T51" fmla="*/ 4126 h 1175"/>
                    <a:gd name="T52" fmla="+- 0 29191 25588"/>
                    <a:gd name="T53" fmla="*/ T52 w 3603"/>
                    <a:gd name="T54" fmla="+- 0 3039 2992"/>
                    <a:gd name="T55" fmla="*/ 3039 h 1175"/>
                    <a:gd name="T56" fmla="+- 0 29186 25588"/>
                    <a:gd name="T57" fmla="*/ T56 w 3603"/>
                    <a:gd name="T58" fmla="+- 0 3017 2992"/>
                    <a:gd name="T59" fmla="*/ 3017 h 1175"/>
                    <a:gd name="T60" fmla="+- 0 29172 25588"/>
                    <a:gd name="T61" fmla="*/ T60 w 3603"/>
                    <a:gd name="T62" fmla="+- 0 3001 2992"/>
                    <a:gd name="T63" fmla="*/ 3001 h 1175"/>
                    <a:gd name="T64" fmla="+- 0 29152 25588"/>
                    <a:gd name="T65" fmla="*/ T64 w 3603"/>
                    <a:gd name="T66" fmla="+- 0 2992 2992"/>
                    <a:gd name="T67" fmla="*/ 2992 h 1175"/>
                    <a:gd name="T68" fmla="+- 0 25635 25588"/>
                    <a:gd name="T69" fmla="*/ T68 w 3603"/>
                    <a:gd name="T70" fmla="+- 0 2992 2992"/>
                    <a:gd name="T71" fmla="*/ 2992 h 1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</a:cxnLst>
                  <a:rect l="0" t="0" r="r" b="b"/>
                  <a:pathLst>
                    <a:path w="3603" h="1175">
                      <a:moveTo>
                        <a:pt x="47" y="0"/>
                      </a:moveTo>
                      <a:lnTo>
                        <a:pt x="26" y="5"/>
                      </a:lnTo>
                      <a:lnTo>
                        <a:pt x="9" y="19"/>
                      </a:lnTo>
                      <a:lnTo>
                        <a:pt x="1" y="39"/>
                      </a:lnTo>
                      <a:lnTo>
                        <a:pt x="0" y="1127"/>
                      </a:lnTo>
                      <a:lnTo>
                        <a:pt x="6" y="1149"/>
                      </a:lnTo>
                      <a:lnTo>
                        <a:pt x="20" y="1165"/>
                      </a:lnTo>
                      <a:lnTo>
                        <a:pt x="40" y="1174"/>
                      </a:lnTo>
                      <a:lnTo>
                        <a:pt x="47" y="1174"/>
                      </a:lnTo>
                      <a:lnTo>
                        <a:pt x="3556" y="1174"/>
                      </a:lnTo>
                      <a:lnTo>
                        <a:pt x="3578" y="1169"/>
                      </a:lnTo>
                      <a:lnTo>
                        <a:pt x="3594" y="1155"/>
                      </a:lnTo>
                      <a:lnTo>
                        <a:pt x="3602" y="1134"/>
                      </a:lnTo>
                      <a:lnTo>
                        <a:pt x="3603" y="47"/>
                      </a:lnTo>
                      <a:lnTo>
                        <a:pt x="3598" y="25"/>
                      </a:lnTo>
                      <a:lnTo>
                        <a:pt x="3584" y="9"/>
                      </a:lnTo>
                      <a:lnTo>
                        <a:pt x="3564" y="0"/>
                      </a:lnTo>
                      <a:lnTo>
                        <a:pt x="47" y="0"/>
                      </a:lnTo>
                    </a:path>
                  </a:pathLst>
                </a:custGeom>
                <a:solidFill>
                  <a:srgbClr val="449C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pic>
              <p:nvPicPr>
                <p:cNvPr id="13" name="Picture 6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15" y="3008"/>
                  <a:ext cx="3557" cy="11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6" name="Rectángulo 23"/>
          <p:cNvSpPr/>
          <p:nvPr userDrawn="1"/>
        </p:nvSpPr>
        <p:spPr>
          <a:xfrm rot="16200000">
            <a:off x="8533041" y="-1063626"/>
            <a:ext cx="241299" cy="236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"/>
          <p:cNvSpPr/>
          <p:nvPr userDrawn="1"/>
        </p:nvSpPr>
        <p:spPr>
          <a:xfrm>
            <a:off x="9844538" y="-1"/>
            <a:ext cx="2347462" cy="482601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"/>
          <p:cNvSpPr/>
          <p:nvPr userDrawn="1"/>
        </p:nvSpPr>
        <p:spPr>
          <a:xfrm>
            <a:off x="11657428" y="6525294"/>
            <a:ext cx="4315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0900E9A4-E50B-4EAD-AE1B-785DB26353E8}" type="slidenum">
              <a:rPr lang="es-ES" altLang="es-ES" sz="1100" b="1" smtClean="0">
                <a:solidFill>
                  <a:schemeClr val="bg1"/>
                </a:solidFill>
              </a:rPr>
              <a:pPr/>
              <a:t>‹Nº›</a:t>
            </a:fld>
            <a:endParaRPr lang="es-E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8436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16386" y="6540836"/>
            <a:ext cx="1167762" cy="23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/>
          <p:cNvGrpSpPr/>
          <p:nvPr userDrawn="1"/>
        </p:nvGrpSpPr>
        <p:grpSpPr>
          <a:xfrm>
            <a:off x="10984262" y="6056115"/>
            <a:ext cx="1031891" cy="451670"/>
            <a:chOff x="9557428" y="5349874"/>
            <a:chExt cx="2298700" cy="100616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4278" y="6203640"/>
              <a:ext cx="19050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9557428" y="5349874"/>
              <a:ext cx="2298700" cy="757238"/>
              <a:chOff x="25580" y="2984"/>
              <a:chExt cx="3619" cy="1191"/>
            </a:xfrm>
          </p:grpSpPr>
          <p:grpSp>
            <p:nvGrpSpPr>
              <p:cNvPr id="11" name="Group 4"/>
              <p:cNvGrpSpPr>
                <a:grpSpLocks/>
              </p:cNvGrpSpPr>
              <p:nvPr/>
            </p:nvGrpSpPr>
            <p:grpSpPr bwMode="auto">
              <a:xfrm>
                <a:off x="25588" y="2992"/>
                <a:ext cx="3603" cy="1175"/>
                <a:chOff x="25588" y="2992"/>
                <a:chExt cx="3603" cy="1175"/>
              </a:xfrm>
            </p:grpSpPr>
            <p:sp>
              <p:nvSpPr>
                <p:cNvPr id="12" name="Freeform 5"/>
                <p:cNvSpPr>
                  <a:spLocks/>
                </p:cNvSpPr>
                <p:nvPr/>
              </p:nvSpPr>
              <p:spPr bwMode="auto">
                <a:xfrm>
                  <a:off x="25588" y="2992"/>
                  <a:ext cx="3603" cy="1175"/>
                </a:xfrm>
                <a:custGeom>
                  <a:avLst/>
                  <a:gdLst>
                    <a:gd name="T0" fmla="+- 0 25635 25588"/>
                    <a:gd name="T1" fmla="*/ T0 w 3603"/>
                    <a:gd name="T2" fmla="+- 0 2992 2992"/>
                    <a:gd name="T3" fmla="*/ 2992 h 1175"/>
                    <a:gd name="T4" fmla="+- 0 25614 25588"/>
                    <a:gd name="T5" fmla="*/ T4 w 3603"/>
                    <a:gd name="T6" fmla="+- 0 2997 2992"/>
                    <a:gd name="T7" fmla="*/ 2997 h 1175"/>
                    <a:gd name="T8" fmla="+- 0 25597 25588"/>
                    <a:gd name="T9" fmla="*/ T8 w 3603"/>
                    <a:gd name="T10" fmla="+- 0 3011 2992"/>
                    <a:gd name="T11" fmla="*/ 3011 h 1175"/>
                    <a:gd name="T12" fmla="+- 0 25589 25588"/>
                    <a:gd name="T13" fmla="*/ T12 w 3603"/>
                    <a:gd name="T14" fmla="+- 0 3031 2992"/>
                    <a:gd name="T15" fmla="*/ 3031 h 1175"/>
                    <a:gd name="T16" fmla="+- 0 25588 25588"/>
                    <a:gd name="T17" fmla="*/ T16 w 3603"/>
                    <a:gd name="T18" fmla="+- 0 4119 2992"/>
                    <a:gd name="T19" fmla="*/ 4119 h 1175"/>
                    <a:gd name="T20" fmla="+- 0 25594 25588"/>
                    <a:gd name="T21" fmla="*/ T20 w 3603"/>
                    <a:gd name="T22" fmla="+- 0 4141 2992"/>
                    <a:gd name="T23" fmla="*/ 4141 h 1175"/>
                    <a:gd name="T24" fmla="+- 0 25608 25588"/>
                    <a:gd name="T25" fmla="*/ T24 w 3603"/>
                    <a:gd name="T26" fmla="+- 0 4157 2992"/>
                    <a:gd name="T27" fmla="*/ 4157 h 1175"/>
                    <a:gd name="T28" fmla="+- 0 25628 25588"/>
                    <a:gd name="T29" fmla="*/ T28 w 3603"/>
                    <a:gd name="T30" fmla="+- 0 4166 2992"/>
                    <a:gd name="T31" fmla="*/ 4166 h 1175"/>
                    <a:gd name="T32" fmla="+- 0 25635 25588"/>
                    <a:gd name="T33" fmla="*/ T32 w 3603"/>
                    <a:gd name="T34" fmla="+- 0 4166 2992"/>
                    <a:gd name="T35" fmla="*/ 4166 h 1175"/>
                    <a:gd name="T36" fmla="+- 0 29144 25588"/>
                    <a:gd name="T37" fmla="*/ T36 w 3603"/>
                    <a:gd name="T38" fmla="+- 0 4166 2992"/>
                    <a:gd name="T39" fmla="*/ 4166 h 1175"/>
                    <a:gd name="T40" fmla="+- 0 29166 25588"/>
                    <a:gd name="T41" fmla="*/ T40 w 3603"/>
                    <a:gd name="T42" fmla="+- 0 4161 2992"/>
                    <a:gd name="T43" fmla="*/ 4161 h 1175"/>
                    <a:gd name="T44" fmla="+- 0 29182 25588"/>
                    <a:gd name="T45" fmla="*/ T44 w 3603"/>
                    <a:gd name="T46" fmla="+- 0 4147 2992"/>
                    <a:gd name="T47" fmla="*/ 4147 h 1175"/>
                    <a:gd name="T48" fmla="+- 0 29190 25588"/>
                    <a:gd name="T49" fmla="*/ T48 w 3603"/>
                    <a:gd name="T50" fmla="+- 0 4126 2992"/>
                    <a:gd name="T51" fmla="*/ 4126 h 1175"/>
                    <a:gd name="T52" fmla="+- 0 29191 25588"/>
                    <a:gd name="T53" fmla="*/ T52 w 3603"/>
                    <a:gd name="T54" fmla="+- 0 3039 2992"/>
                    <a:gd name="T55" fmla="*/ 3039 h 1175"/>
                    <a:gd name="T56" fmla="+- 0 29186 25588"/>
                    <a:gd name="T57" fmla="*/ T56 w 3603"/>
                    <a:gd name="T58" fmla="+- 0 3017 2992"/>
                    <a:gd name="T59" fmla="*/ 3017 h 1175"/>
                    <a:gd name="T60" fmla="+- 0 29172 25588"/>
                    <a:gd name="T61" fmla="*/ T60 w 3603"/>
                    <a:gd name="T62" fmla="+- 0 3001 2992"/>
                    <a:gd name="T63" fmla="*/ 3001 h 1175"/>
                    <a:gd name="T64" fmla="+- 0 29152 25588"/>
                    <a:gd name="T65" fmla="*/ T64 w 3603"/>
                    <a:gd name="T66" fmla="+- 0 2992 2992"/>
                    <a:gd name="T67" fmla="*/ 2992 h 1175"/>
                    <a:gd name="T68" fmla="+- 0 25635 25588"/>
                    <a:gd name="T69" fmla="*/ T68 w 3603"/>
                    <a:gd name="T70" fmla="+- 0 2992 2992"/>
                    <a:gd name="T71" fmla="*/ 2992 h 1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</a:cxnLst>
                  <a:rect l="0" t="0" r="r" b="b"/>
                  <a:pathLst>
                    <a:path w="3603" h="1175">
                      <a:moveTo>
                        <a:pt x="47" y="0"/>
                      </a:moveTo>
                      <a:lnTo>
                        <a:pt x="26" y="5"/>
                      </a:lnTo>
                      <a:lnTo>
                        <a:pt x="9" y="19"/>
                      </a:lnTo>
                      <a:lnTo>
                        <a:pt x="1" y="39"/>
                      </a:lnTo>
                      <a:lnTo>
                        <a:pt x="0" y="1127"/>
                      </a:lnTo>
                      <a:lnTo>
                        <a:pt x="6" y="1149"/>
                      </a:lnTo>
                      <a:lnTo>
                        <a:pt x="20" y="1165"/>
                      </a:lnTo>
                      <a:lnTo>
                        <a:pt x="40" y="1174"/>
                      </a:lnTo>
                      <a:lnTo>
                        <a:pt x="47" y="1174"/>
                      </a:lnTo>
                      <a:lnTo>
                        <a:pt x="3556" y="1174"/>
                      </a:lnTo>
                      <a:lnTo>
                        <a:pt x="3578" y="1169"/>
                      </a:lnTo>
                      <a:lnTo>
                        <a:pt x="3594" y="1155"/>
                      </a:lnTo>
                      <a:lnTo>
                        <a:pt x="3602" y="1134"/>
                      </a:lnTo>
                      <a:lnTo>
                        <a:pt x="3603" y="47"/>
                      </a:lnTo>
                      <a:lnTo>
                        <a:pt x="3598" y="25"/>
                      </a:lnTo>
                      <a:lnTo>
                        <a:pt x="3584" y="9"/>
                      </a:lnTo>
                      <a:lnTo>
                        <a:pt x="3564" y="0"/>
                      </a:lnTo>
                      <a:lnTo>
                        <a:pt x="47" y="0"/>
                      </a:lnTo>
                    </a:path>
                  </a:pathLst>
                </a:custGeom>
                <a:solidFill>
                  <a:srgbClr val="449C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pic>
              <p:nvPicPr>
                <p:cNvPr id="13" name="Picture 6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15" y="3008"/>
                  <a:ext cx="3557" cy="11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6" name="Rectángulo 23"/>
          <p:cNvSpPr/>
          <p:nvPr userDrawn="1"/>
        </p:nvSpPr>
        <p:spPr>
          <a:xfrm rot="16200000">
            <a:off x="8533041" y="-1063626"/>
            <a:ext cx="241299" cy="236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"/>
          <p:cNvSpPr/>
          <p:nvPr userDrawn="1"/>
        </p:nvSpPr>
        <p:spPr>
          <a:xfrm>
            <a:off x="9844538" y="-1"/>
            <a:ext cx="2347462" cy="482601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"/>
          <p:cNvSpPr/>
          <p:nvPr userDrawn="1"/>
        </p:nvSpPr>
        <p:spPr>
          <a:xfrm>
            <a:off x="11700158" y="6508202"/>
            <a:ext cx="4555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0900E9A4-E50B-4EAD-AE1B-785DB26353E8}" type="slidenum">
              <a:rPr lang="es-ES" altLang="es-ES" sz="1200" b="1" smtClean="0">
                <a:solidFill>
                  <a:schemeClr val="bg1"/>
                </a:solidFill>
              </a:rPr>
              <a:pPr/>
              <a:t>‹Nº›</a:t>
            </a:fld>
            <a:endParaRPr lang="es-ES" sz="1100" b="1" dirty="0">
              <a:solidFill>
                <a:schemeClr val="bg1"/>
              </a:solidFill>
            </a:endParaRPr>
          </a:p>
        </p:txBody>
      </p:sp>
      <p:sp>
        <p:nvSpPr>
          <p:cNvPr id="14" name="3 Marcador de fecha"/>
          <p:cNvSpPr txBox="1">
            <a:spLocks/>
          </p:cNvSpPr>
          <p:nvPr userDrawn="1"/>
        </p:nvSpPr>
        <p:spPr>
          <a:xfrm>
            <a:off x="-95461" y="6520245"/>
            <a:ext cx="1433047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400" b="0" dirty="0"/>
              <a:t>26/06/2024</a:t>
            </a:r>
            <a:endParaRPr lang="es-ES" sz="1600" b="0" dirty="0"/>
          </a:p>
        </p:txBody>
      </p:sp>
      <p:pic>
        <p:nvPicPr>
          <p:cNvPr id="19" name="29 Imagen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420" y="329840"/>
            <a:ext cx="2475276" cy="80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00736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2217008" y="-86818"/>
            <a:ext cx="94082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9600" b="1" spc="340" noProof="0" dirty="0">
                <a:solidFill>
                  <a:srgbClr val="00ADEE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Muchas</a:t>
            </a:r>
            <a:r>
              <a:rPr lang="es-ES_tradnl" sz="3200" b="1" spc="340" noProof="0" dirty="0">
                <a:solidFill>
                  <a:srgbClr val="00ADEE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9600" b="1" spc="240" dirty="0"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		Gracias</a:t>
            </a:r>
            <a:endParaRPr lang="es-ES" sz="1800" dirty="0">
              <a:latin typeface="+mn-lt"/>
            </a:endParaRPr>
          </a:p>
        </p:txBody>
      </p:sp>
      <p:pic>
        <p:nvPicPr>
          <p:cNvPr id="19" name="Picture 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75" y="3413807"/>
            <a:ext cx="846604" cy="284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ángulo 22"/>
          <p:cNvSpPr/>
          <p:nvPr userDrawn="1"/>
        </p:nvSpPr>
        <p:spPr>
          <a:xfrm>
            <a:off x="878077" y="301083"/>
            <a:ext cx="587846" cy="613317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23"/>
          <p:cNvSpPr/>
          <p:nvPr userDrawn="1"/>
        </p:nvSpPr>
        <p:spPr>
          <a:xfrm>
            <a:off x="1537" y="0"/>
            <a:ext cx="879103" cy="179865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/>
          <p:cNvSpPr/>
          <p:nvPr userDrawn="1"/>
        </p:nvSpPr>
        <p:spPr>
          <a:xfrm>
            <a:off x="880640" y="0"/>
            <a:ext cx="583923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ángulo 25"/>
          <p:cNvSpPr/>
          <p:nvPr userDrawn="1"/>
        </p:nvSpPr>
        <p:spPr>
          <a:xfrm>
            <a:off x="1690728" y="1808164"/>
            <a:ext cx="361401" cy="4823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tángulo 26"/>
          <p:cNvSpPr/>
          <p:nvPr userDrawn="1"/>
        </p:nvSpPr>
        <p:spPr>
          <a:xfrm>
            <a:off x="1882384" y="1808163"/>
            <a:ext cx="818958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/>
          <p:cNvSpPr/>
          <p:nvPr userDrawn="1"/>
        </p:nvSpPr>
        <p:spPr>
          <a:xfrm>
            <a:off x="880640" y="6556917"/>
            <a:ext cx="583923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/>
          <p:cNvSpPr/>
          <p:nvPr userDrawn="1"/>
        </p:nvSpPr>
        <p:spPr>
          <a:xfrm>
            <a:off x="5112671" y="6566402"/>
            <a:ext cx="3187267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/>
          <p:cNvSpPr/>
          <p:nvPr userDrawn="1"/>
        </p:nvSpPr>
        <p:spPr>
          <a:xfrm>
            <a:off x="7716015" y="6255834"/>
            <a:ext cx="583923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30"/>
          <p:cNvSpPr/>
          <p:nvPr userDrawn="1"/>
        </p:nvSpPr>
        <p:spPr>
          <a:xfrm>
            <a:off x="8302365" y="6781117"/>
            <a:ext cx="3725530" cy="768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/>
          <p:cNvSpPr/>
          <p:nvPr userDrawn="1"/>
        </p:nvSpPr>
        <p:spPr>
          <a:xfrm>
            <a:off x="6719411" y="6255833"/>
            <a:ext cx="996603" cy="3010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1 Grupo"/>
          <p:cNvGrpSpPr/>
          <p:nvPr userDrawn="1"/>
        </p:nvGrpSpPr>
        <p:grpSpPr>
          <a:xfrm>
            <a:off x="7621762" y="2851029"/>
            <a:ext cx="4464422" cy="3201608"/>
            <a:chOff x="7621762" y="2851029"/>
            <a:chExt cx="4464422" cy="3201608"/>
          </a:xfrm>
        </p:grpSpPr>
        <p:pic>
          <p:nvPicPr>
            <p:cNvPr id="42" name="13 Imagen" descr="9916-padlock-_article.jp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71" t="6895" r="9830" b="5769"/>
            <a:stretch>
              <a:fillRect/>
            </a:stretch>
          </p:blipFill>
          <p:spPr bwMode="auto">
            <a:xfrm>
              <a:off x="7621762" y="2851029"/>
              <a:ext cx="4464422" cy="3201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6 Marcador de contenido"/>
            <p:cNvSpPr txBox="1">
              <a:spLocks/>
            </p:cNvSpPr>
            <p:nvPr userDrawn="1"/>
          </p:nvSpPr>
          <p:spPr>
            <a:xfrm>
              <a:off x="8485821" y="3143353"/>
              <a:ext cx="2736304" cy="1753344"/>
            </a:xfrm>
            <a:prstGeom prst="rect">
              <a:avLst/>
            </a:prstGeom>
            <a:solidFill>
              <a:srgbClr val="46A1D8"/>
            </a:solidFill>
          </p:spPr>
          <p:txBody>
            <a:bodyPr vert="horz" lIns="91440" tIns="45720" rIns="91440" bIns="45720" rtlCol="0">
              <a:normAutofit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lnSpc>
                  <a:spcPct val="130000"/>
                </a:lnSpc>
                <a:spcAft>
                  <a:spcPts val="0"/>
                </a:spcAft>
                <a:buNone/>
              </a:pPr>
              <a:r>
                <a:rPr lang="es-ES_tradnl" altLang="es-ES" sz="2400" b="1" dirty="0"/>
                <a:t>Páginas Web: </a:t>
              </a:r>
            </a:p>
            <a:p>
              <a:pPr lvl="1" fontAlgn="auto">
                <a:lnSpc>
                  <a:spcPct val="130000"/>
                </a:lnSpc>
                <a:spcAft>
                  <a:spcPts val="0"/>
                </a:spcAft>
              </a:pPr>
              <a:r>
                <a:rPr lang="es-ES_tradnl" altLang="es-ES" b="1" dirty="0"/>
                <a:t>www.ccn.cni.es </a:t>
              </a:r>
            </a:p>
            <a:p>
              <a:pPr lvl="1" fontAlgn="auto">
                <a:lnSpc>
                  <a:spcPct val="130000"/>
                </a:lnSpc>
                <a:spcAft>
                  <a:spcPts val="0"/>
                </a:spcAft>
              </a:pPr>
              <a:r>
                <a:rPr lang="es-ES_tradnl" altLang="es-ES" b="1" dirty="0"/>
                <a:t>oc.ccn.cni.es </a:t>
              </a:r>
            </a:p>
            <a:p>
              <a:pPr lvl="1" fontAlgn="auto">
                <a:lnSpc>
                  <a:spcPct val="130000"/>
                </a:lnSpc>
                <a:spcAft>
                  <a:spcPts val="0"/>
                </a:spcAft>
              </a:pPr>
              <a:r>
                <a:rPr lang="es-ES_tradnl" altLang="es-ES" b="1" dirty="0"/>
                <a:t>www.ccn-cert.cni.es </a:t>
              </a:r>
            </a:p>
          </p:txBody>
        </p:sp>
      </p:grpSp>
      <p:grpSp>
        <p:nvGrpSpPr>
          <p:cNvPr id="44" name="43 Grupo"/>
          <p:cNvGrpSpPr/>
          <p:nvPr userDrawn="1"/>
        </p:nvGrpSpPr>
        <p:grpSpPr>
          <a:xfrm>
            <a:off x="8384878" y="6281291"/>
            <a:ext cx="3729487" cy="519794"/>
            <a:chOff x="7450801" y="232914"/>
            <a:chExt cx="4074090" cy="596510"/>
          </a:xfrm>
        </p:grpSpPr>
        <p:pic>
          <p:nvPicPr>
            <p:cNvPr id="45" name="44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461" y="347524"/>
              <a:ext cx="1206105" cy="396558"/>
            </a:xfrm>
            <a:prstGeom prst="rect">
              <a:avLst/>
            </a:prstGeom>
          </p:spPr>
        </p:pic>
        <p:pic>
          <p:nvPicPr>
            <p:cNvPr id="46" name="Picture 4" descr="S:\Comun6X\Documentacion\8-CCN-CERT\Logos\CCN-CERT\2017\LOGO B_15x10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801" y="313020"/>
              <a:ext cx="1184272" cy="516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2 Imagen" descr="LOGO AZUL 750 x 245 fondo transparente.png"/>
            <p:cNvPicPr/>
            <p:nvPr/>
          </p:nvPicPr>
          <p:blipFill>
            <a:blip r:embed="rId6"/>
            <a:srcRect l="7701" r="5721" b="3571"/>
            <a:stretch>
              <a:fillRect/>
            </a:stretch>
          </p:blipFill>
          <p:spPr>
            <a:xfrm>
              <a:off x="10101007" y="232914"/>
              <a:ext cx="1423884" cy="596510"/>
            </a:xfrm>
            <a:prstGeom prst="rect">
              <a:avLst/>
            </a:prstGeom>
          </p:spPr>
        </p:pic>
        <p:pic>
          <p:nvPicPr>
            <p:cNvPr id="48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8599" y="638408"/>
              <a:ext cx="1028700" cy="11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5213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9514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91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737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513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26/06/2024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3754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mailto:organismo.certificacion@cni.es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redsara@ccn-cert.cni.es" TargetMode="External"/><Relationship Id="rId12" Type="http://schemas.openxmlformats.org/officeDocument/2006/relationships/image" Target="../media/image1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sondas@ccn-cert.cni.es" TargetMode="External"/><Relationship Id="rId11" Type="http://schemas.openxmlformats.org/officeDocument/2006/relationships/hyperlink" Target="http://www.oc.ccn.cni.es/" TargetMode="External"/><Relationship Id="rId5" Type="http://schemas.openxmlformats.org/officeDocument/2006/relationships/hyperlink" Target="mailto:ccn@cni.es" TargetMode="External"/><Relationship Id="rId10" Type="http://schemas.openxmlformats.org/officeDocument/2006/relationships/hyperlink" Target="http://www.ccn-cert.cni.es/" TargetMode="External"/><Relationship Id="rId4" Type="http://schemas.openxmlformats.org/officeDocument/2006/relationships/hyperlink" Target="mailto:info@ccn-cert.cni.es" TargetMode="External"/><Relationship Id="rId9" Type="http://schemas.openxmlformats.org/officeDocument/2006/relationships/hyperlink" Target="http://www.ccn.cni.es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73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343988" y="0"/>
            <a:ext cx="8003177" cy="3390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180"/>
              </a:lnSpc>
              <a:spcAft>
                <a:spcPts val="0"/>
              </a:spcAft>
            </a:pPr>
            <a:r>
              <a:rPr lang="en-US" sz="9600" b="1" spc="340" dirty="0" err="1">
                <a:solidFill>
                  <a:srgbClr val="00ADEE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Muchas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9600" b="1" spc="24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			Gracias</a:t>
            </a:r>
            <a:endParaRPr lang="es-ES" dirty="0"/>
          </a:p>
        </p:txBody>
      </p:sp>
      <p:grpSp>
        <p:nvGrpSpPr>
          <p:cNvPr id="8" name="Group 11"/>
          <p:cNvGrpSpPr>
            <a:grpSpLocks/>
          </p:cNvGrpSpPr>
          <p:nvPr userDrawn="1"/>
        </p:nvGrpSpPr>
        <p:grpSpPr bwMode="auto">
          <a:xfrm>
            <a:off x="10053259" y="5995922"/>
            <a:ext cx="1078600" cy="309593"/>
            <a:chOff x="18961" y="16659"/>
            <a:chExt cx="2468" cy="801"/>
          </a:xfrm>
        </p:grpSpPr>
        <p:grpSp>
          <p:nvGrpSpPr>
            <p:cNvPr id="9" name="Group 12"/>
            <p:cNvGrpSpPr>
              <a:grpSpLocks/>
            </p:cNvGrpSpPr>
            <p:nvPr/>
          </p:nvGrpSpPr>
          <p:grpSpPr bwMode="auto">
            <a:xfrm>
              <a:off x="18969" y="16667"/>
              <a:ext cx="586" cy="785"/>
              <a:chOff x="18969" y="16667"/>
              <a:chExt cx="586" cy="785"/>
            </a:xfrm>
          </p:grpSpPr>
          <p:sp>
            <p:nvSpPr>
              <p:cNvPr id="12" name="Freeform 13"/>
              <p:cNvSpPr>
                <a:spLocks/>
              </p:cNvSpPr>
              <p:nvPr/>
            </p:nvSpPr>
            <p:spPr bwMode="auto">
              <a:xfrm>
                <a:off x="18969" y="16667"/>
                <a:ext cx="586" cy="785"/>
              </a:xfrm>
              <a:custGeom>
                <a:avLst/>
                <a:gdLst>
                  <a:gd name="T0" fmla="+- 0 18969 18969"/>
                  <a:gd name="T1" fmla="*/ T0 w 586"/>
                  <a:gd name="T2" fmla="+- 0 16667 16667"/>
                  <a:gd name="T3" fmla="*/ 16667 h 785"/>
                  <a:gd name="T4" fmla="+- 0 19555 18969"/>
                  <a:gd name="T5" fmla="*/ T4 w 586"/>
                  <a:gd name="T6" fmla="+- 0 16667 16667"/>
                  <a:gd name="T7" fmla="*/ 16667 h 785"/>
                  <a:gd name="T8" fmla="+- 0 19555 18969"/>
                  <a:gd name="T9" fmla="*/ T8 w 586"/>
                  <a:gd name="T10" fmla="+- 0 17451 16667"/>
                  <a:gd name="T11" fmla="*/ 17451 h 785"/>
                  <a:gd name="T12" fmla="+- 0 18969 18969"/>
                  <a:gd name="T13" fmla="*/ T12 w 586"/>
                  <a:gd name="T14" fmla="+- 0 17451 16667"/>
                  <a:gd name="T15" fmla="*/ 17451 h 785"/>
                  <a:gd name="T16" fmla="+- 0 18969 18969"/>
                  <a:gd name="T17" fmla="*/ T16 w 586"/>
                  <a:gd name="T18" fmla="+- 0 16667 16667"/>
                  <a:gd name="T19" fmla="*/ 16667 h 78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6" h="785">
                    <a:moveTo>
                      <a:pt x="0" y="0"/>
                    </a:moveTo>
                    <a:lnTo>
                      <a:pt x="586" y="0"/>
                    </a:lnTo>
                    <a:lnTo>
                      <a:pt x="586" y="784"/>
                    </a:lnTo>
                    <a:lnTo>
                      <a:pt x="0" y="78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A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10" name="Group 14"/>
            <p:cNvGrpSpPr>
              <a:grpSpLocks/>
            </p:cNvGrpSpPr>
            <p:nvPr/>
          </p:nvGrpSpPr>
          <p:grpSpPr bwMode="auto">
            <a:xfrm>
              <a:off x="19555" y="16667"/>
              <a:ext cx="1866" cy="455"/>
              <a:chOff x="19555" y="16667"/>
              <a:chExt cx="1866" cy="455"/>
            </a:xfrm>
          </p:grpSpPr>
          <p:sp>
            <p:nvSpPr>
              <p:cNvPr id="11" name="Freeform 15"/>
              <p:cNvSpPr>
                <a:spLocks/>
              </p:cNvSpPr>
              <p:nvPr/>
            </p:nvSpPr>
            <p:spPr bwMode="auto">
              <a:xfrm>
                <a:off x="19555" y="16667"/>
                <a:ext cx="1866" cy="455"/>
              </a:xfrm>
              <a:custGeom>
                <a:avLst/>
                <a:gdLst>
                  <a:gd name="T0" fmla="+- 0 21422 19555"/>
                  <a:gd name="T1" fmla="*/ T0 w 1866"/>
                  <a:gd name="T2" fmla="+- 0 17122 16667"/>
                  <a:gd name="T3" fmla="*/ 17122 h 455"/>
                  <a:gd name="T4" fmla="+- 0 19555 19555"/>
                  <a:gd name="T5" fmla="*/ T4 w 1866"/>
                  <a:gd name="T6" fmla="+- 0 17122 16667"/>
                  <a:gd name="T7" fmla="*/ 17122 h 455"/>
                  <a:gd name="T8" fmla="+- 0 19555 19555"/>
                  <a:gd name="T9" fmla="*/ T8 w 1866"/>
                  <a:gd name="T10" fmla="+- 0 16667 16667"/>
                  <a:gd name="T11" fmla="*/ 16667 h 455"/>
                  <a:gd name="T12" fmla="+- 0 21422 19555"/>
                  <a:gd name="T13" fmla="*/ T12 w 1866"/>
                  <a:gd name="T14" fmla="+- 0 16667 16667"/>
                  <a:gd name="T15" fmla="*/ 16667 h 455"/>
                  <a:gd name="T16" fmla="+- 0 21422 19555"/>
                  <a:gd name="T17" fmla="*/ T16 w 1866"/>
                  <a:gd name="T18" fmla="+- 0 17122 16667"/>
                  <a:gd name="T19" fmla="*/ 17122 h 45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866" h="455">
                    <a:moveTo>
                      <a:pt x="1867" y="455"/>
                    </a:moveTo>
                    <a:lnTo>
                      <a:pt x="0" y="455"/>
                    </a:lnTo>
                    <a:lnTo>
                      <a:pt x="0" y="0"/>
                    </a:lnTo>
                    <a:lnTo>
                      <a:pt x="1867" y="0"/>
                    </a:lnTo>
                    <a:lnTo>
                      <a:pt x="1867" y="455"/>
                    </a:lnTo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13" name="Group 16"/>
          <p:cNvGrpSpPr>
            <a:grpSpLocks/>
          </p:cNvGrpSpPr>
          <p:nvPr userDrawn="1"/>
        </p:nvGrpSpPr>
        <p:grpSpPr bwMode="auto">
          <a:xfrm>
            <a:off x="7972068" y="6001727"/>
            <a:ext cx="255458" cy="303788"/>
            <a:chOff x="15829" y="16667"/>
            <a:chExt cx="585" cy="785"/>
          </a:xfrm>
        </p:grpSpPr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15829" y="16667"/>
              <a:ext cx="585" cy="785"/>
            </a:xfrm>
            <a:custGeom>
              <a:avLst/>
              <a:gdLst>
                <a:gd name="T0" fmla="+- 0 15829 15829"/>
                <a:gd name="T1" fmla="*/ T0 w 585"/>
                <a:gd name="T2" fmla="+- 0 16667 16667"/>
                <a:gd name="T3" fmla="*/ 16667 h 785"/>
                <a:gd name="T4" fmla="+- 0 16414 15829"/>
                <a:gd name="T5" fmla="*/ T4 w 585"/>
                <a:gd name="T6" fmla="+- 0 16667 16667"/>
                <a:gd name="T7" fmla="*/ 16667 h 785"/>
                <a:gd name="T8" fmla="+- 0 16414 15829"/>
                <a:gd name="T9" fmla="*/ T8 w 585"/>
                <a:gd name="T10" fmla="+- 0 17451 16667"/>
                <a:gd name="T11" fmla="*/ 17451 h 785"/>
                <a:gd name="T12" fmla="+- 0 15829 15829"/>
                <a:gd name="T13" fmla="*/ T12 w 585"/>
                <a:gd name="T14" fmla="+- 0 17451 16667"/>
                <a:gd name="T15" fmla="*/ 17451 h 785"/>
                <a:gd name="T16" fmla="+- 0 15829 15829"/>
                <a:gd name="T17" fmla="*/ T16 w 585"/>
                <a:gd name="T18" fmla="+- 0 16667 16667"/>
                <a:gd name="T19" fmla="*/ 16667 h 78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85" h="785">
                  <a:moveTo>
                    <a:pt x="0" y="0"/>
                  </a:moveTo>
                  <a:lnTo>
                    <a:pt x="585" y="0"/>
                  </a:lnTo>
                  <a:lnTo>
                    <a:pt x="585" y="784"/>
                  </a:lnTo>
                  <a:lnTo>
                    <a:pt x="0" y="784"/>
                  </a:lnTo>
                  <a:lnTo>
                    <a:pt x="0" y="0"/>
                  </a:lnTo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5" name="Group 18"/>
          <p:cNvGrpSpPr>
            <a:grpSpLocks/>
          </p:cNvGrpSpPr>
          <p:nvPr userDrawn="1"/>
        </p:nvGrpSpPr>
        <p:grpSpPr bwMode="auto">
          <a:xfrm>
            <a:off x="9012664" y="6001727"/>
            <a:ext cx="255458" cy="303788"/>
            <a:chOff x="17397" y="16667"/>
            <a:chExt cx="585" cy="785"/>
          </a:xfrm>
        </p:grpSpPr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17397" y="16667"/>
              <a:ext cx="585" cy="785"/>
            </a:xfrm>
            <a:custGeom>
              <a:avLst/>
              <a:gdLst>
                <a:gd name="T0" fmla="+- 0 17397 17397"/>
                <a:gd name="T1" fmla="*/ T0 w 585"/>
                <a:gd name="T2" fmla="+- 0 16667 16667"/>
                <a:gd name="T3" fmla="*/ 16667 h 785"/>
                <a:gd name="T4" fmla="+- 0 17982 17397"/>
                <a:gd name="T5" fmla="*/ T4 w 585"/>
                <a:gd name="T6" fmla="+- 0 16667 16667"/>
                <a:gd name="T7" fmla="*/ 16667 h 785"/>
                <a:gd name="T8" fmla="+- 0 17982 17397"/>
                <a:gd name="T9" fmla="*/ T8 w 585"/>
                <a:gd name="T10" fmla="+- 0 17451 16667"/>
                <a:gd name="T11" fmla="*/ 17451 h 785"/>
                <a:gd name="T12" fmla="+- 0 17397 17397"/>
                <a:gd name="T13" fmla="*/ T12 w 585"/>
                <a:gd name="T14" fmla="+- 0 17451 16667"/>
                <a:gd name="T15" fmla="*/ 17451 h 785"/>
                <a:gd name="T16" fmla="+- 0 17397 17397"/>
                <a:gd name="T17" fmla="*/ T16 w 585"/>
                <a:gd name="T18" fmla="+- 0 16667 16667"/>
                <a:gd name="T19" fmla="*/ 16667 h 78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85" h="785">
                  <a:moveTo>
                    <a:pt x="0" y="0"/>
                  </a:moveTo>
                  <a:lnTo>
                    <a:pt x="585" y="0"/>
                  </a:lnTo>
                  <a:lnTo>
                    <a:pt x="585" y="784"/>
                  </a:lnTo>
                  <a:lnTo>
                    <a:pt x="0" y="784"/>
                  </a:lnTo>
                  <a:lnTo>
                    <a:pt x="0" y="0"/>
                  </a:lnTo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7" name="Picture 1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99" y="3465083"/>
            <a:ext cx="846604" cy="284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 userDrawn="1"/>
        </p:nvSpPr>
        <p:spPr>
          <a:xfrm>
            <a:off x="1941895" y="3390445"/>
            <a:ext cx="6096000" cy="24052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275"/>
              </a:lnSpc>
              <a:spcAft>
                <a:spcPts val="0"/>
              </a:spcAft>
            </a:pPr>
            <a:r>
              <a:rPr lang="en-US" sz="2400" b="1" spc="110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E-mails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380"/>
              </a:lnSpc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4"/>
              </a:rPr>
              <a:t>info@ccn-cert.cni.es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5"/>
              </a:rPr>
              <a:t>ccn@cni.es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6"/>
              </a:rPr>
              <a:t>sondas@ccn-cert.cni.es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7"/>
              </a:rPr>
              <a:t>redsara@ccn-cert.cni.es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8"/>
              </a:rPr>
              <a:t>organismo.certificacion@cni.es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ángulo 18"/>
          <p:cNvSpPr/>
          <p:nvPr userDrawn="1"/>
        </p:nvSpPr>
        <p:spPr>
          <a:xfrm>
            <a:off x="6719412" y="3390445"/>
            <a:ext cx="6096000" cy="16576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275"/>
              </a:lnSpc>
              <a:spcAft>
                <a:spcPts val="0"/>
              </a:spcAft>
            </a:pPr>
            <a:r>
              <a:rPr lang="en-US" sz="2400" b="1" spc="110" dirty="0" err="1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Página</a:t>
            </a:r>
            <a:r>
              <a:rPr lang="en-US" sz="2400" b="1" dirty="0" err="1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</a:t>
            </a:r>
            <a:r>
              <a:rPr lang="en-US" sz="2400" b="1" spc="230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r>
              <a:rPr lang="en-US" sz="2400" b="1" spc="110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web: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380"/>
              </a:lnSpc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9"/>
              </a:rPr>
              <a:t>www.ccn.cni.es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238375">
              <a:lnSpc>
                <a:spcPct val="102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10"/>
              </a:rPr>
              <a:t>www.ccn-cert.cni.es</a:t>
            </a: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11"/>
              </a:rPr>
              <a:t> www.oc.ccn.cni.es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0" y="0"/>
            <a:ext cx="47371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931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3.png"/><Relationship Id="rId7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34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../../Desktop/cb/web/release/www.oc.ccn.cni.es/pdf/RD421-2004CentroCriptologicoNacional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20.emf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oleObject" Target="../embeddings/oleObject4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19.emf"/><Relationship Id="rId5" Type="http://schemas.openxmlformats.org/officeDocument/2006/relationships/image" Target="../media/image15.e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emf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28"/>
          <p:cNvSpPr txBox="1"/>
          <p:nvPr/>
        </p:nvSpPr>
        <p:spPr>
          <a:xfrm>
            <a:off x="1212510" y="1957248"/>
            <a:ext cx="57253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/>
              <a:t>La técnica al servicio de la protección de menores en la era digital – Visión del CCN</a:t>
            </a:r>
          </a:p>
        </p:txBody>
      </p:sp>
      <p:sp>
        <p:nvSpPr>
          <p:cNvPr id="5" name="CuadroTexto 34"/>
          <p:cNvSpPr txBox="1"/>
          <p:nvPr/>
        </p:nvSpPr>
        <p:spPr>
          <a:xfrm>
            <a:off x="1519179" y="4562235"/>
            <a:ext cx="4650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tx2">
                    <a:lumMod val="75000"/>
                  </a:schemeClr>
                </a:solidFill>
              </a:rPr>
              <a:t>06 – 2024 </a:t>
            </a:r>
          </a:p>
        </p:txBody>
      </p:sp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8905320" y="5971012"/>
            <a:ext cx="30580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s-ES" altLang="es-ES" sz="1200" b="0" dirty="0">
                <a:latin typeface="+mn-lt"/>
              </a:rPr>
              <a:t>© 2021 Centro Criptológico Nacional C/ Argentona 30, 28023 MADRID</a:t>
            </a:r>
          </a:p>
        </p:txBody>
      </p:sp>
      <p:grpSp>
        <p:nvGrpSpPr>
          <p:cNvPr id="6" name="5 Grupo"/>
          <p:cNvGrpSpPr/>
          <p:nvPr/>
        </p:nvGrpSpPr>
        <p:grpSpPr>
          <a:xfrm>
            <a:off x="325382" y="5894963"/>
            <a:ext cx="4074090" cy="596510"/>
            <a:chOff x="7450801" y="232914"/>
            <a:chExt cx="4074090" cy="596510"/>
          </a:xfrm>
        </p:grpSpPr>
        <p:pic>
          <p:nvPicPr>
            <p:cNvPr id="13" name="12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461" y="347524"/>
              <a:ext cx="1206105" cy="396558"/>
            </a:xfrm>
            <a:prstGeom prst="rect">
              <a:avLst/>
            </a:prstGeom>
          </p:spPr>
        </p:pic>
        <p:pic>
          <p:nvPicPr>
            <p:cNvPr id="14" name="Picture 4" descr="S:\Comun6X\Documentacion\8-CCN-CERT\Logos\CCN-CERT\2017\LOGO B_15x1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801" y="313020"/>
              <a:ext cx="1184272" cy="516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2 Imagen" descr="LOGO AZUL 750 x 245 fondo transparente.png"/>
            <p:cNvPicPr/>
            <p:nvPr/>
          </p:nvPicPr>
          <p:blipFill>
            <a:blip r:embed="rId4"/>
            <a:srcRect l="7701" r="5721" b="3571"/>
            <a:stretch>
              <a:fillRect/>
            </a:stretch>
          </p:blipFill>
          <p:spPr>
            <a:xfrm>
              <a:off x="10101007" y="232914"/>
              <a:ext cx="1423884" cy="596510"/>
            </a:xfrm>
            <a:prstGeom prst="rect">
              <a:avLst/>
            </a:prstGeom>
          </p:spPr>
        </p:pic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8599" y="638408"/>
              <a:ext cx="1028700" cy="11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7" name="Rectángulo 23"/>
          <p:cNvSpPr/>
          <p:nvPr/>
        </p:nvSpPr>
        <p:spPr>
          <a:xfrm rot="16200000">
            <a:off x="8533041" y="-1063626"/>
            <a:ext cx="241299" cy="236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Rectángulo 1"/>
          <p:cNvSpPr/>
          <p:nvPr/>
        </p:nvSpPr>
        <p:spPr>
          <a:xfrm>
            <a:off x="9844538" y="-1"/>
            <a:ext cx="2347462" cy="482601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3 CuadroTexto"/>
          <p:cNvSpPr txBox="1"/>
          <p:nvPr/>
        </p:nvSpPr>
        <p:spPr>
          <a:xfrm>
            <a:off x="8748941" y="5341745"/>
            <a:ext cx="3538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s-ES" sz="2000" dirty="0">
                <a:solidFill>
                  <a:schemeClr val="tx2">
                    <a:lumMod val="75000"/>
                  </a:schemeClr>
                </a:solidFill>
                <a:latin typeface="Calibri"/>
                <a:cs typeface="+mn-cs"/>
              </a:rPr>
              <a:t>CCN/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  <a:latin typeface="Calibri"/>
                <a:cs typeface="+mn-cs"/>
              </a:rPr>
              <a:t>PyTec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  <a:latin typeface="Calibri"/>
                <a:cs typeface="+mn-cs"/>
              </a:rPr>
              <a:t>/A/20240621(VN)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58" y="302647"/>
            <a:ext cx="3211564" cy="135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93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AF93D99-15D8-52DE-928B-66424DD5A997}"/>
              </a:ext>
            </a:extLst>
          </p:cNvPr>
          <p:cNvGrpSpPr/>
          <p:nvPr/>
        </p:nvGrpSpPr>
        <p:grpSpPr>
          <a:xfrm>
            <a:off x="160640" y="485529"/>
            <a:ext cx="7045454" cy="535531"/>
            <a:chOff x="160640" y="485529"/>
            <a:chExt cx="7045454" cy="535531"/>
          </a:xfrm>
        </p:grpSpPr>
        <p:sp>
          <p:nvSpPr>
            <p:cNvPr id="4" name="Título 1">
              <a:extLst>
                <a:ext uri="{FF2B5EF4-FFF2-40B4-BE49-F238E27FC236}">
                  <a16:creationId xmlns:a16="http://schemas.microsoft.com/office/drawing/2014/main" id="{85D7041F-A966-CF7E-F953-B17DC67302A7}"/>
                </a:ext>
              </a:extLst>
            </p:cNvPr>
            <p:cNvSpPr txBox="1">
              <a:spLocks/>
            </p:cNvSpPr>
            <p:nvPr/>
          </p:nvSpPr>
          <p:spPr>
            <a:xfrm>
              <a:off x="588577" y="485529"/>
              <a:ext cx="6617517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s-ES" sz="3600" b="1" kern="1200" spc="210">
                  <a:solidFill>
                    <a:srgbClr val="1A2C4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</a:lstStyle>
            <a:p>
              <a:pPr marL="0" algn="l" defTabSz="914400" rtl="0" eaLnBrk="1" latinLnBrk="0" hangingPunct="1"/>
              <a:r>
                <a:rPr lang="es-ES" sz="3200" b="1" kern="1200" spc="210" dirty="0">
                  <a:solidFill>
                    <a:srgbClr val="00171C"/>
                  </a:solidFill>
                </a:rPr>
                <a:t>Biometría facial. Uso de la IA</a:t>
              </a:r>
              <a:endParaRPr lang="es-ES" sz="3200" b="1" kern="1200" spc="210" dirty="0">
                <a:solidFill>
                  <a:srgbClr val="1A2C45"/>
                </a:solidFill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042312F6-8B77-9CD7-8016-ACD6ECE05FE4}"/>
                </a:ext>
              </a:extLst>
            </p:cNvPr>
            <p:cNvGrpSpPr/>
            <p:nvPr/>
          </p:nvGrpSpPr>
          <p:grpSpPr>
            <a:xfrm>
              <a:off x="160640" y="583260"/>
              <a:ext cx="335016" cy="307033"/>
              <a:chOff x="160640" y="583260"/>
              <a:chExt cx="335016" cy="307033"/>
            </a:xfrm>
          </p:grpSpPr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11F77893-45BD-62F7-5DA2-434B41487DBE}"/>
                  </a:ext>
                </a:extLst>
              </p:cNvPr>
              <p:cNvSpPr/>
              <p:nvPr/>
            </p:nvSpPr>
            <p:spPr>
              <a:xfrm>
                <a:off x="160640" y="583260"/>
                <a:ext cx="163843" cy="144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411580F2-22FB-662D-BB10-B036181E8C6C}"/>
                  </a:ext>
                </a:extLst>
              </p:cNvPr>
              <p:cNvSpPr/>
              <p:nvPr/>
            </p:nvSpPr>
            <p:spPr>
              <a:xfrm>
                <a:off x="341577" y="583260"/>
                <a:ext cx="154079" cy="144660"/>
              </a:xfrm>
              <a:prstGeom prst="rect">
                <a:avLst/>
              </a:prstGeom>
              <a:solidFill>
                <a:srgbClr val="00ADEE"/>
              </a:solidFill>
              <a:ln>
                <a:solidFill>
                  <a:srgbClr val="00AD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D2771A1D-FFCF-6F83-E7FC-B960535D5513}"/>
                  </a:ext>
                </a:extLst>
              </p:cNvPr>
              <p:cNvSpPr/>
              <p:nvPr/>
            </p:nvSpPr>
            <p:spPr>
              <a:xfrm>
                <a:off x="160640" y="745633"/>
                <a:ext cx="163843" cy="144660"/>
              </a:xfrm>
              <a:prstGeom prst="rect">
                <a:avLst/>
              </a:prstGeom>
              <a:solidFill>
                <a:srgbClr val="002D61"/>
              </a:solidFill>
              <a:ln>
                <a:solidFill>
                  <a:srgbClr val="002D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AE58E3CE-03CB-9919-9BE2-D3B70645932B}"/>
                  </a:ext>
                </a:extLst>
              </p:cNvPr>
              <p:cNvSpPr/>
              <p:nvPr/>
            </p:nvSpPr>
            <p:spPr>
              <a:xfrm>
                <a:off x="341577" y="745633"/>
                <a:ext cx="154079" cy="1446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55DBC806-FC18-5F44-7F0C-EDCB2EBF9B7D}"/>
              </a:ext>
            </a:extLst>
          </p:cNvPr>
          <p:cNvSpPr txBox="1">
            <a:spLocks/>
          </p:cNvSpPr>
          <p:nvPr/>
        </p:nvSpPr>
        <p:spPr>
          <a:xfrm>
            <a:off x="588577" y="1076460"/>
            <a:ext cx="11327845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b="1" kern="1200" spc="210">
                <a:solidFill>
                  <a:srgbClr val="1A2C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sz="2400" b="1" i="1" kern="1200" dirty="0">
                <a:solidFill>
                  <a:srgbClr val="00171C"/>
                </a:solidFill>
                <a:ea typeface="Roboto" panose="02000000000000000000" pitchFamily="2" charset="0"/>
              </a:rPr>
              <a:t>Vector biométrico basado en Inteligencia Artificial. Vector Facial</a:t>
            </a:r>
          </a:p>
        </p:txBody>
      </p:sp>
      <p:sp>
        <p:nvSpPr>
          <p:cNvPr id="11" name="CuadroTexto 5">
            <a:extLst>
              <a:ext uri="{FF2B5EF4-FFF2-40B4-BE49-F238E27FC236}">
                <a16:creationId xmlns:a16="http://schemas.microsoft.com/office/drawing/2014/main" id="{FE55EF28-D9AC-B271-2CDB-E90DDC0A82E2}"/>
              </a:ext>
            </a:extLst>
          </p:cNvPr>
          <p:cNvSpPr txBox="1"/>
          <p:nvPr/>
        </p:nvSpPr>
        <p:spPr>
          <a:xfrm>
            <a:off x="588577" y="1751976"/>
            <a:ext cx="11327846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Privado. 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es posible conocer a quién representa el vector simplemente teniendo acceso a él.</a:t>
            </a:r>
          </a:p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Irreversible. 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es posible recuperar la foto de la persona a partir de un vector facial generado por Inteligencia artificial.</a:t>
            </a:r>
          </a:p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Revocable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Es posible actualizar el vector en caso de una base de datos comprometida.</a:t>
            </a:r>
          </a:p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incluye información adicional de la persona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76" t="49571" r="2810" b="26000"/>
          <a:stretch/>
        </p:blipFill>
        <p:spPr>
          <a:xfrm>
            <a:off x="1671862" y="4393919"/>
            <a:ext cx="2294937" cy="2364063"/>
          </a:xfrm>
          <a:prstGeom prst="rect">
            <a:avLst/>
          </a:prstGeom>
        </p:spPr>
      </p:pic>
      <p:sp>
        <p:nvSpPr>
          <p:cNvPr id="2" name="Flecha derecha 1"/>
          <p:cNvSpPr/>
          <p:nvPr/>
        </p:nvSpPr>
        <p:spPr>
          <a:xfrm>
            <a:off x="4297122" y="5063156"/>
            <a:ext cx="2053523" cy="254000"/>
          </a:xfrm>
          <a:prstGeom prst="rightArrow">
            <a:avLst/>
          </a:prstGeom>
          <a:solidFill>
            <a:srgbClr val="002060"/>
          </a:solidFill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/>
        </p:nvSpPr>
        <p:spPr>
          <a:xfrm>
            <a:off x="6793501" y="5126141"/>
            <a:ext cx="1161143" cy="508000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1" dirty="0"/>
              <a:t>X, Y, Z, ….</a:t>
            </a:r>
          </a:p>
        </p:txBody>
      </p:sp>
      <p:sp>
        <p:nvSpPr>
          <p:cNvPr id="18" name="Flecha derecha 17"/>
          <p:cNvSpPr/>
          <p:nvPr/>
        </p:nvSpPr>
        <p:spPr>
          <a:xfrm rot="10800000">
            <a:off x="4297121" y="5571156"/>
            <a:ext cx="2053523" cy="254000"/>
          </a:xfrm>
          <a:prstGeom prst="rightArrow">
            <a:avLst/>
          </a:prstGeom>
          <a:solidFill>
            <a:srgbClr val="FF0000"/>
          </a:solidFill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20 CuadroTexto">
            <a:extLst>
              <a:ext uri="{FF2B5EF4-FFF2-40B4-BE49-F238E27FC236}">
                <a16:creationId xmlns:a16="http://schemas.microsoft.com/office/drawing/2014/main" id="{B24E434D-4935-8D17-0CE8-56B8DF903049}"/>
              </a:ext>
            </a:extLst>
          </p:cNvPr>
          <p:cNvSpPr txBox="1"/>
          <p:nvPr/>
        </p:nvSpPr>
        <p:spPr>
          <a:xfrm>
            <a:off x="8343707" y="4212015"/>
            <a:ext cx="3324045" cy="1702282"/>
          </a:xfrm>
          <a:prstGeom prst="rect">
            <a:avLst/>
          </a:prstGeom>
          <a:solidFill>
            <a:srgbClr val="F8AEB7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defPPr>
              <a:defRPr lang="es-ES"/>
            </a:defPPr>
            <a:lvl1pPr algn="ctr">
              <a:spcBef>
                <a:spcPts val="1800"/>
              </a:spcBef>
              <a:defRPr sz="24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4pPr marL="87313" lvl="3"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Dichas características deberían ser verificadas mediante proceso de evaluación</a:t>
            </a:r>
          </a:p>
        </p:txBody>
      </p:sp>
    </p:spTree>
    <p:extLst>
      <p:ext uri="{BB962C8B-B14F-4D97-AF65-F5344CB8AC3E}">
        <p14:creationId xmlns:p14="http://schemas.microsoft.com/office/powerpoint/2010/main" val="213459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5"/>
          <p:cNvSpPr/>
          <p:nvPr/>
        </p:nvSpPr>
        <p:spPr>
          <a:xfrm>
            <a:off x="615395" y="303977"/>
            <a:ext cx="848775" cy="613317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6"/>
          <p:cNvSpPr/>
          <p:nvPr/>
        </p:nvSpPr>
        <p:spPr>
          <a:xfrm>
            <a:off x="1538" y="0"/>
            <a:ext cx="617782" cy="179865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ángulo 7"/>
          <p:cNvSpPr/>
          <p:nvPr/>
        </p:nvSpPr>
        <p:spPr>
          <a:xfrm>
            <a:off x="619319" y="2894"/>
            <a:ext cx="844851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7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989" y="2510915"/>
            <a:ext cx="3076036" cy="307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9" y="1910144"/>
            <a:ext cx="7596087" cy="369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tángulo 27"/>
          <p:cNvSpPr/>
          <p:nvPr/>
        </p:nvSpPr>
        <p:spPr>
          <a:xfrm>
            <a:off x="880640" y="6556917"/>
            <a:ext cx="583923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8"/>
          <p:cNvSpPr/>
          <p:nvPr/>
        </p:nvSpPr>
        <p:spPr>
          <a:xfrm>
            <a:off x="5112671" y="6566402"/>
            <a:ext cx="3187267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29"/>
          <p:cNvSpPr/>
          <p:nvPr/>
        </p:nvSpPr>
        <p:spPr>
          <a:xfrm>
            <a:off x="7716015" y="6255834"/>
            <a:ext cx="583923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/>
          <p:cNvSpPr/>
          <p:nvPr/>
        </p:nvSpPr>
        <p:spPr>
          <a:xfrm>
            <a:off x="6719411" y="6255833"/>
            <a:ext cx="996603" cy="3010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77" y="262188"/>
            <a:ext cx="3157458" cy="1329872"/>
          </a:xfrm>
          <a:prstGeom prst="rect">
            <a:avLst/>
          </a:prstGeom>
        </p:spPr>
      </p:pic>
      <p:sp>
        <p:nvSpPr>
          <p:cNvPr id="20" name="1 Marcador de contenido"/>
          <p:cNvSpPr txBox="1">
            <a:spLocks/>
          </p:cNvSpPr>
          <p:nvPr/>
        </p:nvSpPr>
        <p:spPr>
          <a:xfrm>
            <a:off x="7923579" y="889586"/>
            <a:ext cx="4148857" cy="6945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Aft>
                <a:spcPct val="10000"/>
              </a:spcAft>
              <a:buFontTx/>
              <a:buNone/>
            </a:pPr>
            <a:r>
              <a:rPr lang="la-Latn" altLang="es-ES" sz="2400" b="1" dirty="0">
                <a:solidFill>
                  <a:srgbClr val="19699B"/>
                </a:solidFill>
              </a:rPr>
              <a:t>Pr</a:t>
            </a:r>
            <a:r>
              <a:rPr lang="es-ES" altLang="es-ES" sz="2400" b="1" dirty="0">
                <a:solidFill>
                  <a:srgbClr val="19699B"/>
                </a:solidFill>
              </a:rPr>
              <a:t>a</a:t>
            </a:r>
            <a:r>
              <a:rPr lang="la-Latn" altLang="es-ES" sz="2400" b="1" dirty="0">
                <a:solidFill>
                  <a:srgbClr val="19699B"/>
                </a:solidFill>
              </a:rPr>
              <a:t>eventio sit vincere</a:t>
            </a:r>
          </a:p>
          <a:p>
            <a:pPr marL="0" indent="0">
              <a:lnSpc>
                <a:spcPct val="110000"/>
              </a:lnSpc>
              <a:spcBef>
                <a:spcPct val="10000"/>
              </a:spcBef>
              <a:buNone/>
            </a:pPr>
            <a:endParaRPr lang="es-ES_tradnl" altLang="es-ES" sz="2400" b="1" dirty="0">
              <a:solidFill>
                <a:schemeClr val="accent1"/>
              </a:solidFill>
            </a:endParaRPr>
          </a:p>
          <a:p>
            <a:pPr marL="800100" lvl="1" indent="-342900">
              <a:lnSpc>
                <a:spcPct val="110000"/>
              </a:lnSpc>
              <a:buClr>
                <a:srgbClr val="0066CC"/>
              </a:buClr>
              <a:buFont typeface="Wingdings" pitchFamily="2" charset="2"/>
              <a:buChar char="§"/>
            </a:pPr>
            <a:endParaRPr lang="es-ES_tradnl" altLang="es-ES" dirty="0">
              <a:solidFill>
                <a:srgbClr val="0066CC"/>
              </a:solidFill>
            </a:endParaRPr>
          </a:p>
          <a:p>
            <a:pPr algn="just">
              <a:lnSpc>
                <a:spcPct val="110000"/>
              </a:lnSpc>
            </a:pPr>
            <a:endParaRPr lang="es-ES" altLang="es-ES" sz="2400" b="1" dirty="0">
              <a:solidFill>
                <a:schemeClr val="accent1"/>
              </a:solidFill>
            </a:endParaRPr>
          </a:p>
        </p:txBody>
      </p:sp>
      <p:pic>
        <p:nvPicPr>
          <p:cNvPr id="21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482" y="-66289"/>
            <a:ext cx="3954038" cy="129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18 Grupo"/>
          <p:cNvGrpSpPr/>
          <p:nvPr/>
        </p:nvGrpSpPr>
        <p:grpSpPr>
          <a:xfrm>
            <a:off x="8384878" y="6281291"/>
            <a:ext cx="3729487" cy="519794"/>
            <a:chOff x="7450801" y="232914"/>
            <a:chExt cx="4074090" cy="596510"/>
          </a:xfrm>
        </p:grpSpPr>
        <p:pic>
          <p:nvPicPr>
            <p:cNvPr id="22" name="21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461" y="347524"/>
              <a:ext cx="1206105" cy="396558"/>
            </a:xfrm>
            <a:prstGeom prst="rect">
              <a:avLst/>
            </a:prstGeom>
          </p:spPr>
        </p:pic>
        <p:pic>
          <p:nvPicPr>
            <p:cNvPr id="23" name="Picture 4" descr="S:\Comun6X\Documentacion\8-CCN-CERT\Logos\CCN-CERT\2017\LOGO B_15x10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801" y="313020"/>
              <a:ext cx="1184272" cy="516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2 Imagen" descr="LOGO AZUL 750 x 245 fondo transparente.png"/>
            <p:cNvPicPr/>
            <p:nvPr/>
          </p:nvPicPr>
          <p:blipFill>
            <a:blip r:embed="rId9"/>
            <a:srcRect l="7701" r="5721" b="3571"/>
            <a:stretch>
              <a:fillRect/>
            </a:stretch>
          </p:blipFill>
          <p:spPr>
            <a:xfrm>
              <a:off x="10101007" y="232914"/>
              <a:ext cx="1423884" cy="596510"/>
            </a:xfrm>
            <a:prstGeom prst="rect">
              <a:avLst/>
            </a:prstGeom>
          </p:spPr>
        </p:pic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8599" y="638408"/>
              <a:ext cx="1028700" cy="11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5505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636625" y="5977218"/>
            <a:ext cx="1445882" cy="813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/>
          <p:cNvSpPr/>
          <p:nvPr/>
        </p:nvSpPr>
        <p:spPr>
          <a:xfrm>
            <a:off x="0" y="6556917"/>
            <a:ext cx="1132505" cy="3010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/>
          <p:cNvSpPr/>
          <p:nvPr/>
        </p:nvSpPr>
        <p:spPr>
          <a:xfrm>
            <a:off x="4713316" y="6556917"/>
            <a:ext cx="7156631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4" name="Grupo 23"/>
          <p:cNvGrpSpPr/>
          <p:nvPr/>
        </p:nvGrpSpPr>
        <p:grpSpPr>
          <a:xfrm>
            <a:off x="0" y="-3718"/>
            <a:ext cx="1951464" cy="818198"/>
            <a:chOff x="0" y="301083"/>
            <a:chExt cx="1951464" cy="818198"/>
          </a:xfrm>
        </p:grpSpPr>
        <p:sp>
          <p:nvSpPr>
            <p:cNvPr id="25" name="Rectángulo 24"/>
            <p:cNvSpPr/>
            <p:nvPr/>
          </p:nvSpPr>
          <p:spPr>
            <a:xfrm>
              <a:off x="0" y="301083"/>
              <a:ext cx="1132505" cy="81819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1132506" y="301083"/>
              <a:ext cx="818958" cy="30108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316" y="1706025"/>
            <a:ext cx="7021483" cy="335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" name="Grupo 29"/>
          <p:cNvGrpSpPr/>
          <p:nvPr/>
        </p:nvGrpSpPr>
        <p:grpSpPr>
          <a:xfrm>
            <a:off x="297175" y="4921619"/>
            <a:ext cx="4148857" cy="1650468"/>
            <a:chOff x="2404522" y="-3718"/>
            <a:chExt cx="4148857" cy="1650468"/>
          </a:xfrm>
        </p:grpSpPr>
        <p:sp>
          <p:nvSpPr>
            <p:cNvPr id="28" name="1 Marcador de contenido"/>
            <p:cNvSpPr txBox="1">
              <a:spLocks/>
            </p:cNvSpPr>
            <p:nvPr/>
          </p:nvSpPr>
          <p:spPr>
            <a:xfrm>
              <a:off x="2404522" y="952157"/>
              <a:ext cx="4148857" cy="69459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  <a:spcAft>
                  <a:spcPct val="10000"/>
                </a:spcAft>
                <a:buFontTx/>
                <a:buNone/>
              </a:pPr>
              <a:r>
                <a:rPr lang="la-Latn" altLang="es-ES" sz="2400" b="1" dirty="0">
                  <a:solidFill>
                    <a:srgbClr val="19699B"/>
                  </a:solidFill>
                </a:rPr>
                <a:t>Pr</a:t>
              </a:r>
              <a:r>
                <a:rPr lang="es-ES" altLang="es-ES" sz="2400" b="1" dirty="0">
                  <a:solidFill>
                    <a:srgbClr val="19699B"/>
                  </a:solidFill>
                </a:rPr>
                <a:t>a</a:t>
              </a:r>
              <a:r>
                <a:rPr lang="la-Latn" altLang="es-ES" sz="2400" b="1" dirty="0">
                  <a:solidFill>
                    <a:srgbClr val="19699B"/>
                  </a:solidFill>
                </a:rPr>
                <a:t>eventio sit vincere</a:t>
              </a:r>
            </a:p>
            <a:p>
              <a:pPr marL="0" indent="0">
                <a:lnSpc>
                  <a:spcPct val="110000"/>
                </a:lnSpc>
                <a:spcBef>
                  <a:spcPct val="10000"/>
                </a:spcBef>
                <a:buNone/>
              </a:pPr>
              <a:endParaRPr lang="es-ES_tradnl" altLang="es-ES" sz="2400" b="1" dirty="0">
                <a:solidFill>
                  <a:schemeClr val="accent1"/>
                </a:solidFill>
              </a:endParaRPr>
            </a:p>
            <a:p>
              <a:pPr marL="800100" lvl="1" indent="-342900">
                <a:lnSpc>
                  <a:spcPct val="110000"/>
                </a:lnSpc>
                <a:buClr>
                  <a:srgbClr val="0066CC"/>
                </a:buClr>
                <a:buFont typeface="Wingdings" pitchFamily="2" charset="2"/>
                <a:buChar char="§"/>
              </a:pPr>
              <a:endParaRPr lang="es-ES_tradnl" altLang="es-ES" dirty="0">
                <a:solidFill>
                  <a:srgbClr val="0066CC"/>
                </a:solidFill>
              </a:endParaRPr>
            </a:p>
            <a:p>
              <a:pPr algn="just">
                <a:lnSpc>
                  <a:spcPct val="110000"/>
                </a:lnSpc>
              </a:pPr>
              <a:endParaRPr lang="es-ES" altLang="es-ES" sz="2400" b="1" dirty="0">
                <a:solidFill>
                  <a:schemeClr val="accent1"/>
                </a:solidFill>
              </a:endParaRPr>
            </a:p>
          </p:txBody>
        </p:sp>
        <p:pic>
          <p:nvPicPr>
            <p:cNvPr id="29" name="1 Image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5425" y="-3718"/>
              <a:ext cx="3954038" cy="1290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2" name="1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587" y="290106"/>
            <a:ext cx="3157458" cy="132987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3316" y="5158676"/>
            <a:ext cx="7101907" cy="119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59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D1E9EF63-C7D2-A3AC-90EB-070E94F33216}"/>
              </a:ext>
            </a:extLst>
          </p:cNvPr>
          <p:cNvGrpSpPr/>
          <p:nvPr/>
        </p:nvGrpSpPr>
        <p:grpSpPr>
          <a:xfrm>
            <a:off x="160640" y="485529"/>
            <a:ext cx="4323234" cy="535531"/>
            <a:chOff x="160640" y="485529"/>
            <a:chExt cx="4323234" cy="535531"/>
          </a:xfrm>
        </p:grpSpPr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32B028FC-CA1B-0BF1-2453-FE02ED9BC0BF}"/>
                </a:ext>
              </a:extLst>
            </p:cNvPr>
            <p:cNvSpPr txBox="1">
              <a:spLocks/>
            </p:cNvSpPr>
            <p:nvPr/>
          </p:nvSpPr>
          <p:spPr>
            <a:xfrm>
              <a:off x="588577" y="485529"/>
              <a:ext cx="3895297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s-ES" sz="3600" b="1" kern="1200" spc="210">
                  <a:solidFill>
                    <a:srgbClr val="1A2C4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</a:lstStyle>
            <a:p>
              <a:pPr marL="0" algn="l" defTabSz="914400" rtl="0" eaLnBrk="1" latinLnBrk="0" hangingPunct="1"/>
              <a:r>
                <a:rPr lang="es-ES" sz="3200" dirty="0">
                  <a:solidFill>
                    <a:srgbClr val="00171C"/>
                  </a:solidFill>
                </a:rPr>
                <a:t>El papel del CCN</a:t>
              </a:r>
              <a:endParaRPr lang="es-ES" sz="3200" b="1" kern="1200" spc="210" dirty="0">
                <a:solidFill>
                  <a:srgbClr val="1A2C45"/>
                </a:solidFill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08A48796-0BB0-F628-3724-94879E4E8135}"/>
                </a:ext>
              </a:extLst>
            </p:cNvPr>
            <p:cNvGrpSpPr/>
            <p:nvPr/>
          </p:nvGrpSpPr>
          <p:grpSpPr>
            <a:xfrm>
              <a:off x="160640" y="583260"/>
              <a:ext cx="335016" cy="307033"/>
              <a:chOff x="160640" y="583260"/>
              <a:chExt cx="335016" cy="307033"/>
            </a:xfrm>
          </p:grpSpPr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9ACF3D12-6A24-A62B-C442-79DD62B8D359}"/>
                  </a:ext>
                </a:extLst>
              </p:cNvPr>
              <p:cNvSpPr/>
              <p:nvPr/>
            </p:nvSpPr>
            <p:spPr>
              <a:xfrm>
                <a:off x="160640" y="583260"/>
                <a:ext cx="163843" cy="144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C7F9C070-2C4D-D7F2-456B-F84DE99C284A}"/>
                  </a:ext>
                </a:extLst>
              </p:cNvPr>
              <p:cNvSpPr/>
              <p:nvPr/>
            </p:nvSpPr>
            <p:spPr>
              <a:xfrm>
                <a:off x="341577" y="583260"/>
                <a:ext cx="154079" cy="144660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17C3E22C-A9C8-0255-277B-3C381AE90B09}"/>
                  </a:ext>
                </a:extLst>
              </p:cNvPr>
              <p:cNvSpPr/>
              <p:nvPr/>
            </p:nvSpPr>
            <p:spPr>
              <a:xfrm>
                <a:off x="160640" y="745633"/>
                <a:ext cx="163843" cy="144660"/>
              </a:xfrm>
              <a:prstGeom prst="rect">
                <a:avLst/>
              </a:prstGeom>
              <a:solidFill>
                <a:srgbClr val="002D61"/>
              </a:solidFill>
              <a:ln>
                <a:solidFill>
                  <a:srgbClr val="002D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73650A85-A282-47AC-3C7A-669BA9F2B680}"/>
                  </a:ext>
                </a:extLst>
              </p:cNvPr>
              <p:cNvSpPr/>
              <p:nvPr/>
            </p:nvSpPr>
            <p:spPr>
              <a:xfrm>
                <a:off x="341577" y="745633"/>
                <a:ext cx="154079" cy="1446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id="{5051978A-2B24-F73B-9AF8-A67853E9E260}"/>
              </a:ext>
            </a:extLst>
          </p:cNvPr>
          <p:cNvSpPr txBox="1">
            <a:spLocks/>
          </p:cNvSpPr>
          <p:nvPr/>
        </p:nvSpPr>
        <p:spPr>
          <a:xfrm>
            <a:off x="588577" y="1076460"/>
            <a:ext cx="7084504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b="1" kern="1200" spc="210">
                <a:solidFill>
                  <a:srgbClr val="1A2C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sz="2400" b="1" i="1" kern="1200" dirty="0">
                <a:solidFill>
                  <a:srgbClr val="00171C"/>
                </a:solidFill>
                <a:ea typeface="Roboto" panose="02000000000000000000" pitchFamily="2" charset="0"/>
              </a:rPr>
              <a:t>Y más concretamente, el de CCN-PYTEC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854942" y="3410848"/>
            <a:ext cx="2831555" cy="2740374"/>
            <a:chOff x="5601344" y="2795981"/>
            <a:chExt cx="3668201" cy="5314175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90051B68-682F-A042-81FC-EB1F2336F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1344" y="3179540"/>
              <a:ext cx="2554214" cy="928304"/>
            </a:xfrm>
            <a:custGeom>
              <a:avLst/>
              <a:gdLst>
                <a:gd name="T0" fmla="*/ 260 w 2052"/>
                <a:gd name="T1" fmla="*/ 341 h 746"/>
                <a:gd name="T2" fmla="*/ 25 w 2052"/>
                <a:gd name="T3" fmla="*/ 67 h 746"/>
                <a:gd name="T4" fmla="*/ 25 w 2052"/>
                <a:gd name="T5" fmla="*/ 67 h 746"/>
                <a:gd name="T6" fmla="*/ 55 w 2052"/>
                <a:gd name="T7" fmla="*/ 0 h 746"/>
                <a:gd name="T8" fmla="*/ 1722 w 2052"/>
                <a:gd name="T9" fmla="*/ 0 h 746"/>
                <a:gd name="T10" fmla="*/ 1722 w 2052"/>
                <a:gd name="T11" fmla="*/ 0 h 746"/>
                <a:gd name="T12" fmla="*/ 1752 w 2052"/>
                <a:gd name="T13" fmla="*/ 14 h 746"/>
                <a:gd name="T14" fmla="*/ 2038 w 2052"/>
                <a:gd name="T15" fmla="*/ 341 h 746"/>
                <a:gd name="T16" fmla="*/ 2038 w 2052"/>
                <a:gd name="T17" fmla="*/ 341 h 746"/>
                <a:gd name="T18" fmla="*/ 2038 w 2052"/>
                <a:gd name="T19" fmla="*/ 394 h 746"/>
                <a:gd name="T20" fmla="*/ 1752 w 2052"/>
                <a:gd name="T21" fmla="*/ 730 h 746"/>
                <a:gd name="T22" fmla="*/ 1752 w 2052"/>
                <a:gd name="T23" fmla="*/ 730 h 746"/>
                <a:gd name="T24" fmla="*/ 1721 w 2052"/>
                <a:gd name="T25" fmla="*/ 745 h 746"/>
                <a:gd name="T26" fmla="*/ 54 w 2052"/>
                <a:gd name="T27" fmla="*/ 745 h 746"/>
                <a:gd name="T28" fmla="*/ 54 w 2052"/>
                <a:gd name="T29" fmla="*/ 745 h 746"/>
                <a:gd name="T30" fmla="*/ 23 w 2052"/>
                <a:gd name="T31" fmla="*/ 678 h 746"/>
                <a:gd name="T32" fmla="*/ 260 w 2052"/>
                <a:gd name="T33" fmla="*/ 394 h 746"/>
                <a:gd name="T34" fmla="*/ 260 w 2052"/>
                <a:gd name="T35" fmla="*/ 394 h 746"/>
                <a:gd name="T36" fmla="*/ 260 w 2052"/>
                <a:gd name="T37" fmla="*/ 341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52" h="746">
                  <a:moveTo>
                    <a:pt x="260" y="341"/>
                  </a:moveTo>
                  <a:lnTo>
                    <a:pt x="25" y="67"/>
                  </a:lnTo>
                  <a:lnTo>
                    <a:pt x="25" y="67"/>
                  </a:lnTo>
                  <a:cubicBezTo>
                    <a:pt x="2" y="41"/>
                    <a:pt x="21" y="0"/>
                    <a:pt x="55" y="0"/>
                  </a:cubicBezTo>
                  <a:lnTo>
                    <a:pt x="1722" y="0"/>
                  </a:lnTo>
                  <a:lnTo>
                    <a:pt x="1722" y="0"/>
                  </a:lnTo>
                  <a:cubicBezTo>
                    <a:pt x="1733" y="0"/>
                    <a:pt x="1744" y="6"/>
                    <a:pt x="1752" y="14"/>
                  </a:cubicBezTo>
                  <a:lnTo>
                    <a:pt x="2038" y="341"/>
                  </a:lnTo>
                  <a:lnTo>
                    <a:pt x="2038" y="341"/>
                  </a:lnTo>
                  <a:cubicBezTo>
                    <a:pt x="2051" y="356"/>
                    <a:pt x="2051" y="379"/>
                    <a:pt x="2038" y="394"/>
                  </a:cubicBezTo>
                  <a:lnTo>
                    <a:pt x="1752" y="730"/>
                  </a:lnTo>
                  <a:lnTo>
                    <a:pt x="1752" y="730"/>
                  </a:lnTo>
                  <a:cubicBezTo>
                    <a:pt x="1744" y="739"/>
                    <a:pt x="1733" y="745"/>
                    <a:pt x="1721" y="745"/>
                  </a:cubicBezTo>
                  <a:lnTo>
                    <a:pt x="54" y="745"/>
                  </a:lnTo>
                  <a:lnTo>
                    <a:pt x="54" y="745"/>
                  </a:lnTo>
                  <a:cubicBezTo>
                    <a:pt x="19" y="745"/>
                    <a:pt x="0" y="704"/>
                    <a:pt x="23" y="678"/>
                  </a:cubicBezTo>
                  <a:lnTo>
                    <a:pt x="260" y="394"/>
                  </a:lnTo>
                  <a:lnTo>
                    <a:pt x="260" y="394"/>
                  </a:lnTo>
                  <a:cubicBezTo>
                    <a:pt x="273" y="379"/>
                    <a:pt x="273" y="356"/>
                    <a:pt x="260" y="341"/>
                  </a:cubicBezTo>
                </a:path>
              </a:pathLst>
            </a:custGeom>
            <a:solidFill>
              <a:srgbClr val="00B0F0"/>
            </a:solidFill>
            <a:ln>
              <a:solidFill>
                <a:srgbClr val="00B0F0"/>
              </a:solidFill>
            </a:ln>
            <a:effectLst/>
          </p:spPr>
          <p:txBody>
            <a:bodyPr wrap="none" anchor="ctr"/>
            <a:lstStyle/>
            <a:p>
              <a:endParaRPr lang="en-US" sz="6532"/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62C0552F-D0EA-F340-A5E3-1E1B23BDFD13}"/>
                </a:ext>
              </a:extLst>
            </p:cNvPr>
            <p:cNvSpPr txBox="1"/>
            <p:nvPr/>
          </p:nvSpPr>
          <p:spPr>
            <a:xfrm>
              <a:off x="6481734" y="3136375"/>
              <a:ext cx="793432" cy="101463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es-ES"/>
              </a:defPPr>
              <a:lvl1pPr algn="ctr">
                <a:defRPr sz="2800" b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defRPr>
              </a:lvl1pPr>
            </a:lstStyle>
            <a:p>
              <a:r>
                <a:rPr lang="en-US" dirty="0"/>
                <a:t>01</a:t>
              </a:r>
            </a:p>
          </p:txBody>
        </p:sp>
        <p:sp>
          <p:nvSpPr>
            <p:cNvPr id="18" name="TextBox 13">
              <a:extLst>
                <a:ext uri="{FF2B5EF4-FFF2-40B4-BE49-F238E27FC236}">
                  <a16:creationId xmlns:a16="http://schemas.microsoft.com/office/drawing/2014/main" id="{DD98026F-A297-F548-AAB9-B3799AC1DCFD}"/>
                </a:ext>
              </a:extLst>
            </p:cNvPr>
            <p:cNvSpPr txBox="1"/>
            <p:nvPr/>
          </p:nvSpPr>
          <p:spPr>
            <a:xfrm>
              <a:off x="9024541" y="2795981"/>
              <a:ext cx="245004" cy="1134005"/>
            </a:xfrm>
            <a:prstGeom prst="rect">
              <a:avLst/>
            </a:prstGeom>
            <a:noFill/>
          </p:spPr>
          <p:txBody>
            <a:bodyPr wrap="none" rtlCol="0" anchor="b" anchorCtr="0">
              <a:spAutoFit/>
            </a:bodyPr>
            <a:lstStyle/>
            <a:p>
              <a:endParaRPr lang="en-US" sz="3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19" name="Freeform 2">
              <a:extLst>
                <a:ext uri="{FF2B5EF4-FFF2-40B4-BE49-F238E27FC236}">
                  <a16:creationId xmlns:a16="http://schemas.microsoft.com/office/drawing/2014/main" id="{6076B468-3628-A34E-8D62-2526308D8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1344" y="5120617"/>
              <a:ext cx="2554215" cy="928304"/>
            </a:xfrm>
            <a:custGeom>
              <a:avLst/>
              <a:gdLst>
                <a:gd name="T0" fmla="*/ 260 w 2052"/>
                <a:gd name="T1" fmla="*/ 340 h 744"/>
                <a:gd name="T2" fmla="*/ 25 w 2052"/>
                <a:gd name="T3" fmla="*/ 67 h 744"/>
                <a:gd name="T4" fmla="*/ 25 w 2052"/>
                <a:gd name="T5" fmla="*/ 67 h 744"/>
                <a:gd name="T6" fmla="*/ 55 w 2052"/>
                <a:gd name="T7" fmla="*/ 0 h 744"/>
                <a:gd name="T8" fmla="*/ 1722 w 2052"/>
                <a:gd name="T9" fmla="*/ 0 h 744"/>
                <a:gd name="T10" fmla="*/ 1722 w 2052"/>
                <a:gd name="T11" fmla="*/ 0 h 744"/>
                <a:gd name="T12" fmla="*/ 1752 w 2052"/>
                <a:gd name="T13" fmla="*/ 13 h 744"/>
                <a:gd name="T14" fmla="*/ 2038 w 2052"/>
                <a:gd name="T15" fmla="*/ 340 h 744"/>
                <a:gd name="T16" fmla="*/ 2038 w 2052"/>
                <a:gd name="T17" fmla="*/ 340 h 744"/>
                <a:gd name="T18" fmla="*/ 2038 w 2052"/>
                <a:gd name="T19" fmla="*/ 393 h 744"/>
                <a:gd name="T20" fmla="*/ 1752 w 2052"/>
                <a:gd name="T21" fmla="*/ 729 h 744"/>
                <a:gd name="T22" fmla="*/ 1752 w 2052"/>
                <a:gd name="T23" fmla="*/ 729 h 744"/>
                <a:gd name="T24" fmla="*/ 1721 w 2052"/>
                <a:gd name="T25" fmla="*/ 743 h 744"/>
                <a:gd name="T26" fmla="*/ 54 w 2052"/>
                <a:gd name="T27" fmla="*/ 743 h 744"/>
                <a:gd name="T28" fmla="*/ 54 w 2052"/>
                <a:gd name="T29" fmla="*/ 743 h 744"/>
                <a:gd name="T30" fmla="*/ 23 w 2052"/>
                <a:gd name="T31" fmla="*/ 677 h 744"/>
                <a:gd name="T32" fmla="*/ 260 w 2052"/>
                <a:gd name="T33" fmla="*/ 393 h 744"/>
                <a:gd name="T34" fmla="*/ 260 w 2052"/>
                <a:gd name="T35" fmla="*/ 393 h 744"/>
                <a:gd name="T36" fmla="*/ 260 w 2052"/>
                <a:gd name="T37" fmla="*/ 34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52" h="744">
                  <a:moveTo>
                    <a:pt x="260" y="340"/>
                  </a:moveTo>
                  <a:lnTo>
                    <a:pt x="25" y="67"/>
                  </a:lnTo>
                  <a:lnTo>
                    <a:pt x="25" y="67"/>
                  </a:lnTo>
                  <a:cubicBezTo>
                    <a:pt x="2" y="41"/>
                    <a:pt x="21" y="0"/>
                    <a:pt x="55" y="0"/>
                  </a:cubicBezTo>
                  <a:lnTo>
                    <a:pt x="1722" y="0"/>
                  </a:lnTo>
                  <a:lnTo>
                    <a:pt x="1722" y="0"/>
                  </a:lnTo>
                  <a:cubicBezTo>
                    <a:pt x="1733" y="0"/>
                    <a:pt x="1744" y="5"/>
                    <a:pt x="1752" y="13"/>
                  </a:cubicBezTo>
                  <a:lnTo>
                    <a:pt x="2038" y="340"/>
                  </a:lnTo>
                  <a:lnTo>
                    <a:pt x="2038" y="340"/>
                  </a:lnTo>
                  <a:cubicBezTo>
                    <a:pt x="2051" y="355"/>
                    <a:pt x="2051" y="378"/>
                    <a:pt x="2038" y="393"/>
                  </a:cubicBezTo>
                  <a:lnTo>
                    <a:pt x="1752" y="729"/>
                  </a:lnTo>
                  <a:lnTo>
                    <a:pt x="1752" y="729"/>
                  </a:lnTo>
                  <a:cubicBezTo>
                    <a:pt x="1744" y="738"/>
                    <a:pt x="1733" y="743"/>
                    <a:pt x="1721" y="743"/>
                  </a:cubicBezTo>
                  <a:lnTo>
                    <a:pt x="54" y="743"/>
                  </a:lnTo>
                  <a:lnTo>
                    <a:pt x="54" y="743"/>
                  </a:lnTo>
                  <a:cubicBezTo>
                    <a:pt x="19" y="743"/>
                    <a:pt x="0" y="703"/>
                    <a:pt x="23" y="677"/>
                  </a:cubicBezTo>
                  <a:lnTo>
                    <a:pt x="260" y="393"/>
                  </a:lnTo>
                  <a:lnTo>
                    <a:pt x="260" y="393"/>
                  </a:lnTo>
                  <a:cubicBezTo>
                    <a:pt x="273" y="378"/>
                    <a:pt x="273" y="355"/>
                    <a:pt x="260" y="340"/>
                  </a:cubicBezTo>
                </a:path>
              </a:pathLst>
            </a:custGeom>
            <a:solidFill>
              <a:srgbClr val="002060"/>
            </a:solidFill>
            <a:ln>
              <a:solidFill>
                <a:srgbClr val="002060"/>
              </a:solidFill>
            </a:ln>
            <a:effectLst/>
          </p:spPr>
          <p:txBody>
            <a:bodyPr wrap="none" anchor="ctr"/>
            <a:lstStyle/>
            <a:p>
              <a:endParaRPr lang="en-US" sz="6532"/>
            </a:p>
          </p:txBody>
        </p:sp>
        <p:sp>
          <p:nvSpPr>
            <p:cNvPr id="20" name="TextBox 9">
              <a:extLst>
                <a:ext uri="{FF2B5EF4-FFF2-40B4-BE49-F238E27FC236}">
                  <a16:creationId xmlns:a16="http://schemas.microsoft.com/office/drawing/2014/main" id="{06C4BB33-18F5-D14F-9E0A-D78AD10A810D}"/>
                </a:ext>
              </a:extLst>
            </p:cNvPr>
            <p:cNvSpPr txBox="1"/>
            <p:nvPr/>
          </p:nvSpPr>
          <p:spPr>
            <a:xfrm>
              <a:off x="6481735" y="5077450"/>
              <a:ext cx="793430" cy="101463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02</a:t>
              </a:r>
            </a:p>
          </p:txBody>
        </p:sp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9CCFED12-2297-7445-8666-39EB6704EDD9}"/>
                </a:ext>
              </a:extLst>
            </p:cNvPr>
            <p:cNvSpPr txBox="1"/>
            <p:nvPr/>
          </p:nvSpPr>
          <p:spPr>
            <a:xfrm>
              <a:off x="6481735" y="7095520"/>
              <a:ext cx="793430" cy="101463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es-ES"/>
              </a:defPPr>
              <a:lvl1pPr algn="ctr">
                <a:defRPr sz="2800" b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defRPr>
              </a:lvl1pPr>
            </a:lstStyle>
            <a:p>
              <a:r>
                <a:rPr lang="en-US" dirty="0"/>
                <a:t>03</a:t>
              </a:r>
            </a:p>
          </p:txBody>
        </p:sp>
        <p:sp>
          <p:nvSpPr>
            <p:cNvPr id="23" name="Freeform 4">
              <a:extLst>
                <a:ext uri="{FF2B5EF4-FFF2-40B4-BE49-F238E27FC236}">
                  <a16:creationId xmlns:a16="http://schemas.microsoft.com/office/drawing/2014/main" id="{30A562BB-3F24-AD4E-A1B6-B0B546F222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1344" y="6961336"/>
              <a:ext cx="2554215" cy="928308"/>
            </a:xfrm>
            <a:custGeom>
              <a:avLst/>
              <a:gdLst>
                <a:gd name="T0" fmla="*/ 260 w 2052"/>
                <a:gd name="T1" fmla="*/ 340 h 745"/>
                <a:gd name="T2" fmla="*/ 25 w 2052"/>
                <a:gd name="T3" fmla="*/ 67 h 745"/>
                <a:gd name="T4" fmla="*/ 25 w 2052"/>
                <a:gd name="T5" fmla="*/ 67 h 745"/>
                <a:gd name="T6" fmla="*/ 55 w 2052"/>
                <a:gd name="T7" fmla="*/ 0 h 745"/>
                <a:gd name="T8" fmla="*/ 1722 w 2052"/>
                <a:gd name="T9" fmla="*/ 0 h 745"/>
                <a:gd name="T10" fmla="*/ 1722 w 2052"/>
                <a:gd name="T11" fmla="*/ 0 h 745"/>
                <a:gd name="T12" fmla="*/ 1752 w 2052"/>
                <a:gd name="T13" fmla="*/ 14 h 745"/>
                <a:gd name="T14" fmla="*/ 2038 w 2052"/>
                <a:gd name="T15" fmla="*/ 340 h 745"/>
                <a:gd name="T16" fmla="*/ 2038 w 2052"/>
                <a:gd name="T17" fmla="*/ 340 h 745"/>
                <a:gd name="T18" fmla="*/ 2038 w 2052"/>
                <a:gd name="T19" fmla="*/ 394 h 745"/>
                <a:gd name="T20" fmla="*/ 1752 w 2052"/>
                <a:gd name="T21" fmla="*/ 730 h 745"/>
                <a:gd name="T22" fmla="*/ 1752 w 2052"/>
                <a:gd name="T23" fmla="*/ 730 h 745"/>
                <a:gd name="T24" fmla="*/ 1721 w 2052"/>
                <a:gd name="T25" fmla="*/ 744 h 745"/>
                <a:gd name="T26" fmla="*/ 54 w 2052"/>
                <a:gd name="T27" fmla="*/ 744 h 745"/>
                <a:gd name="T28" fmla="*/ 54 w 2052"/>
                <a:gd name="T29" fmla="*/ 744 h 745"/>
                <a:gd name="T30" fmla="*/ 23 w 2052"/>
                <a:gd name="T31" fmla="*/ 677 h 745"/>
                <a:gd name="T32" fmla="*/ 260 w 2052"/>
                <a:gd name="T33" fmla="*/ 394 h 745"/>
                <a:gd name="T34" fmla="*/ 260 w 2052"/>
                <a:gd name="T35" fmla="*/ 394 h 745"/>
                <a:gd name="T36" fmla="*/ 260 w 2052"/>
                <a:gd name="T37" fmla="*/ 34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52" h="745">
                  <a:moveTo>
                    <a:pt x="260" y="340"/>
                  </a:moveTo>
                  <a:lnTo>
                    <a:pt x="25" y="67"/>
                  </a:lnTo>
                  <a:lnTo>
                    <a:pt x="25" y="67"/>
                  </a:lnTo>
                  <a:cubicBezTo>
                    <a:pt x="2" y="41"/>
                    <a:pt x="21" y="0"/>
                    <a:pt x="55" y="0"/>
                  </a:cubicBezTo>
                  <a:lnTo>
                    <a:pt x="1722" y="0"/>
                  </a:lnTo>
                  <a:lnTo>
                    <a:pt x="1722" y="0"/>
                  </a:lnTo>
                  <a:cubicBezTo>
                    <a:pt x="1733" y="0"/>
                    <a:pt x="1744" y="5"/>
                    <a:pt x="1752" y="14"/>
                  </a:cubicBezTo>
                  <a:lnTo>
                    <a:pt x="2038" y="340"/>
                  </a:lnTo>
                  <a:lnTo>
                    <a:pt x="2038" y="340"/>
                  </a:lnTo>
                  <a:cubicBezTo>
                    <a:pt x="2051" y="355"/>
                    <a:pt x="2051" y="378"/>
                    <a:pt x="2038" y="394"/>
                  </a:cubicBezTo>
                  <a:lnTo>
                    <a:pt x="1752" y="730"/>
                  </a:lnTo>
                  <a:lnTo>
                    <a:pt x="1752" y="730"/>
                  </a:lnTo>
                  <a:cubicBezTo>
                    <a:pt x="1744" y="738"/>
                    <a:pt x="1733" y="744"/>
                    <a:pt x="1721" y="744"/>
                  </a:cubicBezTo>
                  <a:lnTo>
                    <a:pt x="54" y="744"/>
                  </a:lnTo>
                  <a:lnTo>
                    <a:pt x="54" y="744"/>
                  </a:lnTo>
                  <a:cubicBezTo>
                    <a:pt x="19" y="744"/>
                    <a:pt x="0" y="704"/>
                    <a:pt x="23" y="677"/>
                  </a:cubicBezTo>
                  <a:lnTo>
                    <a:pt x="260" y="394"/>
                  </a:lnTo>
                  <a:lnTo>
                    <a:pt x="260" y="394"/>
                  </a:lnTo>
                  <a:cubicBezTo>
                    <a:pt x="273" y="378"/>
                    <a:pt x="273" y="355"/>
                    <a:pt x="260" y="340"/>
                  </a:cubicBezTo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txBody>
            <a:bodyPr wrap="none" anchor="ctr"/>
            <a:lstStyle/>
            <a:p>
              <a:endParaRPr lang="en-US" sz="6532"/>
            </a:p>
          </p:txBody>
        </p:sp>
        <p:sp>
          <p:nvSpPr>
            <p:cNvPr id="24" name="TextBox 11">
              <a:extLst>
                <a:ext uri="{FF2B5EF4-FFF2-40B4-BE49-F238E27FC236}">
                  <a16:creationId xmlns:a16="http://schemas.microsoft.com/office/drawing/2014/main" id="{74092E67-EDFE-A949-9D8E-3E120C9C449A}"/>
                </a:ext>
              </a:extLst>
            </p:cNvPr>
            <p:cNvSpPr txBox="1"/>
            <p:nvPr/>
          </p:nvSpPr>
          <p:spPr>
            <a:xfrm>
              <a:off x="6481733" y="6918171"/>
              <a:ext cx="793432" cy="101463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03</a:t>
              </a:r>
            </a:p>
          </p:txBody>
        </p:sp>
      </p:grpSp>
      <p:sp>
        <p:nvSpPr>
          <p:cNvPr id="5" name="Rectángulo 4"/>
          <p:cNvSpPr/>
          <p:nvPr/>
        </p:nvSpPr>
        <p:spPr>
          <a:xfrm>
            <a:off x="731725" y="1516595"/>
            <a:ext cx="1089421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lnSpc>
                <a:spcPct val="150000"/>
              </a:lnSpc>
              <a:spcBef>
                <a:spcPct val="20000"/>
              </a:spcBef>
              <a:buClr>
                <a:srgbClr val="002D61"/>
              </a:buClr>
              <a:buSzPct val="80000"/>
              <a:buFont typeface="Wingdings" panose="05000000000000000000" pitchFamily="2" charset="2"/>
              <a:buChar char="§"/>
            </a:pP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Real Decreto 421/2004, de 12 de marzo</a:t>
            </a: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regula el Centro </a:t>
            </a:r>
            <a:r>
              <a:rPr lang="es-ES_tradnl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Criptológico</a:t>
            </a:r>
            <a:r>
              <a:rPr lang="es-ES_tradnl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Nacional, define el ámbito de actuación y las funciones del CCN, y establece que </a:t>
            </a:r>
            <a:r>
              <a:rPr lang="es-E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del CCN es la autoridad de certificación de la seguridad de las tecnologías de la información</a:t>
            </a:r>
            <a:r>
              <a:rPr lang="es-E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342900" algn="just">
              <a:lnSpc>
                <a:spcPct val="150000"/>
              </a:lnSpc>
              <a:spcBef>
                <a:spcPct val="20000"/>
              </a:spcBef>
              <a:buClr>
                <a:srgbClr val="002D61"/>
              </a:buClr>
              <a:buSzPct val="80000"/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las funciones del Departamento de Productos y Tecnologías del CCN (CCN-PYTEC):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826587" y="3453465"/>
            <a:ext cx="8866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Constituir el Organismo de Certificación del Esquema nacional de evaluación y certificación de la seguridad de las TIC.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2867884" y="4440185"/>
            <a:ext cx="89423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Valorar y acreditar la capacidad de los productos y servicios TIC para procesar, almacenar o transmitir información de forma segura.</a:t>
            </a:r>
            <a:endParaRPr lang="es-ES_tradnl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2882396" y="5374382"/>
            <a:ext cx="848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Coordinar la promoción, el desarrollo, la obtención, la adquisición y puesta en explotación y la utilización de la tecnología de seguridad de los sistemas antes mencionados</a:t>
            </a:r>
          </a:p>
        </p:txBody>
      </p:sp>
    </p:spTree>
    <p:extLst>
      <p:ext uri="{BB962C8B-B14F-4D97-AF65-F5344CB8AC3E}">
        <p14:creationId xmlns:p14="http://schemas.microsoft.com/office/powerpoint/2010/main" val="40386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D1E9EF63-C7D2-A3AC-90EB-070E94F33216}"/>
              </a:ext>
            </a:extLst>
          </p:cNvPr>
          <p:cNvGrpSpPr/>
          <p:nvPr/>
        </p:nvGrpSpPr>
        <p:grpSpPr>
          <a:xfrm>
            <a:off x="160640" y="485529"/>
            <a:ext cx="8015592" cy="535531"/>
            <a:chOff x="160640" y="485529"/>
            <a:chExt cx="8015592" cy="535531"/>
          </a:xfrm>
        </p:grpSpPr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32B028FC-CA1B-0BF1-2453-FE02ED9BC0BF}"/>
                </a:ext>
              </a:extLst>
            </p:cNvPr>
            <p:cNvSpPr txBox="1">
              <a:spLocks/>
            </p:cNvSpPr>
            <p:nvPr/>
          </p:nvSpPr>
          <p:spPr>
            <a:xfrm>
              <a:off x="588577" y="485529"/>
              <a:ext cx="7587655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s-ES" sz="3600" b="1" kern="1200" spc="210">
                  <a:solidFill>
                    <a:srgbClr val="1A2C4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</a:lstStyle>
            <a:p>
              <a:pPr marL="0" algn="l" defTabSz="914400" rtl="0" eaLnBrk="1" latinLnBrk="0" hangingPunct="1"/>
              <a:r>
                <a:rPr lang="es-ES" sz="3200" dirty="0">
                  <a:solidFill>
                    <a:srgbClr val="00171C"/>
                  </a:solidFill>
                </a:rPr>
                <a:t>La importancia de la certificación</a:t>
              </a:r>
              <a:endParaRPr lang="es-ES" sz="3200" b="1" kern="1200" spc="210" dirty="0">
                <a:solidFill>
                  <a:srgbClr val="1A2C45"/>
                </a:solidFill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08A48796-0BB0-F628-3724-94879E4E8135}"/>
                </a:ext>
              </a:extLst>
            </p:cNvPr>
            <p:cNvGrpSpPr/>
            <p:nvPr/>
          </p:nvGrpSpPr>
          <p:grpSpPr>
            <a:xfrm>
              <a:off x="160640" y="583260"/>
              <a:ext cx="335016" cy="307033"/>
              <a:chOff x="160640" y="583260"/>
              <a:chExt cx="335016" cy="307033"/>
            </a:xfrm>
          </p:grpSpPr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9ACF3D12-6A24-A62B-C442-79DD62B8D359}"/>
                  </a:ext>
                </a:extLst>
              </p:cNvPr>
              <p:cNvSpPr/>
              <p:nvPr/>
            </p:nvSpPr>
            <p:spPr>
              <a:xfrm>
                <a:off x="160640" y="583260"/>
                <a:ext cx="163843" cy="144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C7F9C070-2C4D-D7F2-456B-F84DE99C284A}"/>
                  </a:ext>
                </a:extLst>
              </p:cNvPr>
              <p:cNvSpPr/>
              <p:nvPr/>
            </p:nvSpPr>
            <p:spPr>
              <a:xfrm>
                <a:off x="341577" y="583260"/>
                <a:ext cx="154079" cy="144660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17C3E22C-A9C8-0255-277B-3C381AE90B09}"/>
                  </a:ext>
                </a:extLst>
              </p:cNvPr>
              <p:cNvSpPr/>
              <p:nvPr/>
            </p:nvSpPr>
            <p:spPr>
              <a:xfrm>
                <a:off x="160640" y="745633"/>
                <a:ext cx="163843" cy="144660"/>
              </a:xfrm>
              <a:prstGeom prst="rect">
                <a:avLst/>
              </a:prstGeom>
              <a:solidFill>
                <a:srgbClr val="002D61"/>
              </a:solidFill>
              <a:ln>
                <a:solidFill>
                  <a:srgbClr val="002D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73650A85-A282-47AC-3C7A-669BA9F2B680}"/>
                  </a:ext>
                </a:extLst>
              </p:cNvPr>
              <p:cNvSpPr/>
              <p:nvPr/>
            </p:nvSpPr>
            <p:spPr>
              <a:xfrm>
                <a:off x="341577" y="745633"/>
                <a:ext cx="154079" cy="1446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id="{5051978A-2B24-F73B-9AF8-A67853E9E260}"/>
              </a:ext>
            </a:extLst>
          </p:cNvPr>
          <p:cNvSpPr txBox="1">
            <a:spLocks/>
          </p:cNvSpPr>
          <p:nvPr/>
        </p:nvSpPr>
        <p:spPr>
          <a:xfrm>
            <a:off x="588577" y="1076460"/>
            <a:ext cx="7788864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b="1" kern="1200" spc="210">
                <a:solidFill>
                  <a:srgbClr val="1A2C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sz="2400" b="1" i="1" kern="1200" dirty="0">
                <a:solidFill>
                  <a:srgbClr val="00171C"/>
                </a:solidFill>
                <a:ea typeface="Roboto" panose="02000000000000000000" pitchFamily="2" charset="0"/>
              </a:rPr>
              <a:t>Y el papel del Organismo de Certificación (I)</a:t>
            </a:r>
          </a:p>
        </p:txBody>
      </p:sp>
      <p:sp>
        <p:nvSpPr>
          <p:cNvPr id="28" name="12 Rectángulo redondeado"/>
          <p:cNvSpPr/>
          <p:nvPr/>
        </p:nvSpPr>
        <p:spPr>
          <a:xfrm>
            <a:off x="588577" y="1634323"/>
            <a:ext cx="10848680" cy="112371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spAutoFit/>
          </a:bodyPr>
          <a:lstStyle/>
          <a:p>
            <a:pPr algn="just"/>
            <a:r>
              <a:rPr lang="es-E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certificación</a:t>
            </a:r>
            <a:r>
              <a:rPr lang="es-E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el único medio objetivo de garantizar que un producto STIC dispone de los mecanismos de seguridad apropiados para proteger información y si han sido correctamente implementados</a:t>
            </a:r>
          </a:p>
        </p:txBody>
      </p:sp>
      <p:sp>
        <p:nvSpPr>
          <p:cNvPr id="29" name="CuadroTexto 5">
            <a:extLst>
              <a:ext uri="{FF2B5EF4-FFF2-40B4-BE49-F238E27FC236}">
                <a16:creationId xmlns:a16="http://schemas.microsoft.com/office/drawing/2014/main" id="{FE55EF28-D9AC-B271-2CDB-E90DDC0A82E2}"/>
              </a:ext>
            </a:extLst>
          </p:cNvPr>
          <p:cNvSpPr txBox="1"/>
          <p:nvPr/>
        </p:nvSpPr>
        <p:spPr>
          <a:xfrm>
            <a:off x="588577" y="2965792"/>
            <a:ext cx="1132784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 la certificación:</a:t>
            </a:r>
          </a:p>
          <a:p>
            <a:pPr>
              <a:spcBef>
                <a:spcPts val="600"/>
              </a:spcBef>
              <a:buClr>
                <a:srgbClr val="002D61"/>
              </a:buClr>
            </a:pPr>
            <a:endParaRPr lang="es-ES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" name="Diagrama 29"/>
          <p:cNvGraphicFramePr/>
          <p:nvPr>
            <p:extLst>
              <p:ext uri="{D42A27DB-BD31-4B8C-83A1-F6EECF244321}">
                <p14:modId xmlns:p14="http://schemas.microsoft.com/office/powerpoint/2010/main" val="2017092185"/>
              </p:ext>
            </p:extLst>
          </p:nvPr>
        </p:nvGraphicFramePr>
        <p:xfrm>
          <a:off x="418616" y="3562766"/>
          <a:ext cx="10336470" cy="2641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133600" y="3624917"/>
            <a:ext cx="319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00AD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2133601" y="4616909"/>
            <a:ext cx="319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2133601" y="5506270"/>
            <a:ext cx="31931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83218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D1E9EF63-C7D2-A3AC-90EB-070E94F33216}"/>
              </a:ext>
            </a:extLst>
          </p:cNvPr>
          <p:cNvGrpSpPr/>
          <p:nvPr/>
        </p:nvGrpSpPr>
        <p:grpSpPr>
          <a:xfrm>
            <a:off x="160640" y="485529"/>
            <a:ext cx="8015592" cy="535531"/>
            <a:chOff x="160640" y="485529"/>
            <a:chExt cx="8015592" cy="535531"/>
          </a:xfrm>
        </p:grpSpPr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32B028FC-CA1B-0BF1-2453-FE02ED9BC0BF}"/>
                </a:ext>
              </a:extLst>
            </p:cNvPr>
            <p:cNvSpPr txBox="1">
              <a:spLocks/>
            </p:cNvSpPr>
            <p:nvPr/>
          </p:nvSpPr>
          <p:spPr>
            <a:xfrm>
              <a:off x="588577" y="485529"/>
              <a:ext cx="7587655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s-ES" sz="3600" b="1" kern="1200" spc="210">
                  <a:solidFill>
                    <a:srgbClr val="1A2C4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</a:lstStyle>
            <a:p>
              <a:pPr marL="0" algn="l" defTabSz="914400" rtl="0" eaLnBrk="1" latinLnBrk="0" hangingPunct="1"/>
              <a:r>
                <a:rPr lang="es-ES" sz="3200" dirty="0">
                  <a:solidFill>
                    <a:srgbClr val="00171C"/>
                  </a:solidFill>
                </a:rPr>
                <a:t>La importancia de la certificación</a:t>
              </a:r>
              <a:endParaRPr lang="es-ES" sz="3200" b="1" kern="1200" spc="210" dirty="0">
                <a:solidFill>
                  <a:srgbClr val="1A2C45"/>
                </a:solidFill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08A48796-0BB0-F628-3724-94879E4E8135}"/>
                </a:ext>
              </a:extLst>
            </p:cNvPr>
            <p:cNvGrpSpPr/>
            <p:nvPr/>
          </p:nvGrpSpPr>
          <p:grpSpPr>
            <a:xfrm>
              <a:off x="160640" y="583260"/>
              <a:ext cx="335016" cy="307033"/>
              <a:chOff x="160640" y="583260"/>
              <a:chExt cx="335016" cy="307033"/>
            </a:xfrm>
          </p:grpSpPr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9ACF3D12-6A24-A62B-C442-79DD62B8D359}"/>
                  </a:ext>
                </a:extLst>
              </p:cNvPr>
              <p:cNvSpPr/>
              <p:nvPr/>
            </p:nvSpPr>
            <p:spPr>
              <a:xfrm>
                <a:off x="160640" y="583260"/>
                <a:ext cx="163843" cy="144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C7F9C070-2C4D-D7F2-456B-F84DE99C284A}"/>
                  </a:ext>
                </a:extLst>
              </p:cNvPr>
              <p:cNvSpPr/>
              <p:nvPr/>
            </p:nvSpPr>
            <p:spPr>
              <a:xfrm>
                <a:off x="341577" y="583260"/>
                <a:ext cx="154079" cy="144660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17C3E22C-A9C8-0255-277B-3C381AE90B09}"/>
                  </a:ext>
                </a:extLst>
              </p:cNvPr>
              <p:cNvSpPr/>
              <p:nvPr/>
            </p:nvSpPr>
            <p:spPr>
              <a:xfrm>
                <a:off x="160640" y="745633"/>
                <a:ext cx="163843" cy="144660"/>
              </a:xfrm>
              <a:prstGeom prst="rect">
                <a:avLst/>
              </a:prstGeom>
              <a:solidFill>
                <a:srgbClr val="002D61"/>
              </a:solidFill>
              <a:ln>
                <a:solidFill>
                  <a:srgbClr val="002D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73650A85-A282-47AC-3C7A-669BA9F2B680}"/>
                  </a:ext>
                </a:extLst>
              </p:cNvPr>
              <p:cNvSpPr/>
              <p:nvPr/>
            </p:nvSpPr>
            <p:spPr>
              <a:xfrm>
                <a:off x="341577" y="745633"/>
                <a:ext cx="154079" cy="1446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id="{5051978A-2B24-F73B-9AF8-A67853E9E260}"/>
              </a:ext>
            </a:extLst>
          </p:cNvPr>
          <p:cNvSpPr txBox="1">
            <a:spLocks/>
          </p:cNvSpPr>
          <p:nvPr/>
        </p:nvSpPr>
        <p:spPr>
          <a:xfrm>
            <a:off x="588577" y="1076460"/>
            <a:ext cx="7943713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b="1" kern="1200" spc="210">
                <a:solidFill>
                  <a:srgbClr val="1A2C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sz="2400" b="1" i="1" kern="1200" dirty="0">
                <a:solidFill>
                  <a:srgbClr val="00171C"/>
                </a:solidFill>
                <a:ea typeface="Roboto" panose="02000000000000000000" pitchFamily="2" charset="0"/>
              </a:rPr>
              <a:t>Y el papel del Organismo de Certificación (II)</a:t>
            </a:r>
          </a:p>
        </p:txBody>
      </p:sp>
      <p:pic>
        <p:nvPicPr>
          <p:cNvPr id="16" name="Picture 2" descr="S:\6X2\6X22\Grupos6X22\CERTIFIC_CC\Documentacion\Organismo de Certificacion\Esquema Nacional STIC\Diseño_Gráfico\Logos OC-CCN\Esquema-OC-CCN con letra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017" y="1667682"/>
            <a:ext cx="3252387" cy="106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4 Grupo"/>
          <p:cNvGrpSpPr/>
          <p:nvPr/>
        </p:nvGrpSpPr>
        <p:grpSpPr>
          <a:xfrm>
            <a:off x="856863" y="4722915"/>
            <a:ext cx="1711611" cy="1677600"/>
            <a:chOff x="1801204" y="4094483"/>
            <a:chExt cx="1370361" cy="1353167"/>
          </a:xfrm>
        </p:grpSpPr>
        <p:sp>
          <p:nvSpPr>
            <p:cNvPr id="19" name="46 Elipse"/>
            <p:cNvSpPr/>
            <p:nvPr/>
          </p:nvSpPr>
          <p:spPr>
            <a:xfrm>
              <a:off x="1801204" y="4094483"/>
              <a:ext cx="1343131" cy="1353167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aphicFrame>
          <p:nvGraphicFramePr>
            <p:cNvPr id="20" name="5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86961697"/>
                </p:ext>
              </p:extLst>
            </p:nvPr>
          </p:nvGraphicFramePr>
          <p:xfrm>
            <a:off x="2265481" y="4159051"/>
            <a:ext cx="427037" cy="1052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isio" r:id="rId4" imgW="426810" imgH="1051920" progId="Visio.Drawing.11">
                    <p:embed/>
                  </p:oleObj>
                </mc:Choice>
                <mc:Fallback>
                  <p:oleObj name="Visio" r:id="rId4" imgW="426810" imgH="1051920" progId="Visio.Drawing.11">
                    <p:embed/>
                    <p:pic>
                      <p:nvPicPr>
                        <p:cNvPr id="6" name="5 Objeto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5481" y="4159051"/>
                          <a:ext cx="427037" cy="10525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9 CuadroTexto"/>
            <p:cNvSpPr txBox="1"/>
            <p:nvPr/>
          </p:nvSpPr>
          <p:spPr>
            <a:xfrm>
              <a:off x="1960977" y="4904723"/>
              <a:ext cx="1210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000"/>
                </a:spcBef>
                <a:buClr>
                  <a:srgbClr val="203864"/>
                </a:buClr>
              </a:pPr>
              <a:r>
                <a:rPr lang="es-ES" sz="20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Producto</a:t>
              </a:r>
            </a:p>
          </p:txBody>
        </p:sp>
      </p:grpSp>
      <p:pic>
        <p:nvPicPr>
          <p:cNvPr id="22" name="Picture 22" descr="S:\6X2\6X22\Grupos6X22\CERTIFIC_CC\Documentacion\Organismo de Certificacion\Esquema Nacional STIC\Diseño_Gráfico\Logos\LINCE logo final sin fond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011" y="3003506"/>
            <a:ext cx="664636" cy="66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9" descr="CCbi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088" y="2387993"/>
            <a:ext cx="1735927" cy="54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39 Grupo"/>
          <p:cNvGrpSpPr/>
          <p:nvPr/>
        </p:nvGrpSpPr>
        <p:grpSpPr>
          <a:xfrm>
            <a:off x="2334127" y="3079251"/>
            <a:ext cx="1678031" cy="2085249"/>
            <a:chOff x="5194355" y="4013203"/>
            <a:chExt cx="1359281" cy="1777311"/>
          </a:xfrm>
        </p:grpSpPr>
        <p:grpSp>
          <p:nvGrpSpPr>
            <p:cNvPr id="25" name="21 Grupo"/>
            <p:cNvGrpSpPr/>
            <p:nvPr/>
          </p:nvGrpSpPr>
          <p:grpSpPr>
            <a:xfrm>
              <a:off x="5194355" y="4013203"/>
              <a:ext cx="1359281" cy="1429861"/>
              <a:chOff x="5194355" y="4013203"/>
              <a:chExt cx="1359281" cy="1429861"/>
            </a:xfrm>
          </p:grpSpPr>
          <p:sp>
            <p:nvSpPr>
              <p:cNvPr id="27" name="47 Elipse"/>
              <p:cNvSpPr/>
              <p:nvPr/>
            </p:nvSpPr>
            <p:spPr>
              <a:xfrm>
                <a:off x="5194355" y="4013203"/>
                <a:ext cx="1359281" cy="1429861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graphicFrame>
            <p:nvGraphicFramePr>
              <p:cNvPr id="33" name="8 Objeto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94639330"/>
                  </p:ext>
                </p:extLst>
              </p:nvPr>
            </p:nvGraphicFramePr>
            <p:xfrm>
              <a:off x="5392883" y="4099267"/>
              <a:ext cx="905562" cy="12125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Visio" r:id="rId8" imgW="838493" imgH="1122930" progId="Visio.Drawing.11">
                      <p:embed/>
                    </p:oleObj>
                  </mc:Choice>
                  <mc:Fallback>
                    <p:oleObj name="Visio" r:id="rId8" imgW="838493" imgH="1122930" progId="Visio.Drawing.11">
                      <p:embed/>
                      <p:pic>
                        <p:nvPicPr>
                          <p:cNvPr id="9" name="8 Objeto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92883" y="4099267"/>
                            <a:ext cx="905562" cy="121256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4" name="13 CuadroTexto"/>
              <p:cNvSpPr txBox="1"/>
              <p:nvPr/>
            </p:nvSpPr>
            <p:spPr>
              <a:xfrm>
                <a:off x="5643397" y="4896097"/>
                <a:ext cx="492443" cy="313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1000"/>
                  </a:spcBef>
                  <a:buClr>
                    <a:srgbClr val="203864"/>
                  </a:buClr>
                </a:pPr>
                <a:r>
                  <a:rPr lang="es-ES" sz="1600" dirty="0">
                    <a:solidFill>
                      <a:srgbClr val="27316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OC</a:t>
                </a:r>
              </a:p>
            </p:txBody>
          </p:sp>
        </p:grpSp>
        <p:sp>
          <p:nvSpPr>
            <p:cNvPr id="26" name="37 CuadroTexto"/>
            <p:cNvSpPr txBox="1"/>
            <p:nvPr/>
          </p:nvSpPr>
          <p:spPr>
            <a:xfrm>
              <a:off x="5441915" y="5421182"/>
              <a:ext cx="10679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000"/>
                </a:spcBef>
                <a:buClr>
                  <a:srgbClr val="203864"/>
                </a:buClr>
              </a:pPr>
              <a:r>
                <a:rPr lang="es-ES" sz="20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certifica</a:t>
              </a:r>
            </a:p>
          </p:txBody>
        </p:sp>
      </p:grpSp>
      <p:grpSp>
        <p:nvGrpSpPr>
          <p:cNvPr id="35" name="35 Grupo"/>
          <p:cNvGrpSpPr/>
          <p:nvPr/>
        </p:nvGrpSpPr>
        <p:grpSpPr>
          <a:xfrm>
            <a:off x="3852708" y="4796930"/>
            <a:ext cx="1748737" cy="2013721"/>
            <a:chOff x="3536828" y="4116102"/>
            <a:chExt cx="1582368" cy="1738282"/>
          </a:xfrm>
          <a:effectLst/>
        </p:grpSpPr>
        <p:grpSp>
          <p:nvGrpSpPr>
            <p:cNvPr id="36" name="7 Grupo"/>
            <p:cNvGrpSpPr/>
            <p:nvPr/>
          </p:nvGrpSpPr>
          <p:grpSpPr>
            <a:xfrm>
              <a:off x="3536828" y="4116102"/>
              <a:ext cx="1582368" cy="1448136"/>
              <a:chOff x="3536828" y="4116102"/>
              <a:chExt cx="1582368" cy="1448136"/>
            </a:xfrm>
          </p:grpSpPr>
          <p:sp>
            <p:nvSpPr>
              <p:cNvPr id="38" name="3 Elipse"/>
              <p:cNvSpPr/>
              <p:nvPr/>
            </p:nvSpPr>
            <p:spPr>
              <a:xfrm>
                <a:off x="3536828" y="4116102"/>
                <a:ext cx="1517999" cy="1448136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graphicFrame>
            <p:nvGraphicFramePr>
              <p:cNvPr id="39" name="6 Objeto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88176014"/>
                  </p:ext>
                </p:extLst>
              </p:nvPr>
            </p:nvGraphicFramePr>
            <p:xfrm>
              <a:off x="3850969" y="4124924"/>
              <a:ext cx="928687" cy="12128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Visio" r:id="rId10" imgW="928447" imgH="1213110" progId="Visio.Drawing.11">
                      <p:embed/>
                    </p:oleObj>
                  </mc:Choice>
                  <mc:Fallback>
                    <p:oleObj name="Visio" r:id="rId10" imgW="928447" imgH="1213110" progId="Visio.Drawing.11">
                      <p:embed/>
                      <p:pic>
                        <p:nvPicPr>
                          <p:cNvPr id="7" name="6 Objeto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50969" y="4124924"/>
                            <a:ext cx="928687" cy="12128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" name="11 CuadroTexto"/>
              <p:cNvSpPr txBox="1"/>
              <p:nvPr/>
            </p:nvSpPr>
            <p:spPr>
              <a:xfrm>
                <a:off x="3637700" y="4925388"/>
                <a:ext cx="1481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1000"/>
                  </a:spcBef>
                  <a:buClr>
                    <a:srgbClr val="203864"/>
                  </a:buClr>
                </a:pPr>
                <a:r>
                  <a:rPr lang="es-ES" sz="20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Laboratorio</a:t>
                </a:r>
              </a:p>
            </p:txBody>
          </p:sp>
        </p:grpSp>
        <p:sp>
          <p:nvSpPr>
            <p:cNvPr id="37" name="38 CuadroTexto"/>
            <p:cNvSpPr txBox="1"/>
            <p:nvPr/>
          </p:nvSpPr>
          <p:spPr>
            <a:xfrm>
              <a:off x="3850853" y="5535570"/>
              <a:ext cx="851732" cy="318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000"/>
                </a:spcBef>
                <a:buClr>
                  <a:srgbClr val="203864"/>
                </a:buClr>
              </a:pPr>
              <a:r>
                <a:rPr lang="es-ES" sz="20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evalúa</a:t>
              </a:r>
              <a:endParaRPr lang="es-ES" sz="1600" dirty="0">
                <a:solidFill>
                  <a:srgbClr val="27316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31 Grupo"/>
          <p:cNvGrpSpPr/>
          <p:nvPr/>
        </p:nvGrpSpPr>
        <p:grpSpPr>
          <a:xfrm>
            <a:off x="6304550" y="2445006"/>
            <a:ext cx="2530238" cy="707573"/>
            <a:chOff x="5577741" y="1570588"/>
            <a:chExt cx="1976271" cy="707573"/>
          </a:xfrm>
        </p:grpSpPr>
        <p:sp>
          <p:nvSpPr>
            <p:cNvPr id="44" name="51 Rectángulo"/>
            <p:cNvSpPr/>
            <p:nvPr/>
          </p:nvSpPr>
          <p:spPr>
            <a:xfrm>
              <a:off x="5614400" y="1582410"/>
              <a:ext cx="1939612" cy="50866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45" name="10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67265241"/>
                </p:ext>
              </p:extLst>
            </p:nvPr>
          </p:nvGraphicFramePr>
          <p:xfrm>
            <a:off x="5577741" y="1570588"/>
            <a:ext cx="751030" cy="7075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isio" r:id="rId12" imgW="1069997" imgH="1007370" progId="Visio.Drawing.11">
                    <p:embed/>
                  </p:oleObj>
                </mc:Choice>
                <mc:Fallback>
                  <p:oleObj name="Visio" r:id="rId12" imgW="1069997" imgH="1007370" progId="Visio.Drawing.11">
                    <p:embed/>
                    <p:pic>
                      <p:nvPicPr>
                        <p:cNvPr id="11" name="10 Objeto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7741" y="1570588"/>
                          <a:ext cx="751030" cy="7075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17 CuadroTexto"/>
            <p:cNvSpPr txBox="1"/>
            <p:nvPr/>
          </p:nvSpPr>
          <p:spPr>
            <a:xfrm>
              <a:off x="6205813" y="1672435"/>
              <a:ext cx="1281480" cy="3139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>
                <a:lnSpc>
                  <a:spcPct val="90000"/>
                </a:lnSpc>
                <a:spcBef>
                  <a:spcPts val="1000"/>
                </a:spcBef>
                <a:buClr>
                  <a:srgbClr val="203864"/>
                </a:buClr>
              </a:pPr>
              <a:r>
                <a:rPr lang="es-ES" sz="20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Metodología</a:t>
              </a:r>
            </a:p>
          </p:txBody>
        </p:sp>
      </p:grpSp>
      <p:grpSp>
        <p:nvGrpSpPr>
          <p:cNvPr id="55" name="31 Grupo"/>
          <p:cNvGrpSpPr/>
          <p:nvPr/>
        </p:nvGrpSpPr>
        <p:grpSpPr>
          <a:xfrm>
            <a:off x="6304549" y="3091191"/>
            <a:ext cx="2591014" cy="707573"/>
            <a:chOff x="5577741" y="1570588"/>
            <a:chExt cx="2012299" cy="707573"/>
          </a:xfrm>
          <a:effectLst/>
        </p:grpSpPr>
        <p:sp>
          <p:nvSpPr>
            <p:cNvPr id="56" name="51 Rectángulo"/>
            <p:cNvSpPr/>
            <p:nvPr/>
          </p:nvSpPr>
          <p:spPr>
            <a:xfrm>
              <a:off x="5614400" y="1582410"/>
              <a:ext cx="1939612" cy="50866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57" name="10 Objet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12645095"/>
                </p:ext>
              </p:extLst>
            </p:nvPr>
          </p:nvGraphicFramePr>
          <p:xfrm>
            <a:off x="5577741" y="1570588"/>
            <a:ext cx="751030" cy="7075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isio" r:id="rId12" imgW="1069997" imgH="1007370" progId="Visio.Drawing.11">
                    <p:embed/>
                  </p:oleObj>
                </mc:Choice>
                <mc:Fallback>
                  <p:oleObj name="Visio" r:id="rId12" imgW="1069997" imgH="1007370" progId="Visio.Drawing.11">
                    <p:embed/>
                    <p:pic>
                      <p:nvPicPr>
                        <p:cNvPr id="45" name="10 Objeto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7741" y="1570588"/>
                          <a:ext cx="751030" cy="7075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" name="17 CuadroTexto"/>
            <p:cNvSpPr txBox="1"/>
            <p:nvPr/>
          </p:nvSpPr>
          <p:spPr>
            <a:xfrm>
              <a:off x="6206328" y="1672435"/>
              <a:ext cx="13837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000"/>
                </a:spcBef>
                <a:buClr>
                  <a:srgbClr val="203864"/>
                </a:buClr>
              </a:pPr>
              <a:r>
                <a:rPr lang="es-ES" sz="20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Requisitos</a:t>
              </a:r>
            </a:p>
          </p:txBody>
        </p:sp>
      </p:grpSp>
      <p:sp>
        <p:nvSpPr>
          <p:cNvPr id="6" name="Flecha curvada hacia la derecha 5"/>
          <p:cNvSpPr/>
          <p:nvPr/>
        </p:nvSpPr>
        <p:spPr>
          <a:xfrm rot="2669932">
            <a:off x="1428635" y="3672899"/>
            <a:ext cx="533379" cy="1037183"/>
          </a:xfrm>
          <a:prstGeom prst="curvedRightArrow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9" name="Flecha curvada hacia la derecha 58"/>
          <p:cNvSpPr/>
          <p:nvPr/>
        </p:nvSpPr>
        <p:spPr>
          <a:xfrm rot="8256447">
            <a:off x="4323101" y="3692997"/>
            <a:ext cx="533379" cy="1037183"/>
          </a:xfrm>
          <a:prstGeom prst="curvedRightArrow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B0F0"/>
              </a:solidFill>
            </a:endParaRPr>
          </a:p>
        </p:txBody>
      </p:sp>
      <p:sp>
        <p:nvSpPr>
          <p:cNvPr id="60" name="Flecha curvada hacia la derecha 59"/>
          <p:cNvSpPr/>
          <p:nvPr/>
        </p:nvSpPr>
        <p:spPr>
          <a:xfrm rot="16200000">
            <a:off x="2906601" y="5666748"/>
            <a:ext cx="533379" cy="1358834"/>
          </a:xfrm>
          <a:prstGeom prst="curvedRightArrow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61" name="Imagen 60">
            <a:extLst>
              <a:ext uri="{FF2B5EF4-FFF2-40B4-BE49-F238E27FC236}">
                <a16:creationId xmlns:a16="http://schemas.microsoft.com/office/drawing/2014/main" id="{971EC3A8-07FC-4BE4-BF8E-EBB374A2EFE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240" y="4313611"/>
            <a:ext cx="3369398" cy="2619997"/>
          </a:xfrm>
          <a:prstGeom prst="rect">
            <a:avLst/>
          </a:prstGeom>
        </p:spPr>
      </p:pic>
      <p:sp>
        <p:nvSpPr>
          <p:cNvPr id="7" name="Flecha derecha 6"/>
          <p:cNvSpPr/>
          <p:nvPr/>
        </p:nvSpPr>
        <p:spPr>
          <a:xfrm rot="20472944">
            <a:off x="4224993" y="3108533"/>
            <a:ext cx="1866721" cy="246260"/>
          </a:xfrm>
          <a:prstGeom prst="rightArrow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37 CuadroTexto"/>
          <p:cNvSpPr txBox="1"/>
          <p:nvPr/>
        </p:nvSpPr>
        <p:spPr>
          <a:xfrm rot="20449038">
            <a:off x="3744024" y="2747253"/>
            <a:ext cx="2608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203864"/>
              </a:buClr>
            </a:pPr>
            <a:r>
              <a:rPr lang="es-E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 cumplimiento</a:t>
            </a:r>
          </a:p>
        </p:txBody>
      </p:sp>
      <p:sp>
        <p:nvSpPr>
          <p:cNvPr id="65" name="Flecha derecha 64"/>
          <p:cNvSpPr/>
          <p:nvPr/>
        </p:nvSpPr>
        <p:spPr>
          <a:xfrm rot="5400000">
            <a:off x="7800669" y="4032481"/>
            <a:ext cx="894541" cy="246260"/>
          </a:xfrm>
          <a:prstGeom prst="rightArrow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9740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AF93D99-15D8-52DE-928B-66424DD5A997}"/>
              </a:ext>
            </a:extLst>
          </p:cNvPr>
          <p:cNvGrpSpPr/>
          <p:nvPr/>
        </p:nvGrpSpPr>
        <p:grpSpPr>
          <a:xfrm>
            <a:off x="160640" y="485529"/>
            <a:ext cx="4183773" cy="535531"/>
            <a:chOff x="160640" y="485529"/>
            <a:chExt cx="4183773" cy="535531"/>
          </a:xfrm>
        </p:grpSpPr>
        <p:sp>
          <p:nvSpPr>
            <p:cNvPr id="4" name="Título 1">
              <a:extLst>
                <a:ext uri="{FF2B5EF4-FFF2-40B4-BE49-F238E27FC236}">
                  <a16:creationId xmlns:a16="http://schemas.microsoft.com/office/drawing/2014/main" id="{85D7041F-A966-CF7E-F953-B17DC67302A7}"/>
                </a:ext>
              </a:extLst>
            </p:cNvPr>
            <p:cNvSpPr txBox="1">
              <a:spLocks/>
            </p:cNvSpPr>
            <p:nvPr/>
          </p:nvSpPr>
          <p:spPr>
            <a:xfrm>
              <a:off x="588577" y="485529"/>
              <a:ext cx="3755836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s-ES" sz="3600" b="1" kern="1200" spc="210">
                  <a:solidFill>
                    <a:srgbClr val="1A2C4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</a:lstStyle>
            <a:p>
              <a:pPr marL="0" algn="l" defTabSz="914400" rtl="0" eaLnBrk="1" latinLnBrk="0" hangingPunct="1"/>
              <a:r>
                <a:rPr lang="es-ES" sz="3200" b="1" kern="1200" spc="210" dirty="0">
                  <a:solidFill>
                    <a:srgbClr val="00171C"/>
                  </a:solidFill>
                </a:rPr>
                <a:t>Situación actual</a:t>
              </a:r>
              <a:endParaRPr lang="es-ES" sz="3200" b="1" kern="1200" spc="210" dirty="0">
                <a:solidFill>
                  <a:srgbClr val="1A2C45"/>
                </a:solidFill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042312F6-8B77-9CD7-8016-ACD6ECE05FE4}"/>
                </a:ext>
              </a:extLst>
            </p:cNvPr>
            <p:cNvGrpSpPr/>
            <p:nvPr/>
          </p:nvGrpSpPr>
          <p:grpSpPr>
            <a:xfrm>
              <a:off x="160640" y="583260"/>
              <a:ext cx="335016" cy="307033"/>
              <a:chOff x="160640" y="583260"/>
              <a:chExt cx="335016" cy="307033"/>
            </a:xfrm>
          </p:grpSpPr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11F77893-45BD-62F7-5DA2-434B41487DBE}"/>
                  </a:ext>
                </a:extLst>
              </p:cNvPr>
              <p:cNvSpPr/>
              <p:nvPr/>
            </p:nvSpPr>
            <p:spPr>
              <a:xfrm>
                <a:off x="160640" y="583260"/>
                <a:ext cx="163843" cy="144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411580F2-22FB-662D-BB10-B036181E8C6C}"/>
                  </a:ext>
                </a:extLst>
              </p:cNvPr>
              <p:cNvSpPr/>
              <p:nvPr/>
            </p:nvSpPr>
            <p:spPr>
              <a:xfrm>
                <a:off x="341577" y="583260"/>
                <a:ext cx="154079" cy="144660"/>
              </a:xfrm>
              <a:prstGeom prst="rect">
                <a:avLst/>
              </a:prstGeom>
              <a:solidFill>
                <a:srgbClr val="00ADEE"/>
              </a:solidFill>
              <a:ln>
                <a:solidFill>
                  <a:srgbClr val="00AD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D2771A1D-FFCF-6F83-E7FC-B960535D5513}"/>
                  </a:ext>
                </a:extLst>
              </p:cNvPr>
              <p:cNvSpPr/>
              <p:nvPr/>
            </p:nvSpPr>
            <p:spPr>
              <a:xfrm>
                <a:off x="160640" y="745633"/>
                <a:ext cx="163843" cy="144660"/>
              </a:xfrm>
              <a:prstGeom prst="rect">
                <a:avLst/>
              </a:prstGeom>
              <a:solidFill>
                <a:srgbClr val="002D61"/>
              </a:solidFill>
              <a:ln>
                <a:solidFill>
                  <a:srgbClr val="002D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AE58E3CE-03CB-9919-9BE2-D3B70645932B}"/>
                  </a:ext>
                </a:extLst>
              </p:cNvPr>
              <p:cNvSpPr/>
              <p:nvPr/>
            </p:nvSpPr>
            <p:spPr>
              <a:xfrm>
                <a:off x="341577" y="745633"/>
                <a:ext cx="154079" cy="1446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55DBC806-FC18-5F44-7F0C-EDCB2EBF9B7D}"/>
              </a:ext>
            </a:extLst>
          </p:cNvPr>
          <p:cNvSpPr txBox="1">
            <a:spLocks/>
          </p:cNvSpPr>
          <p:nvPr/>
        </p:nvSpPr>
        <p:spPr>
          <a:xfrm>
            <a:off x="588577" y="1076460"/>
            <a:ext cx="6960880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b="1" kern="1200" spc="210">
                <a:solidFill>
                  <a:srgbClr val="1A2C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sz="2400" b="1" i="1" kern="1200" dirty="0">
                <a:solidFill>
                  <a:srgbClr val="00171C"/>
                </a:solidFill>
                <a:ea typeface="Roboto" panose="02000000000000000000" pitchFamily="2" charset="0"/>
              </a:rPr>
              <a:t>Protección de menores en la era digital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3106057" y="2061029"/>
            <a:ext cx="5573486" cy="3135085"/>
          </a:xfrm>
          <a:prstGeom prst="rect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Para acceder a este sitio, por favor, </a:t>
            </a:r>
          </a:p>
          <a:p>
            <a:pPr algn="ctr"/>
            <a:r>
              <a:rPr lang="es-ES" sz="2400" b="1" dirty="0">
                <a:solidFill>
                  <a:schemeClr val="tx1"/>
                </a:solidFill>
              </a:rPr>
              <a:t>confirme que tiene 18 años.</a:t>
            </a: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3933371" y="4281714"/>
            <a:ext cx="1436915" cy="36285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CONFIRMAR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6487887" y="4281714"/>
            <a:ext cx="1400628" cy="3628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SALIR</a:t>
            </a:r>
          </a:p>
        </p:txBody>
      </p:sp>
      <p:sp>
        <p:nvSpPr>
          <p:cNvPr id="22" name="20 CuadroTexto">
            <a:extLst>
              <a:ext uri="{FF2B5EF4-FFF2-40B4-BE49-F238E27FC236}">
                <a16:creationId xmlns:a16="http://schemas.microsoft.com/office/drawing/2014/main" id="{452385AA-8145-68BE-62F9-73C9201AC738}"/>
              </a:ext>
            </a:extLst>
          </p:cNvPr>
          <p:cNvSpPr txBox="1"/>
          <p:nvPr/>
        </p:nvSpPr>
        <p:spPr>
          <a:xfrm>
            <a:off x="1732447" y="5517918"/>
            <a:ext cx="8180810" cy="476482"/>
          </a:xfrm>
          <a:prstGeom prst="rect">
            <a:avLst/>
          </a:prstGeom>
          <a:solidFill>
            <a:srgbClr val="F8AEB7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defPPr>
              <a:defRPr lang="es-ES"/>
            </a:defPPr>
            <a:lvl1pPr algn="ctr">
              <a:spcBef>
                <a:spcPts val="1800"/>
              </a:spcBef>
              <a:defRPr sz="24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4pPr marL="87313" lvl="3"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exige ni identificación ni autenticación de usuario</a:t>
            </a:r>
          </a:p>
        </p:txBody>
      </p:sp>
      <p:sp>
        <p:nvSpPr>
          <p:cNvPr id="14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588577" y="1580897"/>
            <a:ext cx="52539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Ejemplo de acceso a contenidos Web.</a:t>
            </a:r>
          </a:p>
        </p:txBody>
      </p:sp>
    </p:spTree>
    <p:extLst>
      <p:ext uri="{BB962C8B-B14F-4D97-AF65-F5344CB8AC3E}">
        <p14:creationId xmlns:p14="http://schemas.microsoft.com/office/powerpoint/2010/main" val="568850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337" y="3859986"/>
            <a:ext cx="940920" cy="983689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BAF93D99-15D8-52DE-928B-66424DD5A997}"/>
              </a:ext>
            </a:extLst>
          </p:cNvPr>
          <p:cNvGrpSpPr/>
          <p:nvPr/>
        </p:nvGrpSpPr>
        <p:grpSpPr>
          <a:xfrm>
            <a:off x="160640" y="485529"/>
            <a:ext cx="5061257" cy="535531"/>
            <a:chOff x="160640" y="485529"/>
            <a:chExt cx="5061257" cy="535531"/>
          </a:xfrm>
        </p:grpSpPr>
        <p:sp>
          <p:nvSpPr>
            <p:cNvPr id="4" name="Título 1">
              <a:extLst>
                <a:ext uri="{FF2B5EF4-FFF2-40B4-BE49-F238E27FC236}">
                  <a16:creationId xmlns:a16="http://schemas.microsoft.com/office/drawing/2014/main" id="{85D7041F-A966-CF7E-F953-B17DC67302A7}"/>
                </a:ext>
              </a:extLst>
            </p:cNvPr>
            <p:cNvSpPr txBox="1">
              <a:spLocks/>
            </p:cNvSpPr>
            <p:nvPr/>
          </p:nvSpPr>
          <p:spPr>
            <a:xfrm>
              <a:off x="588577" y="485529"/>
              <a:ext cx="4633320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s-ES" sz="3600" b="1" kern="1200" spc="210">
                  <a:solidFill>
                    <a:srgbClr val="1A2C4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</a:lstStyle>
            <a:p>
              <a:pPr marL="0" algn="l" defTabSz="914400" rtl="0" eaLnBrk="1" latinLnBrk="0" hangingPunct="1"/>
              <a:r>
                <a:rPr lang="es-ES" sz="3200" b="1" kern="1200" spc="210" dirty="0">
                  <a:solidFill>
                    <a:srgbClr val="00171C"/>
                  </a:solidFill>
                </a:rPr>
                <a:t>Posibles soluciones</a:t>
              </a:r>
              <a:endParaRPr lang="es-ES" sz="3200" b="1" kern="1200" spc="210" dirty="0">
                <a:solidFill>
                  <a:srgbClr val="1A2C45"/>
                </a:solidFill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042312F6-8B77-9CD7-8016-ACD6ECE05FE4}"/>
                </a:ext>
              </a:extLst>
            </p:cNvPr>
            <p:cNvGrpSpPr/>
            <p:nvPr/>
          </p:nvGrpSpPr>
          <p:grpSpPr>
            <a:xfrm>
              <a:off x="160640" y="583260"/>
              <a:ext cx="335016" cy="307033"/>
              <a:chOff x="160640" y="583260"/>
              <a:chExt cx="335016" cy="307033"/>
            </a:xfrm>
          </p:grpSpPr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11F77893-45BD-62F7-5DA2-434B41487DBE}"/>
                  </a:ext>
                </a:extLst>
              </p:cNvPr>
              <p:cNvSpPr/>
              <p:nvPr/>
            </p:nvSpPr>
            <p:spPr>
              <a:xfrm>
                <a:off x="160640" y="583260"/>
                <a:ext cx="163843" cy="144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411580F2-22FB-662D-BB10-B036181E8C6C}"/>
                  </a:ext>
                </a:extLst>
              </p:cNvPr>
              <p:cNvSpPr/>
              <p:nvPr/>
            </p:nvSpPr>
            <p:spPr>
              <a:xfrm>
                <a:off x="341577" y="583260"/>
                <a:ext cx="154079" cy="144660"/>
              </a:xfrm>
              <a:prstGeom prst="rect">
                <a:avLst/>
              </a:prstGeom>
              <a:solidFill>
                <a:srgbClr val="00ADEE"/>
              </a:solidFill>
              <a:ln>
                <a:solidFill>
                  <a:srgbClr val="00AD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D2771A1D-FFCF-6F83-E7FC-B960535D5513}"/>
                  </a:ext>
                </a:extLst>
              </p:cNvPr>
              <p:cNvSpPr/>
              <p:nvPr/>
            </p:nvSpPr>
            <p:spPr>
              <a:xfrm>
                <a:off x="160640" y="745633"/>
                <a:ext cx="163843" cy="144660"/>
              </a:xfrm>
              <a:prstGeom prst="rect">
                <a:avLst/>
              </a:prstGeom>
              <a:solidFill>
                <a:srgbClr val="002D61"/>
              </a:solidFill>
              <a:ln>
                <a:solidFill>
                  <a:srgbClr val="002D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AE58E3CE-03CB-9919-9BE2-D3B70645932B}"/>
                  </a:ext>
                </a:extLst>
              </p:cNvPr>
              <p:cNvSpPr/>
              <p:nvPr/>
            </p:nvSpPr>
            <p:spPr>
              <a:xfrm>
                <a:off x="341577" y="745633"/>
                <a:ext cx="154079" cy="1446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55DBC806-FC18-5F44-7F0C-EDCB2EBF9B7D}"/>
              </a:ext>
            </a:extLst>
          </p:cNvPr>
          <p:cNvSpPr txBox="1">
            <a:spLocks/>
          </p:cNvSpPr>
          <p:nvPr/>
        </p:nvSpPr>
        <p:spPr>
          <a:xfrm>
            <a:off x="588577" y="1076460"/>
            <a:ext cx="3290644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b="1" kern="1200" spc="210">
                <a:solidFill>
                  <a:srgbClr val="1A2C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sz="2400" b="1" i="1" kern="1200" dirty="0">
                <a:solidFill>
                  <a:srgbClr val="00171C"/>
                </a:solidFill>
                <a:ea typeface="Roboto" panose="02000000000000000000" pitchFamily="2" charset="0"/>
              </a:rPr>
              <a:t>Solución genérica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927" y="1879304"/>
            <a:ext cx="1212011" cy="1784349"/>
          </a:xfrm>
          <a:prstGeom prst="rect">
            <a:avLst/>
          </a:prstGeom>
        </p:spPr>
      </p:pic>
      <p:sp>
        <p:nvSpPr>
          <p:cNvPr id="12" name="Flecha derecha 11"/>
          <p:cNvSpPr/>
          <p:nvPr/>
        </p:nvSpPr>
        <p:spPr>
          <a:xfrm>
            <a:off x="2523364" y="2411139"/>
            <a:ext cx="3948891" cy="313800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2562694" y="2005276"/>
            <a:ext cx="3956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Autenticación atributo edad</a:t>
            </a:r>
          </a:p>
        </p:txBody>
      </p:sp>
      <p:sp>
        <p:nvSpPr>
          <p:cNvPr id="27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2984909" y="3351291"/>
            <a:ext cx="395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s-E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Token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autenticación</a:t>
            </a:r>
          </a:p>
        </p:txBody>
      </p:sp>
      <p:sp>
        <p:nvSpPr>
          <p:cNvPr id="28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8127415" y="2492500"/>
            <a:ext cx="2236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Autenticador</a:t>
            </a:r>
            <a:endParaRPr lang="es-ES" sz="2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lecha derecha 28"/>
          <p:cNvSpPr/>
          <p:nvPr/>
        </p:nvSpPr>
        <p:spPr>
          <a:xfrm rot="1679237">
            <a:off x="2844991" y="4631328"/>
            <a:ext cx="3587144" cy="309949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7130" y="1901123"/>
            <a:ext cx="853668" cy="1560152"/>
          </a:xfrm>
          <a:prstGeom prst="rect">
            <a:avLst/>
          </a:prstGeom>
        </p:spPr>
      </p:pic>
      <p:sp>
        <p:nvSpPr>
          <p:cNvPr id="30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1302495" y="3405575"/>
            <a:ext cx="18628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Solicitante</a:t>
            </a:r>
          </a:p>
        </p:txBody>
      </p:sp>
      <p:sp>
        <p:nvSpPr>
          <p:cNvPr id="34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 rot="1667452">
            <a:off x="2850606" y="5062247"/>
            <a:ext cx="38783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s-E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Token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autenticación</a:t>
            </a:r>
          </a:p>
        </p:txBody>
      </p:sp>
      <p:sp>
        <p:nvSpPr>
          <p:cNvPr id="35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6136153" y="5632726"/>
            <a:ext cx="2236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verificador</a:t>
            </a:r>
          </a:p>
        </p:txBody>
      </p:sp>
      <p:sp>
        <p:nvSpPr>
          <p:cNvPr id="31" name="20 CuadroTexto">
            <a:extLst>
              <a:ext uri="{FF2B5EF4-FFF2-40B4-BE49-F238E27FC236}">
                <a16:creationId xmlns:a16="http://schemas.microsoft.com/office/drawing/2014/main" id="{452385AA-8145-68BE-62F9-73C9201AC738}"/>
              </a:ext>
            </a:extLst>
          </p:cNvPr>
          <p:cNvSpPr txBox="1"/>
          <p:nvPr/>
        </p:nvSpPr>
        <p:spPr>
          <a:xfrm>
            <a:off x="8278674" y="3566734"/>
            <a:ext cx="3648899" cy="1638557"/>
          </a:xfrm>
          <a:prstGeom prst="rect">
            <a:avLst/>
          </a:prstGeom>
          <a:solidFill>
            <a:srgbClr val="F8AEB7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defPPr>
              <a:defRPr lang="es-ES"/>
            </a:defPPr>
            <a:lvl1pPr algn="ctr">
              <a:spcBef>
                <a:spcPts val="1800"/>
              </a:spcBef>
              <a:defRPr sz="24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4pPr marL="87313" lvl="3"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 a contenidos digitales y/o entornos automatizados o no atendidos</a:t>
            </a:r>
          </a:p>
        </p:txBody>
      </p:sp>
      <p:sp>
        <p:nvSpPr>
          <p:cNvPr id="37" name="20 CuadroTexto">
            <a:extLst>
              <a:ext uri="{FF2B5EF4-FFF2-40B4-BE49-F238E27FC236}">
                <a16:creationId xmlns:a16="http://schemas.microsoft.com/office/drawing/2014/main" id="{452385AA-8145-68BE-62F9-73C9201AC738}"/>
              </a:ext>
            </a:extLst>
          </p:cNvPr>
          <p:cNvSpPr txBox="1"/>
          <p:nvPr/>
        </p:nvSpPr>
        <p:spPr>
          <a:xfrm>
            <a:off x="354791" y="4259734"/>
            <a:ext cx="2644446" cy="1719338"/>
          </a:xfrm>
          <a:prstGeom prst="rect">
            <a:avLst/>
          </a:prstGeom>
          <a:solidFill>
            <a:srgbClr val="F8AEB7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defPPr>
              <a:defRPr lang="es-ES"/>
            </a:defPPr>
            <a:lvl1pPr algn="ctr">
              <a:spcBef>
                <a:spcPts val="1800"/>
              </a:spcBef>
              <a:defRPr sz="24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4pPr marL="87313" lvl="3"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s-E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boarding</a:t>
            </a: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-342900" algn="l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Presencial</a:t>
            </a:r>
          </a:p>
          <a:p>
            <a:pPr indent="-342900" algn="l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Remoto</a:t>
            </a:r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155" y="3751514"/>
            <a:ext cx="1212011" cy="178434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9" name="Flecha derecha 38"/>
          <p:cNvSpPr/>
          <p:nvPr/>
        </p:nvSpPr>
        <p:spPr>
          <a:xfrm rot="10800000">
            <a:off x="2513275" y="2902178"/>
            <a:ext cx="3948891" cy="313800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0" name="Imagen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7199" y="4089193"/>
            <a:ext cx="853668" cy="156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4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10" y="2452337"/>
            <a:ext cx="1036418" cy="1800986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BAF93D99-15D8-52DE-928B-66424DD5A997}"/>
              </a:ext>
            </a:extLst>
          </p:cNvPr>
          <p:cNvGrpSpPr/>
          <p:nvPr/>
        </p:nvGrpSpPr>
        <p:grpSpPr>
          <a:xfrm>
            <a:off x="160640" y="485529"/>
            <a:ext cx="5061257" cy="535531"/>
            <a:chOff x="160640" y="485529"/>
            <a:chExt cx="5061257" cy="535531"/>
          </a:xfrm>
        </p:grpSpPr>
        <p:sp>
          <p:nvSpPr>
            <p:cNvPr id="4" name="Título 1">
              <a:extLst>
                <a:ext uri="{FF2B5EF4-FFF2-40B4-BE49-F238E27FC236}">
                  <a16:creationId xmlns:a16="http://schemas.microsoft.com/office/drawing/2014/main" id="{85D7041F-A966-CF7E-F953-B17DC67302A7}"/>
                </a:ext>
              </a:extLst>
            </p:cNvPr>
            <p:cNvSpPr txBox="1">
              <a:spLocks/>
            </p:cNvSpPr>
            <p:nvPr/>
          </p:nvSpPr>
          <p:spPr>
            <a:xfrm>
              <a:off x="588577" y="485529"/>
              <a:ext cx="4633320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s-ES" sz="3600" b="1" kern="1200" spc="210">
                  <a:solidFill>
                    <a:srgbClr val="1A2C4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</a:lstStyle>
            <a:p>
              <a:pPr marL="0" algn="l" defTabSz="914400" rtl="0" eaLnBrk="1" latinLnBrk="0" hangingPunct="1"/>
              <a:r>
                <a:rPr lang="es-ES" sz="3200" b="1" kern="1200" spc="210" dirty="0">
                  <a:solidFill>
                    <a:srgbClr val="00171C"/>
                  </a:solidFill>
                </a:rPr>
                <a:t>Posibles soluciones</a:t>
              </a:r>
              <a:endParaRPr lang="es-ES" sz="3200" b="1" kern="1200" spc="210" dirty="0">
                <a:solidFill>
                  <a:srgbClr val="1A2C45"/>
                </a:solidFill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042312F6-8B77-9CD7-8016-ACD6ECE05FE4}"/>
                </a:ext>
              </a:extLst>
            </p:cNvPr>
            <p:cNvGrpSpPr/>
            <p:nvPr/>
          </p:nvGrpSpPr>
          <p:grpSpPr>
            <a:xfrm>
              <a:off x="160640" y="583260"/>
              <a:ext cx="335016" cy="307033"/>
              <a:chOff x="160640" y="583260"/>
              <a:chExt cx="335016" cy="307033"/>
            </a:xfrm>
          </p:grpSpPr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11F77893-45BD-62F7-5DA2-434B41487DBE}"/>
                  </a:ext>
                </a:extLst>
              </p:cNvPr>
              <p:cNvSpPr/>
              <p:nvPr/>
            </p:nvSpPr>
            <p:spPr>
              <a:xfrm>
                <a:off x="160640" y="583260"/>
                <a:ext cx="163843" cy="144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411580F2-22FB-662D-BB10-B036181E8C6C}"/>
                  </a:ext>
                </a:extLst>
              </p:cNvPr>
              <p:cNvSpPr/>
              <p:nvPr/>
            </p:nvSpPr>
            <p:spPr>
              <a:xfrm>
                <a:off x="341577" y="583260"/>
                <a:ext cx="154079" cy="144660"/>
              </a:xfrm>
              <a:prstGeom prst="rect">
                <a:avLst/>
              </a:prstGeom>
              <a:solidFill>
                <a:srgbClr val="00ADEE"/>
              </a:solidFill>
              <a:ln>
                <a:solidFill>
                  <a:srgbClr val="00AD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D2771A1D-FFCF-6F83-E7FC-B960535D5513}"/>
                  </a:ext>
                </a:extLst>
              </p:cNvPr>
              <p:cNvSpPr/>
              <p:nvPr/>
            </p:nvSpPr>
            <p:spPr>
              <a:xfrm>
                <a:off x="160640" y="745633"/>
                <a:ext cx="163843" cy="144660"/>
              </a:xfrm>
              <a:prstGeom prst="rect">
                <a:avLst/>
              </a:prstGeom>
              <a:solidFill>
                <a:srgbClr val="002D61"/>
              </a:solidFill>
              <a:ln>
                <a:solidFill>
                  <a:srgbClr val="002D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AE58E3CE-03CB-9919-9BE2-D3B70645932B}"/>
                  </a:ext>
                </a:extLst>
              </p:cNvPr>
              <p:cNvSpPr/>
              <p:nvPr/>
            </p:nvSpPr>
            <p:spPr>
              <a:xfrm>
                <a:off x="341577" y="745633"/>
                <a:ext cx="154079" cy="1446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55DBC806-FC18-5F44-7F0C-EDCB2EBF9B7D}"/>
              </a:ext>
            </a:extLst>
          </p:cNvPr>
          <p:cNvSpPr txBox="1">
            <a:spLocks/>
          </p:cNvSpPr>
          <p:nvPr/>
        </p:nvSpPr>
        <p:spPr>
          <a:xfrm>
            <a:off x="588577" y="1076460"/>
            <a:ext cx="5349541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b="1" kern="1200" spc="210">
                <a:solidFill>
                  <a:srgbClr val="1A2C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sz="2400" b="1" i="1" kern="1200" dirty="0">
                <a:solidFill>
                  <a:srgbClr val="00171C"/>
                </a:solidFill>
                <a:ea typeface="Roboto" panose="02000000000000000000" pitchFamily="2" charset="0"/>
              </a:rPr>
              <a:t>En desarrollo: DNI en el móvil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976" y="1800316"/>
            <a:ext cx="1212011" cy="178434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981" y="2160657"/>
            <a:ext cx="1212011" cy="1784349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319" y="2641780"/>
            <a:ext cx="1212011" cy="1784349"/>
          </a:xfrm>
          <a:prstGeom prst="rect">
            <a:avLst/>
          </a:prstGeom>
        </p:spPr>
      </p:pic>
      <p:sp>
        <p:nvSpPr>
          <p:cNvPr id="12" name="Flecha derecha 11"/>
          <p:cNvSpPr/>
          <p:nvPr/>
        </p:nvSpPr>
        <p:spPr>
          <a:xfrm>
            <a:off x="3856779" y="2692490"/>
            <a:ext cx="2427907" cy="360341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Flecha derecha 24"/>
          <p:cNvSpPr/>
          <p:nvPr/>
        </p:nvSpPr>
        <p:spPr>
          <a:xfrm rot="10800000">
            <a:off x="3838900" y="3316930"/>
            <a:ext cx="2427907" cy="360341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3788066" y="2261603"/>
            <a:ext cx="27638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Solicitud QR edad</a:t>
            </a:r>
          </a:p>
        </p:txBody>
      </p:sp>
      <p:sp>
        <p:nvSpPr>
          <p:cNvPr id="27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3512941" y="3774048"/>
            <a:ext cx="395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QR edad firmado por CPN</a:t>
            </a:r>
          </a:p>
        </p:txBody>
      </p:sp>
      <p:sp>
        <p:nvSpPr>
          <p:cNvPr id="28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8936169" y="3195675"/>
            <a:ext cx="2236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Servidores CPN</a:t>
            </a:r>
          </a:p>
        </p:txBody>
      </p:sp>
      <p:sp>
        <p:nvSpPr>
          <p:cNvPr id="29" name="Flecha derecha 28"/>
          <p:cNvSpPr/>
          <p:nvPr/>
        </p:nvSpPr>
        <p:spPr>
          <a:xfrm rot="1679237">
            <a:off x="2799511" y="4636457"/>
            <a:ext cx="2427907" cy="360341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861" y="2261603"/>
            <a:ext cx="853668" cy="1560152"/>
          </a:xfrm>
          <a:prstGeom prst="rect">
            <a:avLst/>
          </a:prstGeom>
        </p:spPr>
      </p:pic>
      <p:sp>
        <p:nvSpPr>
          <p:cNvPr id="30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807851" y="3773265"/>
            <a:ext cx="16783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Solicitante</a:t>
            </a:r>
          </a:p>
        </p:txBody>
      </p:sp>
      <p:pic>
        <p:nvPicPr>
          <p:cNvPr id="18" name="Picture 10"/>
          <p:cNvPicPr/>
          <p:nvPr/>
        </p:nvPicPr>
        <p:blipFill rotWithShape="1">
          <a:blip r:embed="rId5"/>
          <a:srcRect l="5495" t="35037" r="76242" b="32888"/>
          <a:stretch/>
        </p:blipFill>
        <p:spPr>
          <a:xfrm>
            <a:off x="2536463" y="2933360"/>
            <a:ext cx="699745" cy="600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853" y="4758830"/>
            <a:ext cx="1036418" cy="1800986"/>
          </a:xfrm>
          <a:prstGeom prst="rect">
            <a:avLst/>
          </a:prstGeom>
        </p:spPr>
      </p:pic>
      <p:sp>
        <p:nvSpPr>
          <p:cNvPr id="34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 rot="1667452">
            <a:off x="2940337" y="5179534"/>
            <a:ext cx="27638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Envío QR</a:t>
            </a:r>
          </a:p>
        </p:txBody>
      </p:sp>
      <p:sp>
        <p:nvSpPr>
          <p:cNvPr id="35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4888052" y="6416137"/>
            <a:ext cx="2236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verificador</a:t>
            </a:r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162" y="1579129"/>
            <a:ext cx="975197" cy="1335029"/>
          </a:xfrm>
          <a:prstGeom prst="rect">
            <a:avLst/>
          </a:prstGeom>
        </p:spPr>
      </p:pic>
      <p:sp>
        <p:nvSpPr>
          <p:cNvPr id="31" name="20 CuadroTexto">
            <a:extLst>
              <a:ext uri="{FF2B5EF4-FFF2-40B4-BE49-F238E27FC236}">
                <a16:creationId xmlns:a16="http://schemas.microsoft.com/office/drawing/2014/main" id="{452385AA-8145-68BE-62F9-73C9201AC738}"/>
              </a:ext>
            </a:extLst>
          </p:cNvPr>
          <p:cNvSpPr txBox="1"/>
          <p:nvPr/>
        </p:nvSpPr>
        <p:spPr>
          <a:xfrm>
            <a:off x="9195166" y="1152598"/>
            <a:ext cx="2643602" cy="1653862"/>
          </a:xfrm>
          <a:prstGeom prst="rect">
            <a:avLst/>
          </a:prstGeom>
          <a:solidFill>
            <a:srgbClr val="F8AEB7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defPPr>
              <a:defRPr lang="es-ES"/>
            </a:defPPr>
            <a:lvl1pPr algn="ctr">
              <a:spcBef>
                <a:spcPts val="1800"/>
              </a:spcBef>
              <a:defRPr sz="24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4pPr marL="87313" lvl="3"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 a entornos automatizados o no atendidos</a:t>
            </a:r>
          </a:p>
        </p:txBody>
      </p:sp>
      <p:sp>
        <p:nvSpPr>
          <p:cNvPr id="37" name="20 CuadroTexto">
            <a:extLst>
              <a:ext uri="{FF2B5EF4-FFF2-40B4-BE49-F238E27FC236}">
                <a16:creationId xmlns:a16="http://schemas.microsoft.com/office/drawing/2014/main" id="{452385AA-8145-68BE-62F9-73C9201AC738}"/>
              </a:ext>
            </a:extLst>
          </p:cNvPr>
          <p:cNvSpPr txBox="1"/>
          <p:nvPr/>
        </p:nvSpPr>
        <p:spPr>
          <a:xfrm>
            <a:off x="412724" y="4445753"/>
            <a:ext cx="2644446" cy="1719338"/>
          </a:xfrm>
          <a:prstGeom prst="rect">
            <a:avLst/>
          </a:prstGeom>
          <a:solidFill>
            <a:srgbClr val="F8AEB7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defPPr>
              <a:defRPr lang="es-ES"/>
            </a:defPPr>
            <a:lvl1pPr algn="ctr">
              <a:spcBef>
                <a:spcPts val="1800"/>
              </a:spcBef>
              <a:defRPr sz="24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4pPr marL="87313" lvl="3"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s-E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boarding</a:t>
            </a: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-342900" algn="l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Presencial</a:t>
            </a:r>
          </a:p>
          <a:p>
            <a:pPr indent="-342900" algn="l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DNI electrónico</a:t>
            </a:r>
          </a:p>
        </p:txBody>
      </p:sp>
      <p:sp>
        <p:nvSpPr>
          <p:cNvPr id="2" name="CuadroTexto 5">
            <a:extLst>
              <a:ext uri="{FF2B5EF4-FFF2-40B4-BE49-F238E27FC236}">
                <a16:creationId xmlns:a16="http://schemas.microsoft.com/office/drawing/2014/main" id="{85F18B99-21FE-A3F6-BA08-BE478A020E7E}"/>
              </a:ext>
            </a:extLst>
          </p:cNvPr>
          <p:cNvSpPr txBox="1"/>
          <p:nvPr/>
        </p:nvSpPr>
        <p:spPr>
          <a:xfrm>
            <a:off x="6518976" y="5007657"/>
            <a:ext cx="5083732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 cualificada por CCN.</a:t>
            </a:r>
          </a:p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especifica cual es la necesidad de la petición</a:t>
            </a:r>
          </a:p>
        </p:txBody>
      </p:sp>
    </p:spTree>
    <p:extLst>
      <p:ext uri="{BB962C8B-B14F-4D97-AF65-F5344CB8AC3E}">
        <p14:creationId xmlns:p14="http://schemas.microsoft.com/office/powerpoint/2010/main" val="2283264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BAF93D99-15D8-52DE-928B-66424DD5A997}"/>
              </a:ext>
            </a:extLst>
          </p:cNvPr>
          <p:cNvGrpSpPr/>
          <p:nvPr/>
        </p:nvGrpSpPr>
        <p:grpSpPr>
          <a:xfrm>
            <a:off x="160640" y="485529"/>
            <a:ext cx="5061257" cy="535531"/>
            <a:chOff x="160640" y="485529"/>
            <a:chExt cx="5061257" cy="535531"/>
          </a:xfrm>
        </p:grpSpPr>
        <p:sp>
          <p:nvSpPr>
            <p:cNvPr id="4" name="Título 1">
              <a:extLst>
                <a:ext uri="{FF2B5EF4-FFF2-40B4-BE49-F238E27FC236}">
                  <a16:creationId xmlns:a16="http://schemas.microsoft.com/office/drawing/2014/main" id="{85D7041F-A966-CF7E-F953-B17DC67302A7}"/>
                </a:ext>
              </a:extLst>
            </p:cNvPr>
            <p:cNvSpPr txBox="1">
              <a:spLocks/>
            </p:cNvSpPr>
            <p:nvPr/>
          </p:nvSpPr>
          <p:spPr>
            <a:xfrm>
              <a:off x="588577" y="485529"/>
              <a:ext cx="4633320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s-ES" sz="3600" b="1" kern="1200" spc="210">
                  <a:solidFill>
                    <a:srgbClr val="1A2C4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</a:lstStyle>
            <a:p>
              <a:pPr marL="0" algn="l" defTabSz="914400" rtl="0" eaLnBrk="1" latinLnBrk="0" hangingPunct="1"/>
              <a:r>
                <a:rPr lang="es-ES" sz="3200" b="1" kern="1200" spc="210" dirty="0">
                  <a:solidFill>
                    <a:srgbClr val="00171C"/>
                  </a:solidFill>
                </a:rPr>
                <a:t>Posibles soluciones</a:t>
              </a:r>
              <a:endParaRPr lang="es-ES" sz="3200" b="1" kern="1200" spc="210" dirty="0">
                <a:solidFill>
                  <a:srgbClr val="1A2C45"/>
                </a:solidFill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042312F6-8B77-9CD7-8016-ACD6ECE05FE4}"/>
                </a:ext>
              </a:extLst>
            </p:cNvPr>
            <p:cNvGrpSpPr/>
            <p:nvPr/>
          </p:nvGrpSpPr>
          <p:grpSpPr>
            <a:xfrm>
              <a:off x="160640" y="583260"/>
              <a:ext cx="335016" cy="307033"/>
              <a:chOff x="160640" y="583260"/>
              <a:chExt cx="335016" cy="307033"/>
            </a:xfrm>
          </p:grpSpPr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11F77893-45BD-62F7-5DA2-434B41487DBE}"/>
                  </a:ext>
                </a:extLst>
              </p:cNvPr>
              <p:cNvSpPr/>
              <p:nvPr/>
            </p:nvSpPr>
            <p:spPr>
              <a:xfrm>
                <a:off x="160640" y="583260"/>
                <a:ext cx="163843" cy="144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411580F2-22FB-662D-BB10-B036181E8C6C}"/>
                  </a:ext>
                </a:extLst>
              </p:cNvPr>
              <p:cNvSpPr/>
              <p:nvPr/>
            </p:nvSpPr>
            <p:spPr>
              <a:xfrm>
                <a:off x="341577" y="583260"/>
                <a:ext cx="154079" cy="144660"/>
              </a:xfrm>
              <a:prstGeom prst="rect">
                <a:avLst/>
              </a:prstGeom>
              <a:solidFill>
                <a:srgbClr val="00ADEE"/>
              </a:solidFill>
              <a:ln>
                <a:solidFill>
                  <a:srgbClr val="00AD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D2771A1D-FFCF-6F83-E7FC-B960535D5513}"/>
                  </a:ext>
                </a:extLst>
              </p:cNvPr>
              <p:cNvSpPr/>
              <p:nvPr/>
            </p:nvSpPr>
            <p:spPr>
              <a:xfrm>
                <a:off x="160640" y="745633"/>
                <a:ext cx="163843" cy="144660"/>
              </a:xfrm>
              <a:prstGeom prst="rect">
                <a:avLst/>
              </a:prstGeom>
              <a:solidFill>
                <a:srgbClr val="002D61"/>
              </a:solidFill>
              <a:ln>
                <a:solidFill>
                  <a:srgbClr val="002D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AE58E3CE-03CB-9919-9BE2-D3B70645932B}"/>
                  </a:ext>
                </a:extLst>
              </p:cNvPr>
              <p:cNvSpPr/>
              <p:nvPr/>
            </p:nvSpPr>
            <p:spPr>
              <a:xfrm>
                <a:off x="341577" y="745633"/>
                <a:ext cx="154079" cy="1446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55DBC806-FC18-5F44-7F0C-EDCB2EBF9B7D}"/>
              </a:ext>
            </a:extLst>
          </p:cNvPr>
          <p:cNvSpPr txBox="1">
            <a:spLocks/>
          </p:cNvSpPr>
          <p:nvPr/>
        </p:nvSpPr>
        <p:spPr>
          <a:xfrm>
            <a:off x="588577" y="1076460"/>
            <a:ext cx="6501267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b="1" kern="1200" spc="210">
                <a:solidFill>
                  <a:srgbClr val="1A2C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sz="2400" i="1" dirty="0" err="1">
                <a:solidFill>
                  <a:srgbClr val="00171C"/>
                </a:solidFill>
                <a:ea typeface="Roboto" panose="02000000000000000000" pitchFamily="2" charset="0"/>
              </a:rPr>
              <a:t>Videoidentificación</a:t>
            </a:r>
            <a:r>
              <a:rPr lang="es-ES" sz="2400" i="1">
                <a:solidFill>
                  <a:srgbClr val="00171C"/>
                </a:solidFill>
                <a:ea typeface="Roboto" panose="02000000000000000000" pitchFamily="2" charset="0"/>
              </a:rPr>
              <a:t> biométrica facial</a:t>
            </a:r>
            <a:endParaRPr lang="es-ES" sz="2400" b="1" i="1" kern="1200" dirty="0">
              <a:solidFill>
                <a:srgbClr val="00171C"/>
              </a:solidFill>
              <a:ea typeface="Roboto" panose="02000000000000000000" pitchFamily="2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566" y="1993975"/>
            <a:ext cx="1212011" cy="1784349"/>
          </a:xfrm>
          <a:prstGeom prst="rect">
            <a:avLst/>
          </a:prstGeom>
        </p:spPr>
      </p:pic>
      <p:sp>
        <p:nvSpPr>
          <p:cNvPr id="12" name="Flecha derecha 11"/>
          <p:cNvSpPr/>
          <p:nvPr/>
        </p:nvSpPr>
        <p:spPr>
          <a:xfrm>
            <a:off x="2523364" y="2411139"/>
            <a:ext cx="3948891" cy="313800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2687331" y="1995239"/>
            <a:ext cx="410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Solicita Verificación facial</a:t>
            </a:r>
          </a:p>
        </p:txBody>
      </p:sp>
      <p:sp>
        <p:nvSpPr>
          <p:cNvPr id="27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2805720" y="3213556"/>
            <a:ext cx="395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certificado cualificado</a:t>
            </a:r>
          </a:p>
        </p:txBody>
      </p:sp>
      <p:sp>
        <p:nvSpPr>
          <p:cNvPr id="28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8004938" y="2288373"/>
            <a:ext cx="395898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Proveedor cualificado de servicios de confianza</a:t>
            </a:r>
          </a:p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(QTSP de acuerdo a </a:t>
            </a:r>
            <a:r>
              <a:rPr lang="es-E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eIDAS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55" y="1954057"/>
            <a:ext cx="853668" cy="1560152"/>
          </a:xfrm>
          <a:prstGeom prst="rect">
            <a:avLst/>
          </a:prstGeom>
        </p:spPr>
      </p:pic>
      <p:sp>
        <p:nvSpPr>
          <p:cNvPr id="30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183715" y="3575016"/>
            <a:ext cx="2378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Selfie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Solicitante</a:t>
            </a:r>
          </a:p>
        </p:txBody>
      </p:sp>
      <p:sp>
        <p:nvSpPr>
          <p:cNvPr id="37" name="20 CuadroTexto">
            <a:extLst>
              <a:ext uri="{FF2B5EF4-FFF2-40B4-BE49-F238E27FC236}">
                <a16:creationId xmlns:a16="http://schemas.microsoft.com/office/drawing/2014/main" id="{452385AA-8145-68BE-62F9-73C9201AC738}"/>
              </a:ext>
            </a:extLst>
          </p:cNvPr>
          <p:cNvSpPr txBox="1"/>
          <p:nvPr/>
        </p:nvSpPr>
        <p:spPr>
          <a:xfrm>
            <a:off x="150323" y="4163004"/>
            <a:ext cx="2112364" cy="1104574"/>
          </a:xfrm>
          <a:prstGeom prst="rect">
            <a:avLst/>
          </a:prstGeom>
          <a:solidFill>
            <a:srgbClr val="F8AEB7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defPPr>
              <a:defRPr lang="es-ES"/>
            </a:defPPr>
            <a:lvl1pPr algn="ctr">
              <a:spcBef>
                <a:spcPts val="1800"/>
              </a:spcBef>
              <a:defRPr sz="24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4pPr marL="87313" lvl="3"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s-E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boarding</a:t>
            </a: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existe</a:t>
            </a:r>
          </a:p>
        </p:txBody>
      </p:sp>
      <p:sp>
        <p:nvSpPr>
          <p:cNvPr id="39" name="Flecha derecha 38"/>
          <p:cNvSpPr/>
          <p:nvPr/>
        </p:nvSpPr>
        <p:spPr>
          <a:xfrm rot="10800000">
            <a:off x="2513275" y="2902178"/>
            <a:ext cx="3948891" cy="313800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BFDBD72-D3A4-C040-80ED-B9B47EE79A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609" y="2544036"/>
            <a:ext cx="942285" cy="71628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194E956-AE03-D1A9-B81C-934FED031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743" y="3059078"/>
            <a:ext cx="853668" cy="1560152"/>
          </a:xfrm>
          <a:prstGeom prst="rect">
            <a:avLst/>
          </a:prstGeom>
        </p:spPr>
      </p:pic>
      <p:sp>
        <p:nvSpPr>
          <p:cNvPr id="16" name="CuadroTexto 5">
            <a:extLst>
              <a:ext uri="{FF2B5EF4-FFF2-40B4-BE49-F238E27FC236}">
                <a16:creationId xmlns:a16="http://schemas.microsoft.com/office/drawing/2014/main" id="{6556E03A-5267-3875-40E7-3FED8722F80D}"/>
              </a:ext>
            </a:extLst>
          </p:cNvPr>
          <p:cNvSpPr txBox="1"/>
          <p:nvPr/>
        </p:nvSpPr>
        <p:spPr>
          <a:xfrm>
            <a:off x="2409797" y="4674690"/>
            <a:ext cx="852849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 cualificada por CCN.</a:t>
            </a:r>
          </a:p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existe </a:t>
            </a:r>
            <a:r>
              <a:rPr lang="es-E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anonimización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 atendido.</a:t>
            </a:r>
          </a:p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Podría extrapolarse para que, en lugar de certificado cualificado se obtuviese un token de autenticación.</a:t>
            </a:r>
          </a:p>
        </p:txBody>
      </p:sp>
    </p:spTree>
    <p:extLst>
      <p:ext uri="{BB962C8B-B14F-4D97-AF65-F5344CB8AC3E}">
        <p14:creationId xmlns:p14="http://schemas.microsoft.com/office/powerpoint/2010/main" val="1854798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n 4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079" y="4729556"/>
            <a:ext cx="940920" cy="983689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897" y="4621084"/>
            <a:ext cx="1212011" cy="178434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1941" y="4958763"/>
            <a:ext cx="853668" cy="1560152"/>
          </a:xfrm>
          <a:prstGeom prst="rect">
            <a:avLst/>
          </a:prstGeom>
        </p:spPr>
      </p:pic>
      <p:sp>
        <p:nvSpPr>
          <p:cNvPr id="43" name="20 CuadroTexto">
            <a:extLst>
              <a:ext uri="{FF2B5EF4-FFF2-40B4-BE49-F238E27FC236}">
                <a16:creationId xmlns:a16="http://schemas.microsoft.com/office/drawing/2014/main" id="{452385AA-8145-68BE-62F9-73C9201AC738}"/>
              </a:ext>
            </a:extLst>
          </p:cNvPr>
          <p:cNvSpPr txBox="1"/>
          <p:nvPr/>
        </p:nvSpPr>
        <p:spPr>
          <a:xfrm>
            <a:off x="465834" y="1755915"/>
            <a:ext cx="9467438" cy="2591787"/>
          </a:xfrm>
          <a:prstGeom prst="rect">
            <a:avLst/>
          </a:prstGeom>
          <a:solidFill>
            <a:srgbClr val="F8AEB7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defPPr>
              <a:defRPr lang="es-ES"/>
            </a:defPPr>
            <a:lvl1pPr algn="ctr">
              <a:spcBef>
                <a:spcPts val="1800"/>
              </a:spcBef>
              <a:defRPr sz="24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4pPr marL="87313" lvl="3"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r>
              <a:rPr lang="es-E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boarding</a:t>
            </a:r>
            <a:r>
              <a:rPr lang="es-E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(TBD)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AF93D99-15D8-52DE-928B-66424DD5A997}"/>
              </a:ext>
            </a:extLst>
          </p:cNvPr>
          <p:cNvGrpSpPr/>
          <p:nvPr/>
        </p:nvGrpSpPr>
        <p:grpSpPr>
          <a:xfrm>
            <a:off x="160640" y="485529"/>
            <a:ext cx="5061257" cy="535531"/>
            <a:chOff x="160640" y="485529"/>
            <a:chExt cx="5061257" cy="535531"/>
          </a:xfrm>
        </p:grpSpPr>
        <p:sp>
          <p:nvSpPr>
            <p:cNvPr id="4" name="Título 1">
              <a:extLst>
                <a:ext uri="{FF2B5EF4-FFF2-40B4-BE49-F238E27FC236}">
                  <a16:creationId xmlns:a16="http://schemas.microsoft.com/office/drawing/2014/main" id="{85D7041F-A966-CF7E-F953-B17DC67302A7}"/>
                </a:ext>
              </a:extLst>
            </p:cNvPr>
            <p:cNvSpPr txBox="1">
              <a:spLocks/>
            </p:cNvSpPr>
            <p:nvPr/>
          </p:nvSpPr>
          <p:spPr>
            <a:xfrm>
              <a:off x="588577" y="485529"/>
              <a:ext cx="4633320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s-ES" sz="3600" b="1" kern="1200" spc="210">
                  <a:solidFill>
                    <a:srgbClr val="1A2C45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</a:lstStyle>
            <a:p>
              <a:pPr marL="0" algn="l" defTabSz="914400" rtl="0" eaLnBrk="1" latinLnBrk="0" hangingPunct="1"/>
              <a:r>
                <a:rPr lang="es-ES" sz="3200" b="1" kern="1200" spc="210" dirty="0">
                  <a:solidFill>
                    <a:srgbClr val="00171C"/>
                  </a:solidFill>
                </a:rPr>
                <a:t>Posibles soluciones</a:t>
              </a:r>
              <a:endParaRPr lang="es-ES" sz="3200" b="1" kern="1200" spc="210" dirty="0">
                <a:solidFill>
                  <a:srgbClr val="1A2C45"/>
                </a:solidFill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042312F6-8B77-9CD7-8016-ACD6ECE05FE4}"/>
                </a:ext>
              </a:extLst>
            </p:cNvPr>
            <p:cNvGrpSpPr/>
            <p:nvPr/>
          </p:nvGrpSpPr>
          <p:grpSpPr>
            <a:xfrm>
              <a:off x="160640" y="583260"/>
              <a:ext cx="335016" cy="307033"/>
              <a:chOff x="160640" y="583260"/>
              <a:chExt cx="335016" cy="307033"/>
            </a:xfrm>
          </p:grpSpPr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11F77893-45BD-62F7-5DA2-434B41487DBE}"/>
                  </a:ext>
                </a:extLst>
              </p:cNvPr>
              <p:cNvSpPr/>
              <p:nvPr/>
            </p:nvSpPr>
            <p:spPr>
              <a:xfrm>
                <a:off x="160640" y="583260"/>
                <a:ext cx="163843" cy="144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411580F2-22FB-662D-BB10-B036181E8C6C}"/>
                  </a:ext>
                </a:extLst>
              </p:cNvPr>
              <p:cNvSpPr/>
              <p:nvPr/>
            </p:nvSpPr>
            <p:spPr>
              <a:xfrm>
                <a:off x="341577" y="583260"/>
                <a:ext cx="154079" cy="144660"/>
              </a:xfrm>
              <a:prstGeom prst="rect">
                <a:avLst/>
              </a:prstGeom>
              <a:solidFill>
                <a:srgbClr val="00ADEE"/>
              </a:solidFill>
              <a:ln>
                <a:solidFill>
                  <a:srgbClr val="00AD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D2771A1D-FFCF-6F83-E7FC-B960535D5513}"/>
                  </a:ext>
                </a:extLst>
              </p:cNvPr>
              <p:cNvSpPr/>
              <p:nvPr/>
            </p:nvSpPr>
            <p:spPr>
              <a:xfrm>
                <a:off x="160640" y="745633"/>
                <a:ext cx="163843" cy="144660"/>
              </a:xfrm>
              <a:prstGeom prst="rect">
                <a:avLst/>
              </a:prstGeom>
              <a:solidFill>
                <a:srgbClr val="002D61"/>
              </a:solidFill>
              <a:ln>
                <a:solidFill>
                  <a:srgbClr val="002D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AE58E3CE-03CB-9919-9BE2-D3B70645932B}"/>
                  </a:ext>
                </a:extLst>
              </p:cNvPr>
              <p:cNvSpPr/>
              <p:nvPr/>
            </p:nvSpPr>
            <p:spPr>
              <a:xfrm>
                <a:off x="341577" y="745633"/>
                <a:ext cx="154079" cy="1446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55DBC806-FC18-5F44-7F0C-EDCB2EBF9B7D}"/>
              </a:ext>
            </a:extLst>
          </p:cNvPr>
          <p:cNvSpPr txBox="1">
            <a:spLocks/>
          </p:cNvSpPr>
          <p:nvPr/>
        </p:nvSpPr>
        <p:spPr>
          <a:xfrm>
            <a:off x="588577" y="1076460"/>
            <a:ext cx="1146225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b="1" kern="1200" spc="210">
                <a:solidFill>
                  <a:srgbClr val="1A2C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sz="2400" b="1" i="1" kern="1200" dirty="0">
                <a:solidFill>
                  <a:srgbClr val="00171C"/>
                </a:solidFill>
                <a:ea typeface="Roboto" panose="02000000000000000000" pitchFamily="2" charset="0"/>
              </a:rPr>
              <a:t>EUID </a:t>
            </a:r>
            <a:r>
              <a:rPr lang="es-ES" sz="2400" b="1" i="1" kern="1200" dirty="0" err="1">
                <a:solidFill>
                  <a:srgbClr val="00171C"/>
                </a:solidFill>
                <a:ea typeface="Roboto" panose="02000000000000000000" pitchFamily="2" charset="0"/>
              </a:rPr>
              <a:t>Wallet</a:t>
            </a:r>
            <a:r>
              <a:rPr lang="es-ES" sz="2400" b="1" i="1" kern="1200" dirty="0">
                <a:solidFill>
                  <a:srgbClr val="00171C"/>
                </a:solidFill>
                <a:ea typeface="Roboto" panose="02000000000000000000" pitchFamily="2" charset="0"/>
              </a:rPr>
              <a:t> eIDAS2: Reglamento sobre la identificación electrónica y servicios de confianza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1633" y="2193411"/>
            <a:ext cx="1212011" cy="1784349"/>
          </a:xfrm>
          <a:prstGeom prst="rect">
            <a:avLst/>
          </a:prstGeom>
        </p:spPr>
      </p:pic>
      <p:sp>
        <p:nvSpPr>
          <p:cNvPr id="12" name="Flecha derecha 11"/>
          <p:cNvSpPr/>
          <p:nvPr/>
        </p:nvSpPr>
        <p:spPr>
          <a:xfrm rot="10800000">
            <a:off x="3625981" y="2740382"/>
            <a:ext cx="3056401" cy="360341"/>
          </a:xfrm>
          <a:prstGeom prst="rightArrow">
            <a:avLst>
              <a:gd name="adj1" fmla="val 66027"/>
              <a:gd name="adj2" fmla="val 50000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1913613" y="1871840"/>
            <a:ext cx="26647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Atributos de identidad</a:t>
            </a:r>
          </a:p>
        </p:txBody>
      </p:sp>
      <p:sp>
        <p:nvSpPr>
          <p:cNvPr id="28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3790296" y="3051808"/>
            <a:ext cx="30572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Proporciona atributos de identidad autenticado (edad)</a:t>
            </a:r>
          </a:p>
        </p:txBody>
      </p:sp>
      <p:sp>
        <p:nvSpPr>
          <p:cNvPr id="29" name="Flecha derecha 28"/>
          <p:cNvSpPr/>
          <p:nvPr/>
        </p:nvSpPr>
        <p:spPr>
          <a:xfrm rot="1679237">
            <a:off x="1982186" y="4860257"/>
            <a:ext cx="2427907" cy="360341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10" y="2348984"/>
            <a:ext cx="853668" cy="1560152"/>
          </a:xfrm>
          <a:prstGeom prst="rect">
            <a:avLst/>
          </a:prstGeom>
        </p:spPr>
      </p:pic>
      <p:sp>
        <p:nvSpPr>
          <p:cNvPr id="30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465834" y="3909136"/>
            <a:ext cx="1447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Usuario</a:t>
            </a:r>
          </a:p>
        </p:txBody>
      </p:sp>
      <p:sp>
        <p:nvSpPr>
          <p:cNvPr id="34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 rot="1667452">
            <a:off x="1814206" y="5165373"/>
            <a:ext cx="27638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Atributo edad</a:t>
            </a:r>
          </a:p>
        </p:txBody>
      </p:sp>
      <p:sp>
        <p:nvSpPr>
          <p:cNvPr id="35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4610654" y="6427113"/>
            <a:ext cx="2236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verificador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208" y="2571999"/>
            <a:ext cx="1552580" cy="1552580"/>
          </a:xfrm>
          <a:prstGeom prst="rect">
            <a:avLst/>
          </a:prstGeom>
        </p:spPr>
      </p:pic>
      <p:sp>
        <p:nvSpPr>
          <p:cNvPr id="37" name="CuadroTexto 5">
            <a:extLst>
              <a:ext uri="{FF2B5EF4-FFF2-40B4-BE49-F238E27FC236}">
                <a16:creationId xmlns:a16="http://schemas.microsoft.com/office/drawing/2014/main" id="{FE55EF28-D9AC-B271-2CDB-E90DDC0A82E2}"/>
              </a:ext>
            </a:extLst>
          </p:cNvPr>
          <p:cNvSpPr txBox="1"/>
          <p:nvPr/>
        </p:nvSpPr>
        <p:spPr>
          <a:xfrm>
            <a:off x="6461001" y="4466441"/>
            <a:ext cx="4864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 selección unitaria de atributos.</a:t>
            </a:r>
          </a:p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Anonimización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atributos. No se vulnera privacidad.</a:t>
            </a:r>
          </a:p>
          <a:p>
            <a:pPr marL="342900" indent="-342900">
              <a:spcBef>
                <a:spcPts val="600"/>
              </a:spcBef>
              <a:buClr>
                <a:srgbClr val="002D61"/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identifica contra un tercero.</a:t>
            </a:r>
          </a:p>
        </p:txBody>
      </p:sp>
      <p:grpSp>
        <p:nvGrpSpPr>
          <p:cNvPr id="39" name="52 Grupo"/>
          <p:cNvGrpSpPr/>
          <p:nvPr/>
        </p:nvGrpSpPr>
        <p:grpSpPr>
          <a:xfrm>
            <a:off x="10136837" y="1641695"/>
            <a:ext cx="1886542" cy="1443890"/>
            <a:chOff x="1989603" y="1475739"/>
            <a:chExt cx="1886542" cy="1443890"/>
          </a:xfrm>
        </p:grpSpPr>
        <p:pic>
          <p:nvPicPr>
            <p:cNvPr id="40" name="Picture 4" descr="S:\6X2\6X22\Grupos6X22\CERTIFIC_CC\Documentacion\Organismo de Certificacion\Gestión_Técnica\Presentaciones\20191211 Jornadas CCN - Cyber Act\Recursos\European_Commission.svg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2287" y="1475739"/>
              <a:ext cx="1590675" cy="1103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36 CuadroTexto"/>
            <p:cNvSpPr txBox="1"/>
            <p:nvPr/>
          </p:nvSpPr>
          <p:spPr>
            <a:xfrm>
              <a:off x="1989603" y="2550297"/>
              <a:ext cx="18865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Comisión Europea</a:t>
              </a:r>
            </a:p>
          </p:txBody>
        </p:sp>
      </p:grpSp>
      <p:sp>
        <p:nvSpPr>
          <p:cNvPr id="42" name="CuadroTexto 5">
            <a:extLst>
              <a:ext uri="{FF2B5EF4-FFF2-40B4-BE49-F238E27FC236}">
                <a16:creationId xmlns:a16="http://schemas.microsoft.com/office/drawing/2014/main" id="{5C19C6AB-3054-E9FD-BF3F-E617A14DC398}"/>
              </a:ext>
            </a:extLst>
          </p:cNvPr>
          <p:cNvSpPr txBox="1"/>
          <p:nvPr/>
        </p:nvSpPr>
        <p:spPr>
          <a:xfrm>
            <a:off x="7851378" y="2322271"/>
            <a:ext cx="23054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2D61"/>
              </a:buClr>
            </a:pP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Proveedor de PID (Personal </a:t>
            </a:r>
            <a:r>
              <a:rPr lang="es-E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  <a:r>
              <a:rPr lang="es-E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Data)</a:t>
            </a:r>
          </a:p>
        </p:txBody>
      </p:sp>
    </p:spTree>
    <p:extLst>
      <p:ext uri="{BB962C8B-B14F-4D97-AF65-F5344CB8AC3E}">
        <p14:creationId xmlns:p14="http://schemas.microsoft.com/office/powerpoint/2010/main" val="10676543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923</Words>
  <Application>Microsoft Office PowerPoint</Application>
  <PresentationFormat>Panorámica</PresentationFormat>
  <Paragraphs>126</Paragraphs>
  <Slides>12</Slides>
  <Notes>4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Arial</vt:lpstr>
      <vt:lpstr>Calibri</vt:lpstr>
      <vt:lpstr>Century Gothic</vt:lpstr>
      <vt:lpstr>Poppins</vt:lpstr>
      <vt:lpstr>Roboto</vt:lpstr>
      <vt:lpstr>Wingdings</vt:lpstr>
      <vt:lpstr>Tema de Office</vt:lpstr>
      <vt:lpstr>Diseño personalizado</vt:lpstr>
      <vt:lpstr>Visio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2019-01-11T12:58:59Z</dcterms:created>
  <dcterms:modified xsi:type="dcterms:W3CDTF">2024-06-26T21:11:08Z</dcterms:modified>
</cp:coreProperties>
</file>