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8" r:id="rId3"/>
    <p:sldId id="305" r:id="rId4"/>
    <p:sldId id="308" r:id="rId5"/>
    <p:sldId id="307" r:id="rId6"/>
    <p:sldId id="309" r:id="rId7"/>
    <p:sldId id="311" r:id="rId8"/>
    <p:sldId id="315" r:id="rId9"/>
    <p:sldId id="314" r:id="rId10"/>
    <p:sldId id="310" r:id="rId11"/>
    <p:sldId id="298" r:id="rId12"/>
    <p:sldId id="283" r:id="rId13"/>
    <p:sldId id="286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F9F9F9"/>
    <a:srgbClr val="F8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81830" autoAdjust="0"/>
  </p:normalViewPr>
  <p:slideViewPr>
    <p:cSldViewPr snapToGrid="0">
      <p:cViewPr varScale="1">
        <p:scale>
          <a:sx n="87" d="100"/>
          <a:sy n="87" d="100"/>
        </p:scale>
        <p:origin x="12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646E9-8689-4501-B776-2493ACB1E66B}" type="datetimeFigureOut">
              <a:rPr lang="pt-PT" smtClean="0"/>
              <a:t>25/06/2024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BE17C-7828-4097-8AFD-38795DD9D16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505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8455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66030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44249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85928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31541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1088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9105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2854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2348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3587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6645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5934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CBE17C-7828-4097-8AFD-38795DD9D16F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375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25.06.2024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storage02.forbrukerradet.no/media/2022/05/2022-05-31-insert-coin-publish.pdf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94597" y="3122159"/>
            <a:ext cx="9999662" cy="1180408"/>
          </a:xfrm>
        </p:spPr>
        <p:txBody>
          <a:bodyPr>
            <a:noAutofit/>
          </a:bodyPr>
          <a:lstStyle/>
          <a:p>
            <a:r>
              <a:rPr lang="en-US" sz="3600" b="0" i="0" dirty="0">
                <a:solidFill>
                  <a:srgbClr val="2C363A"/>
                </a:solidFill>
                <a:effectLst/>
                <a:latin typeface="Trebuchet MS" panose="020B0603020202020204" pitchFamily="34" charset="0"/>
              </a:rPr>
              <a:t>From Ultrasounds to Artificial Intelligence:</a:t>
            </a:r>
            <a:br>
              <a:rPr lang="en-US" sz="3600" b="0" i="0" dirty="0">
                <a:solidFill>
                  <a:srgbClr val="2C363A"/>
                </a:solidFill>
                <a:effectLst/>
                <a:latin typeface="Trebuchet MS" panose="020B0603020202020204" pitchFamily="34" charset="0"/>
              </a:rPr>
            </a:br>
            <a:r>
              <a:rPr lang="en-US" sz="3600" b="0" i="0" dirty="0">
                <a:solidFill>
                  <a:srgbClr val="2C363A"/>
                </a:solidFill>
                <a:effectLst/>
                <a:latin typeface="Trebuchet MS" panose="020B0603020202020204" pitchFamily="34" charset="0"/>
              </a:rPr>
              <a:t>How to Protect Children's Data?</a:t>
            </a:r>
            <a:endParaRPr lang="de-DE" sz="3600" b="1" dirty="0">
              <a:latin typeface="Trebuchet MS" panose="020B06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36946" y="4677763"/>
            <a:ext cx="9914964" cy="613413"/>
          </a:xfrm>
        </p:spPr>
        <p:txBody>
          <a:bodyPr>
            <a:normAutofit/>
          </a:bodyPr>
          <a:lstStyle/>
          <a:p>
            <a:r>
              <a:rPr lang="de-DE" sz="1800" b="1" dirty="0">
                <a:latin typeface="Trebuchet MS" panose="020B0603020202020204" pitchFamily="34" charset="0"/>
              </a:rPr>
              <a:t>Tito de Morais &amp; Cristiane Miranda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26541C-B406-A2C2-D680-D68DE3A0F1E3}"/>
              </a:ext>
            </a:extLst>
          </p:cNvPr>
          <p:cNvSpPr txBox="1"/>
          <p:nvPr/>
        </p:nvSpPr>
        <p:spPr>
          <a:xfrm>
            <a:off x="2370411" y="4753883"/>
            <a:ext cx="252056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100" b="1" dirty="0">
                <a:solidFill>
                  <a:srgbClr val="000000"/>
                </a:solidFill>
                <a:latin typeface="Trebuchet MS" panose="020B0603020202020204" pitchFamily="34" charset="0"/>
                <a:cs typeface="Calibri"/>
              </a:rPr>
              <a:t>A joint projet:</a:t>
            </a:r>
            <a:endParaRPr lang="pt-BR" sz="1100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Imagem 7" descr="Logotipo&#10;&#10;Descrição gerada automaticamente">
            <a:extLst>
              <a:ext uri="{FF2B5EF4-FFF2-40B4-BE49-F238E27FC236}">
                <a16:creationId xmlns:a16="http://schemas.microsoft.com/office/drawing/2014/main" id="{4C85335E-5E43-6A24-70B5-9ABCE8BCB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758" y="5000102"/>
            <a:ext cx="945159" cy="589786"/>
          </a:xfrm>
          <a:prstGeom prst="rect">
            <a:avLst/>
          </a:prstGeom>
        </p:spPr>
      </p:pic>
      <p:pic>
        <p:nvPicPr>
          <p:cNvPr id="4" name="Imagem 5" descr="Forma, Seta&#10;&#10;Descrição gerada automaticamente">
            <a:extLst>
              <a:ext uri="{FF2B5EF4-FFF2-40B4-BE49-F238E27FC236}">
                <a16:creationId xmlns:a16="http://schemas.microsoft.com/office/drawing/2014/main" id="{ABC840CA-C9B9-264E-F89C-DA98E7CED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827" y="4808960"/>
            <a:ext cx="945159" cy="96443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E15892E-4BC5-BDB0-F99F-35236B91CB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409" y="5995363"/>
            <a:ext cx="2319136" cy="741189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844B5360-79E3-8CCC-9CFB-5A4981A743BB}"/>
              </a:ext>
            </a:extLst>
          </p:cNvPr>
          <p:cNvSpPr/>
          <p:nvPr/>
        </p:nvSpPr>
        <p:spPr>
          <a:xfrm>
            <a:off x="9589788" y="902484"/>
            <a:ext cx="130682" cy="162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2ADC1F5-C09C-C01F-1AD0-36C13A53E3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394" y="625019"/>
            <a:ext cx="10327805" cy="39388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70B62E9-EDB6-57E7-3BAA-B72992EF5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4048" y="6064435"/>
            <a:ext cx="2584928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Harms Caused by Dark Patterns</a:t>
            </a:r>
          </a:p>
        </p:txBody>
      </p:sp>
      <p:sp>
        <p:nvSpPr>
          <p:cNvPr id="2" name="Google Shape;289;p12">
            <a:extLst>
              <a:ext uri="{FF2B5EF4-FFF2-40B4-BE49-F238E27FC236}">
                <a16:creationId xmlns:a16="http://schemas.microsoft.com/office/drawing/2014/main" id="{671BA86A-D704-C6F1-28DD-693324ED107A}"/>
              </a:ext>
            </a:extLst>
          </p:cNvPr>
          <p:cNvSpPr txBox="1"/>
          <p:nvPr/>
        </p:nvSpPr>
        <p:spPr>
          <a:xfrm>
            <a:off x="774699" y="6242766"/>
            <a:ext cx="114173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Mathur M, Mayer J, 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Kshirsagar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 (2021). What Makes a Dark Pattern... Dark?: Design Attributes, Normative Considerations, and Measurement Methods. In CHI Conference on Human Factors in Computing Systems</a:t>
            </a:r>
            <a:endParaRPr dirty="0"/>
          </a:p>
        </p:txBody>
      </p:sp>
      <p:sp>
        <p:nvSpPr>
          <p:cNvPr id="3" name="Google Shape;290;p12">
            <a:extLst>
              <a:ext uri="{FF2B5EF4-FFF2-40B4-BE49-F238E27FC236}">
                <a16:creationId xmlns:a16="http://schemas.microsoft.com/office/drawing/2014/main" id="{78991F4D-03EA-2A7C-93E0-63A0605CA26C}"/>
              </a:ext>
            </a:extLst>
          </p:cNvPr>
          <p:cNvSpPr txBox="1"/>
          <p:nvPr/>
        </p:nvSpPr>
        <p:spPr>
          <a:xfrm>
            <a:off x="1451641" y="1252503"/>
            <a:ext cx="4592891" cy="36115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7233"/>
              <a:buFont typeface="Arial"/>
              <a:buNone/>
            </a:pPr>
            <a:r>
              <a:rPr lang="en-US" sz="3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Individual welfare:</a:t>
            </a:r>
            <a:endParaRPr sz="4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Autonomy 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Labor and cognitive burdens 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Phychological</a:t>
            </a: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1219170" marR="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675"/>
              <a:buFont typeface="Arial"/>
              <a:buChar char="○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emotional distress</a:t>
            </a:r>
            <a:endParaRPr dirty="0"/>
          </a:p>
          <a:p>
            <a:pPr marL="1219170" marR="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675"/>
              <a:buFont typeface="Arial"/>
              <a:buChar char="○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addiction</a:t>
            </a:r>
            <a:endParaRPr dirty="0"/>
          </a:p>
          <a:p>
            <a:pPr marL="1219170" marR="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675"/>
              <a:buFont typeface="Arial"/>
              <a:buChar char="○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irritation, disengagement 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Privacy 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Trust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Discrimination</a:t>
            </a:r>
            <a:endParaRPr dirty="0"/>
          </a:p>
          <a:p>
            <a:pPr marL="609585" marR="0" lvl="0" indent="-4571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9498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dirty="0"/>
          </a:p>
        </p:txBody>
      </p:sp>
      <p:sp>
        <p:nvSpPr>
          <p:cNvPr id="4" name="Google Shape;291;p12">
            <a:extLst>
              <a:ext uri="{FF2B5EF4-FFF2-40B4-BE49-F238E27FC236}">
                <a16:creationId xmlns:a16="http://schemas.microsoft.com/office/drawing/2014/main" id="{C4FB9581-51CD-8A8B-B4B3-64590C3FD7D8}"/>
              </a:ext>
            </a:extLst>
          </p:cNvPr>
          <p:cNvSpPr txBox="1"/>
          <p:nvPr/>
        </p:nvSpPr>
        <p:spPr>
          <a:xfrm>
            <a:off x="1427843" y="4949637"/>
            <a:ext cx="4616689" cy="1072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Financial loss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Physical harm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92;p12">
            <a:extLst>
              <a:ext uri="{FF2B5EF4-FFF2-40B4-BE49-F238E27FC236}">
                <a16:creationId xmlns:a16="http://schemas.microsoft.com/office/drawing/2014/main" id="{B5FEC904-D541-3734-8B38-D0E3EB575AE9}"/>
              </a:ext>
            </a:extLst>
          </p:cNvPr>
          <p:cNvSpPr txBox="1"/>
          <p:nvPr/>
        </p:nvSpPr>
        <p:spPr>
          <a:xfrm>
            <a:off x="6462313" y="1311582"/>
            <a:ext cx="4701539" cy="2413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Collective welfare</a:t>
            </a: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detrimental effects on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competition 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price transparency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trust in the market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460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73C231DF-052C-9767-A007-61F9D67B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4" y="379639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Solutions: Online Safety</a:t>
            </a:r>
          </a:p>
        </p:txBody>
      </p:sp>
      <p:pic>
        <p:nvPicPr>
          <p:cNvPr id="9" name="Google Shape;202;p6" descr="sxc.hu+photo+610657.jpg">
            <a:extLst>
              <a:ext uri="{FF2B5EF4-FFF2-40B4-BE49-F238E27FC236}">
                <a16:creationId xmlns:a16="http://schemas.microsoft.com/office/drawing/2014/main" id="{3BA61E8B-40B0-C710-7851-C5DF0921131F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739588" y="-349622"/>
            <a:ext cx="7675562" cy="720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05;p6">
            <a:extLst>
              <a:ext uri="{FF2B5EF4-FFF2-40B4-BE49-F238E27FC236}">
                <a16:creationId xmlns:a16="http://schemas.microsoft.com/office/drawing/2014/main" id="{3EEA46F3-7A94-05CF-38EB-5AAD17823CB8}"/>
              </a:ext>
            </a:extLst>
          </p:cNvPr>
          <p:cNvSpPr txBox="1"/>
          <p:nvPr/>
        </p:nvSpPr>
        <p:spPr>
          <a:xfrm>
            <a:off x="7264656" y="5780372"/>
            <a:ext cx="3457575" cy="649287"/>
          </a:xfrm>
          <a:prstGeom prst="rect">
            <a:avLst/>
          </a:prstGeom>
          <a:solidFill>
            <a:srgbClr val="F3920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-US" sz="24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Technological</a:t>
            </a:r>
            <a:endParaRPr dirty="0"/>
          </a:p>
        </p:txBody>
      </p:sp>
      <p:sp>
        <p:nvSpPr>
          <p:cNvPr id="11" name="Google Shape;206;p6">
            <a:extLst>
              <a:ext uri="{FF2B5EF4-FFF2-40B4-BE49-F238E27FC236}">
                <a16:creationId xmlns:a16="http://schemas.microsoft.com/office/drawing/2014/main" id="{AB5EFC68-91CB-4F68-847F-A905084BA8B3}"/>
              </a:ext>
            </a:extLst>
          </p:cNvPr>
          <p:cNvSpPr txBox="1"/>
          <p:nvPr/>
        </p:nvSpPr>
        <p:spPr>
          <a:xfrm>
            <a:off x="7264656" y="4454810"/>
            <a:ext cx="3457575" cy="649287"/>
          </a:xfrm>
          <a:prstGeom prst="rect">
            <a:avLst/>
          </a:prstGeom>
          <a:solidFill>
            <a:srgbClr val="F3920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-US" sz="24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Educational</a:t>
            </a:r>
            <a:endParaRPr dirty="0"/>
          </a:p>
        </p:txBody>
      </p:sp>
      <p:sp>
        <p:nvSpPr>
          <p:cNvPr id="12" name="Google Shape;207;p6">
            <a:extLst>
              <a:ext uri="{FF2B5EF4-FFF2-40B4-BE49-F238E27FC236}">
                <a16:creationId xmlns:a16="http://schemas.microsoft.com/office/drawing/2014/main" id="{9B0A369B-6803-43EA-FB10-C5B77042D1CD}"/>
              </a:ext>
            </a:extLst>
          </p:cNvPr>
          <p:cNvSpPr txBox="1"/>
          <p:nvPr/>
        </p:nvSpPr>
        <p:spPr>
          <a:xfrm>
            <a:off x="7264656" y="3121310"/>
            <a:ext cx="3457575" cy="647700"/>
          </a:xfrm>
          <a:prstGeom prst="rect">
            <a:avLst/>
          </a:prstGeom>
          <a:solidFill>
            <a:srgbClr val="F3920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pt-PT" sz="2400" b="1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Parental</a:t>
            </a:r>
            <a:endParaRPr lang="pt-PT" dirty="0"/>
          </a:p>
        </p:txBody>
      </p:sp>
      <p:sp>
        <p:nvSpPr>
          <p:cNvPr id="13" name="Google Shape;209;p6">
            <a:extLst>
              <a:ext uri="{FF2B5EF4-FFF2-40B4-BE49-F238E27FC236}">
                <a16:creationId xmlns:a16="http://schemas.microsoft.com/office/drawing/2014/main" id="{E2B2BC87-6B9F-2546-5AF8-F822578CC9BE}"/>
              </a:ext>
            </a:extLst>
          </p:cNvPr>
          <p:cNvSpPr txBox="1"/>
          <p:nvPr/>
        </p:nvSpPr>
        <p:spPr>
          <a:xfrm>
            <a:off x="7264656" y="1786222"/>
            <a:ext cx="3457575" cy="649287"/>
          </a:xfrm>
          <a:prstGeom prst="rect">
            <a:avLst/>
          </a:prstGeom>
          <a:solidFill>
            <a:srgbClr val="F3920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pt-PT" sz="2400" b="1" i="0" u="none" dirty="0" err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Regulatory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2663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591E32-CC98-32EC-E060-61537DAF17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678" y="5423028"/>
            <a:ext cx="1659835" cy="891733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2AAA88-EDED-0084-7440-48E60FAD5D21}"/>
              </a:ext>
            </a:extLst>
          </p:cNvPr>
          <p:cNvSpPr txBox="1"/>
          <p:nvPr/>
        </p:nvSpPr>
        <p:spPr>
          <a:xfrm>
            <a:off x="2280407" y="1562927"/>
            <a:ext cx="80407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Prevention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excessive</a:t>
            </a:r>
            <a:r>
              <a:rPr lang="pt-PT" sz="2000" dirty="0"/>
              <a:t> </a:t>
            </a:r>
            <a:r>
              <a:rPr lang="pt-PT" sz="2000" dirty="0" err="1"/>
              <a:t>or</a:t>
            </a:r>
            <a:r>
              <a:rPr lang="pt-PT" sz="2000" dirty="0"/>
              <a:t> </a:t>
            </a:r>
            <a:r>
              <a:rPr lang="pt-PT" sz="2000" dirty="0" err="1"/>
              <a:t>problematic</a:t>
            </a:r>
            <a:r>
              <a:rPr lang="pt-PT" sz="2000" dirty="0"/>
              <a:t> use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screens</a:t>
            </a:r>
            <a:endParaRPr lang="pt-PT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Prevention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tackling</a:t>
            </a:r>
            <a:r>
              <a:rPr lang="pt-PT" sz="2000" dirty="0"/>
              <a:t> [cyber]</a:t>
            </a:r>
            <a:r>
              <a:rPr lang="pt-PT" sz="2000" dirty="0" err="1"/>
              <a:t>bullying</a:t>
            </a:r>
            <a:endParaRPr lang="pt-PT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Reduction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negative </a:t>
            </a:r>
            <a:r>
              <a:rPr lang="pt-PT" sz="2000" dirty="0" err="1"/>
              <a:t>impacts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social media in body </a:t>
            </a:r>
            <a:r>
              <a:rPr lang="pt-PT" sz="2000" dirty="0" err="1"/>
              <a:t>image</a:t>
            </a:r>
            <a:endParaRPr lang="pt-PT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Prevention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image</a:t>
            </a:r>
            <a:r>
              <a:rPr lang="pt-PT" sz="2000" dirty="0"/>
              <a:t> </a:t>
            </a:r>
            <a:r>
              <a:rPr lang="pt-PT" sz="2000" dirty="0" err="1"/>
              <a:t>based</a:t>
            </a:r>
            <a:r>
              <a:rPr lang="pt-PT" sz="2000" dirty="0"/>
              <a:t> sexual </a:t>
            </a:r>
            <a:r>
              <a:rPr lang="pt-PT" sz="2000" dirty="0" err="1"/>
              <a:t>violence</a:t>
            </a:r>
            <a:r>
              <a:rPr lang="pt-PT" sz="2000" dirty="0"/>
              <a:t>, </a:t>
            </a:r>
            <a:r>
              <a:rPr lang="pt-PT" sz="2000" dirty="0" err="1"/>
              <a:t>from</a:t>
            </a:r>
            <a:r>
              <a:rPr lang="pt-PT" sz="2000" dirty="0"/>
              <a:t> online </a:t>
            </a:r>
            <a:r>
              <a:rPr lang="pt-PT" sz="2000" dirty="0" err="1"/>
              <a:t>grooming</a:t>
            </a:r>
            <a:r>
              <a:rPr lang="pt-PT" sz="2000" dirty="0"/>
              <a:t> to non-consensual </a:t>
            </a:r>
            <a:r>
              <a:rPr lang="pt-PT" sz="2000" dirty="0" err="1"/>
              <a:t>sharing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intimate</a:t>
            </a:r>
            <a:r>
              <a:rPr lang="pt-PT" sz="2000" dirty="0"/>
              <a:t> </a:t>
            </a:r>
            <a:r>
              <a:rPr lang="pt-PT" sz="2000" dirty="0" err="1"/>
              <a:t>content</a:t>
            </a:r>
            <a:r>
              <a:rPr lang="pt-PT" sz="2000" dirty="0"/>
              <a:t>, </a:t>
            </a:r>
            <a:r>
              <a:rPr lang="pt-PT" sz="2000" dirty="0" err="1"/>
              <a:t>including</a:t>
            </a:r>
            <a:r>
              <a:rPr lang="pt-PT" sz="2000" dirty="0"/>
              <a:t> online sexual </a:t>
            </a:r>
            <a:r>
              <a:rPr lang="pt-PT" sz="2000" dirty="0" err="1"/>
              <a:t>coercion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sextorsion</a:t>
            </a:r>
            <a:endParaRPr lang="pt-PT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Prevention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dangerous</a:t>
            </a:r>
            <a:r>
              <a:rPr lang="pt-PT" sz="2000" dirty="0"/>
              <a:t> viral </a:t>
            </a:r>
            <a:r>
              <a:rPr lang="pt-PT" sz="2000" dirty="0" err="1"/>
              <a:t>challenges</a:t>
            </a:r>
            <a:endParaRPr lang="pt-PT" sz="2000" dirty="0"/>
          </a:p>
          <a:p>
            <a:pPr marL="342900" indent="-342900" fontAlgn="base">
              <a:buFont typeface="+mj-lt"/>
              <a:buAutoNum type="arabicPeriod"/>
            </a:pPr>
            <a:r>
              <a:rPr lang="pt-PT" sz="2000" dirty="0" err="1"/>
              <a:t>Reduction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negative </a:t>
            </a:r>
            <a:r>
              <a:rPr lang="pt-PT" sz="2000" dirty="0" err="1"/>
              <a:t>impacts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digital </a:t>
            </a:r>
            <a:r>
              <a:rPr lang="pt-PT" sz="2000" dirty="0" err="1"/>
              <a:t>footprint</a:t>
            </a:r>
            <a:endParaRPr lang="pt-PT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7E8074-53C5-9BFD-4190-351F8D92A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554" y="5587114"/>
            <a:ext cx="1744271" cy="5976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633A5F6-B6BD-492B-EECC-A4D88AEE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4" y="379639"/>
            <a:ext cx="7112001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Areas of Work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32302F1-F379-22D5-3721-25BC074C38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6124" y="5535001"/>
            <a:ext cx="1515764" cy="69887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A38A0F1-1F22-EC8B-E886-43C7446C6C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6879" y="5627263"/>
            <a:ext cx="1748507" cy="51435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32E0A4-ECD2-AF95-659C-DC64D874EE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599" y="4059936"/>
            <a:ext cx="4290801" cy="1281968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A4889B6-1915-49F7-5F24-F9D8707792FA}"/>
              </a:ext>
            </a:extLst>
          </p:cNvPr>
          <p:cNvGrpSpPr/>
          <p:nvPr/>
        </p:nvGrpSpPr>
        <p:grpSpPr>
          <a:xfrm>
            <a:off x="5173935" y="5433948"/>
            <a:ext cx="2732189" cy="900983"/>
            <a:chOff x="5173935" y="5433948"/>
            <a:chExt cx="2732189" cy="900983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AD502039-F530-AE1C-B4B9-75056D004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73935" y="5433948"/>
              <a:ext cx="1018143" cy="900983"/>
            </a:xfrm>
            <a:prstGeom prst="rect">
              <a:avLst/>
            </a:prstGeom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91CDABBE-542E-936D-059E-E4B07C3F3D63}"/>
                </a:ext>
              </a:extLst>
            </p:cNvPr>
            <p:cNvSpPr txBox="1"/>
            <p:nvPr/>
          </p:nvSpPr>
          <p:spPr>
            <a:xfrm>
              <a:off x="6096000" y="5535001"/>
              <a:ext cx="18101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000" dirty="0">
                  <a:latin typeface="FinalSix Heavy" panose="00000A00000000000000" pitchFamily="2" charset="0"/>
                </a:rPr>
                <a:t>SCHOOL</a:t>
              </a:r>
            </a:p>
            <a:p>
              <a:r>
                <a:rPr lang="pt-PT" sz="2000" dirty="0">
                  <a:latin typeface="FinalSix Heavy" panose="00000A00000000000000" pitchFamily="2" charset="0"/>
                </a:rPr>
                <a:t>TOUR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27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0EBF22D-C766-30F3-9B84-58BF7C841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774" y="2753720"/>
            <a:ext cx="1441948" cy="1441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EA461B5-2409-F002-3517-C64D4BC88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6917" y="2758999"/>
            <a:ext cx="1436669" cy="1436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50A8C676-5390-B05E-5202-EA16EA2623A6}"/>
              </a:ext>
            </a:extLst>
          </p:cNvPr>
          <p:cNvGrpSpPr/>
          <p:nvPr/>
        </p:nvGrpSpPr>
        <p:grpSpPr>
          <a:xfrm>
            <a:off x="5890031" y="4710437"/>
            <a:ext cx="2849444" cy="1007203"/>
            <a:chOff x="2355534" y="3711387"/>
            <a:chExt cx="3595698" cy="1339139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5D443DC-598E-F801-6A36-297600B50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592" r="-1"/>
            <a:stretch/>
          </p:blipFill>
          <p:spPr>
            <a:xfrm>
              <a:off x="5484998" y="3711387"/>
              <a:ext cx="466234" cy="1339139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294CCB41-7B98-00EF-63FD-02D0F3AE7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5534" y="3711387"/>
              <a:ext cx="3129464" cy="1261271"/>
            </a:xfrm>
            <a:prstGeom prst="rect">
              <a:avLst/>
            </a:prstGeom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95FEE91-9B26-FE79-3971-8E1984CE0AC4}"/>
              </a:ext>
            </a:extLst>
          </p:cNvPr>
          <p:cNvSpPr txBox="1"/>
          <p:nvPr/>
        </p:nvSpPr>
        <p:spPr>
          <a:xfrm>
            <a:off x="2491703" y="1298179"/>
            <a:ext cx="5536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800" dirty="0" err="1">
                <a:latin typeface="FinalSix Black" panose="00000900000000000000" pitchFamily="2" charset="0"/>
              </a:rPr>
              <a:t>Follow</a:t>
            </a:r>
            <a:r>
              <a:rPr lang="pt-PT" sz="2800" dirty="0">
                <a:latin typeface="FinalSix Black" panose="00000900000000000000" pitchFamily="2" charset="0"/>
              </a:rPr>
              <a:t> </a:t>
            </a:r>
            <a:r>
              <a:rPr lang="pt-PT" sz="2800" dirty="0" err="1">
                <a:latin typeface="FinalSix Black" panose="00000900000000000000" pitchFamily="2" charset="0"/>
              </a:rPr>
              <a:t>us</a:t>
            </a:r>
            <a:r>
              <a:rPr lang="pt-PT" sz="2800" dirty="0">
                <a:latin typeface="FinalSix Black" panose="00000900000000000000" pitchFamily="2" charset="0"/>
              </a:rPr>
              <a:t> </a:t>
            </a:r>
            <a:r>
              <a:rPr lang="pt-PT" sz="2800" dirty="0" err="1">
                <a:latin typeface="FinalSix Black" panose="00000900000000000000" pitchFamily="2" charset="0"/>
              </a:rPr>
              <a:t>on</a:t>
            </a:r>
            <a:r>
              <a:rPr lang="pt-PT" sz="2800" dirty="0">
                <a:latin typeface="FinalSix Black" panose="00000900000000000000" pitchFamily="2" charset="0"/>
              </a:rPr>
              <a:t> social media.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CA43E57E-0597-CC81-8937-A50A8B8BAFE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5877" y="711435"/>
            <a:ext cx="1706404" cy="169670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20CF93CA-9DD6-F41E-A9A2-2CB242955A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249" y="2753720"/>
            <a:ext cx="4232660" cy="13352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5E02BAC0-F1DA-7C92-D091-5764443DF5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9832" y="4669815"/>
            <a:ext cx="3042168" cy="1152244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4691E991-7D51-AC57-C4A8-17B7AB76B5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3249" y="4407664"/>
            <a:ext cx="4669941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5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pic>
        <p:nvPicPr>
          <p:cNvPr id="2" name="Imagem 5">
            <a:extLst>
              <a:ext uri="{FF2B5EF4-FFF2-40B4-BE49-F238E27FC236}">
                <a16:creationId xmlns:a16="http://schemas.microsoft.com/office/drawing/2014/main" id="{2E076273-7B3B-4932-DF43-E0A62A1F8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7738" y="2130867"/>
            <a:ext cx="7817862" cy="450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C509BE7-F868-3EFD-6A87-C515D71A0EAA}"/>
              </a:ext>
            </a:extLst>
          </p:cNvPr>
          <p:cNvSpPr txBox="1"/>
          <p:nvPr/>
        </p:nvSpPr>
        <p:spPr>
          <a:xfrm>
            <a:off x="2986208" y="1406437"/>
            <a:ext cx="7440492" cy="3622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Brain</a:t>
            </a:r>
            <a:r>
              <a:rPr lang="pt-PT" sz="1800" b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:  5 </a:t>
            </a:r>
            <a:r>
              <a:rPr lang="pt-PT" sz="1800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year-old</a:t>
            </a:r>
            <a:r>
              <a:rPr lang="pt-PT" sz="1800" b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                      </a:t>
            </a:r>
            <a:r>
              <a:rPr lang="pt-PT" sz="1800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pre-teen</a:t>
            </a:r>
            <a:r>
              <a:rPr lang="pt-PT" sz="1800" b="1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                              teenager                   20 </a:t>
            </a:r>
            <a:r>
              <a:rPr lang="pt-PT" sz="1800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year</a:t>
            </a:r>
            <a:r>
              <a:rPr lang="pt-PT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-</a:t>
            </a:r>
            <a:r>
              <a:rPr lang="pt-PT" sz="1800" b="1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old</a:t>
            </a:r>
            <a:endParaRPr lang="pt-PT" sz="1800" b="1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86DD27-80F0-19D7-CB6E-F23BFBDBFB0B}"/>
              </a:ext>
            </a:extLst>
          </p:cNvPr>
          <p:cNvSpPr txBox="1"/>
          <p:nvPr/>
        </p:nvSpPr>
        <p:spPr>
          <a:xfrm>
            <a:off x="2840734" y="1768652"/>
            <a:ext cx="7301977" cy="3359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6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Pre-frontal</a:t>
            </a:r>
            <a:r>
              <a:rPr lang="pt-PT" sz="16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6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cortex</a:t>
            </a:r>
            <a:endParaRPr lang="pt-PT" sz="1600" i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3E380760-9ABC-C91D-CAC7-0C794752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Brain Development</a:t>
            </a:r>
          </a:p>
        </p:txBody>
      </p:sp>
    </p:spTree>
    <p:extLst>
      <p:ext uri="{BB962C8B-B14F-4D97-AF65-F5344CB8AC3E}">
        <p14:creationId xmlns:p14="http://schemas.microsoft.com/office/powerpoint/2010/main" val="21642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pic>
        <p:nvPicPr>
          <p:cNvPr id="5" name="Imagem 3">
            <a:extLst>
              <a:ext uri="{FF2B5EF4-FFF2-40B4-BE49-F238E27FC236}">
                <a16:creationId xmlns:a16="http://schemas.microsoft.com/office/drawing/2014/main" id="{E3C4EC26-2EA1-8BA1-73C9-9E0597953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99115" y="1270000"/>
            <a:ext cx="10992885" cy="618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The Attention Economy</a:t>
            </a:r>
          </a:p>
        </p:txBody>
      </p:sp>
    </p:spTree>
    <p:extLst>
      <p:ext uri="{BB962C8B-B14F-4D97-AF65-F5344CB8AC3E}">
        <p14:creationId xmlns:p14="http://schemas.microsoft.com/office/powerpoint/2010/main" val="366090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How Dark Patterns Work</a:t>
            </a:r>
          </a:p>
        </p:txBody>
      </p:sp>
      <p:pic>
        <p:nvPicPr>
          <p:cNvPr id="339" name="Imagem 338">
            <a:extLst>
              <a:ext uri="{FF2B5EF4-FFF2-40B4-BE49-F238E27FC236}">
                <a16:creationId xmlns:a16="http://schemas.microsoft.com/office/drawing/2014/main" id="{227969E5-5729-C98F-6F0A-2A83E525E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398" y="1407656"/>
            <a:ext cx="10657438" cy="531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50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How Dark Patterns Affect Children</a:t>
            </a:r>
          </a:p>
        </p:txBody>
      </p:sp>
      <p:pic>
        <p:nvPicPr>
          <p:cNvPr id="3" name="Google Shape;108;p2">
            <a:extLst>
              <a:ext uri="{FF2B5EF4-FFF2-40B4-BE49-F238E27FC236}">
                <a16:creationId xmlns:a16="http://schemas.microsoft.com/office/drawing/2014/main" id="{636EC762-B4E5-2AFF-211B-40A7A97CBC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0658" y="1300647"/>
            <a:ext cx="4150403" cy="53268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1;p2">
            <a:extLst>
              <a:ext uri="{FF2B5EF4-FFF2-40B4-BE49-F238E27FC236}">
                <a16:creationId xmlns:a16="http://schemas.microsoft.com/office/drawing/2014/main" id="{8336C181-C10F-D3BE-9AF3-C266A3D2575F}"/>
              </a:ext>
            </a:extLst>
          </p:cNvPr>
          <p:cNvSpPr txBox="1"/>
          <p:nvPr/>
        </p:nvSpPr>
        <p:spPr>
          <a:xfrm>
            <a:off x="1543231" y="6396878"/>
            <a:ext cx="400917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Budge Studios. 2023. Hello Kitty Nail Salon, </a:t>
            </a:r>
            <a:r>
              <a:rPr lang="en-US" sz="12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Play Store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5B8F90C3-B58C-FB94-7B5F-351FE2AD58BC}"/>
              </a:ext>
            </a:extLst>
          </p:cNvPr>
          <p:cNvSpPr txBox="1"/>
          <p:nvPr/>
        </p:nvSpPr>
        <p:spPr>
          <a:xfrm>
            <a:off x="1566240" y="2074311"/>
            <a:ext cx="5660728" cy="954067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Children chooses the age bracket that they want! </a:t>
            </a:r>
            <a:endParaRPr dirty="0"/>
          </a:p>
        </p:txBody>
      </p:sp>
      <p:sp>
        <p:nvSpPr>
          <p:cNvPr id="9" name="Google Shape;115;p2">
            <a:extLst>
              <a:ext uri="{FF2B5EF4-FFF2-40B4-BE49-F238E27FC236}">
                <a16:creationId xmlns:a16="http://schemas.microsoft.com/office/drawing/2014/main" id="{FC7A6716-8AF9-F879-EA75-81AD0EDB02CD}"/>
              </a:ext>
            </a:extLst>
          </p:cNvPr>
          <p:cNvSpPr txBox="1"/>
          <p:nvPr/>
        </p:nvSpPr>
        <p:spPr>
          <a:xfrm>
            <a:off x="1566240" y="3797859"/>
            <a:ext cx="5660728" cy="1384995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Risk: monetization schemes based on targeted advertising; in-game purchases</a:t>
            </a:r>
            <a:endParaRPr dirty="0"/>
          </a:p>
        </p:txBody>
      </p:sp>
      <p:sp>
        <p:nvSpPr>
          <p:cNvPr id="10" name="Google Shape;109;p2">
            <a:extLst>
              <a:ext uri="{FF2B5EF4-FFF2-40B4-BE49-F238E27FC236}">
                <a16:creationId xmlns:a16="http://schemas.microsoft.com/office/drawing/2014/main" id="{977D0435-3C14-3C5D-CB26-6559103CC5E0}"/>
              </a:ext>
            </a:extLst>
          </p:cNvPr>
          <p:cNvSpPr/>
          <p:nvPr/>
        </p:nvSpPr>
        <p:spPr>
          <a:xfrm>
            <a:off x="7762917" y="4852503"/>
            <a:ext cx="3842386" cy="704850"/>
          </a:xfrm>
          <a:prstGeom prst="ellipse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0;p2">
            <a:extLst>
              <a:ext uri="{FF2B5EF4-FFF2-40B4-BE49-F238E27FC236}">
                <a16:creationId xmlns:a16="http://schemas.microsoft.com/office/drawing/2014/main" id="{E9AF0F06-452E-5AE2-4DB1-58271FC87103}"/>
              </a:ext>
            </a:extLst>
          </p:cNvPr>
          <p:cNvSpPr/>
          <p:nvPr/>
        </p:nvSpPr>
        <p:spPr>
          <a:xfrm>
            <a:off x="8826499" y="2138655"/>
            <a:ext cx="969359" cy="33252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3;p2">
            <a:extLst>
              <a:ext uri="{FF2B5EF4-FFF2-40B4-BE49-F238E27FC236}">
                <a16:creationId xmlns:a16="http://schemas.microsoft.com/office/drawing/2014/main" id="{130FB8C8-171F-4FFB-8650-0EDD4C73A0FF}"/>
              </a:ext>
            </a:extLst>
          </p:cNvPr>
          <p:cNvSpPr/>
          <p:nvPr/>
        </p:nvSpPr>
        <p:spPr>
          <a:xfrm>
            <a:off x="9795858" y="2138655"/>
            <a:ext cx="1105841" cy="33252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63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Lootboxes</a:t>
            </a:r>
          </a:p>
        </p:txBody>
      </p:sp>
      <p:sp>
        <p:nvSpPr>
          <p:cNvPr id="2" name="Google Shape;195;p4">
            <a:extLst>
              <a:ext uri="{FF2B5EF4-FFF2-40B4-BE49-F238E27FC236}">
                <a16:creationId xmlns:a16="http://schemas.microsoft.com/office/drawing/2014/main" id="{E1A6304B-5E28-1968-CD0D-1E79E8845DC2}"/>
              </a:ext>
            </a:extLst>
          </p:cNvPr>
          <p:cNvSpPr txBox="1"/>
          <p:nvPr/>
        </p:nvSpPr>
        <p:spPr>
          <a:xfrm>
            <a:off x="6279038" y="6239661"/>
            <a:ext cx="600423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NCC I</a:t>
            </a:r>
            <a:r>
              <a:rPr lang="en-US" sz="1200" b="0" i="0" dirty="0">
                <a:solidFill>
                  <a:srgbClr val="072735"/>
                </a:solidFill>
                <a:latin typeface="Inter"/>
                <a:ea typeface="Inter"/>
                <a:cs typeface="Inter"/>
                <a:sym typeface="Inter"/>
              </a:rPr>
              <a:t>NSERT COIN: ‘’How the gaming industry exploits consumers using loot boxes” </a:t>
            </a:r>
            <a:r>
              <a:rPr lang="en-US" sz="1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https://storage02.forbrukerradet.no/media/2022/05/2022-05-31-insert-coin-publish.pdf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94;p4">
            <a:extLst>
              <a:ext uri="{FF2B5EF4-FFF2-40B4-BE49-F238E27FC236}">
                <a16:creationId xmlns:a16="http://schemas.microsoft.com/office/drawing/2014/main" id="{D5D68699-A77C-92EF-189D-26DBC20BC1EA}"/>
              </a:ext>
            </a:extLst>
          </p:cNvPr>
          <p:cNvSpPr txBox="1"/>
          <p:nvPr/>
        </p:nvSpPr>
        <p:spPr>
          <a:xfrm>
            <a:off x="1306279" y="2434266"/>
            <a:ext cx="5022326" cy="1815841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loot box encourages spending real money in in-game content through a reward system (gambling, casino)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198;p4">
            <a:extLst>
              <a:ext uri="{FF2B5EF4-FFF2-40B4-BE49-F238E27FC236}">
                <a16:creationId xmlns:a16="http://schemas.microsoft.com/office/drawing/2014/main" id="{0D0A103F-47FF-DC25-B7FF-688AA10C69C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9206" y="1373212"/>
            <a:ext cx="5523630" cy="41115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9;p4">
            <a:extLst>
              <a:ext uri="{FF2B5EF4-FFF2-40B4-BE49-F238E27FC236}">
                <a16:creationId xmlns:a16="http://schemas.microsoft.com/office/drawing/2014/main" id="{34FFA61A-0E12-98FF-57A8-1A788178A417}"/>
              </a:ext>
            </a:extLst>
          </p:cNvPr>
          <p:cNvSpPr/>
          <p:nvPr/>
        </p:nvSpPr>
        <p:spPr>
          <a:xfrm>
            <a:off x="8453676" y="1501007"/>
            <a:ext cx="1689035" cy="58953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00;p4">
            <a:extLst>
              <a:ext uri="{FF2B5EF4-FFF2-40B4-BE49-F238E27FC236}">
                <a16:creationId xmlns:a16="http://schemas.microsoft.com/office/drawing/2014/main" id="{6E96D870-07E8-8B77-E7A5-FD4BE300342E}"/>
              </a:ext>
            </a:extLst>
          </p:cNvPr>
          <p:cNvSpPr/>
          <p:nvPr/>
        </p:nvSpPr>
        <p:spPr>
          <a:xfrm>
            <a:off x="8453677" y="4777204"/>
            <a:ext cx="1689035" cy="58953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1;p4">
            <a:extLst>
              <a:ext uri="{FF2B5EF4-FFF2-40B4-BE49-F238E27FC236}">
                <a16:creationId xmlns:a16="http://schemas.microsoft.com/office/drawing/2014/main" id="{F611C43D-88C8-BB53-FB50-306159689761}"/>
              </a:ext>
            </a:extLst>
          </p:cNvPr>
          <p:cNvSpPr/>
          <p:nvPr/>
        </p:nvSpPr>
        <p:spPr>
          <a:xfrm>
            <a:off x="7706799" y="2894528"/>
            <a:ext cx="3340975" cy="106894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969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Autoplay &amp; Infinite Scroll</a:t>
            </a:r>
          </a:p>
        </p:txBody>
      </p:sp>
      <p:sp>
        <p:nvSpPr>
          <p:cNvPr id="11" name="Google Shape;208;p5">
            <a:extLst>
              <a:ext uri="{FF2B5EF4-FFF2-40B4-BE49-F238E27FC236}">
                <a16:creationId xmlns:a16="http://schemas.microsoft.com/office/drawing/2014/main" id="{48DC1ECE-157A-4268-A34A-66DBE065F590}"/>
              </a:ext>
            </a:extLst>
          </p:cNvPr>
          <p:cNvSpPr txBox="1">
            <a:spLocks/>
          </p:cNvSpPr>
          <p:nvPr/>
        </p:nvSpPr>
        <p:spPr>
          <a:xfrm>
            <a:off x="1394800" y="2564606"/>
            <a:ext cx="6713552" cy="1728788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ts val="2800"/>
              <a:buFont typeface="Arial" panose="020B0604020202020204" pitchFamily="34" charset="0"/>
              <a:buNone/>
            </a:pPr>
            <a:r>
              <a:rPr lang="en-US" dirty="0"/>
              <a:t>Autoplay and infinite scrolling features on social media, prolongs engagement, keeping children hooked on the content… and not sleeping so much!</a:t>
            </a:r>
          </a:p>
          <a:p>
            <a:pPr indent="-120650">
              <a:buClr>
                <a:schemeClr val="dk1"/>
              </a:buClr>
              <a:buSzPts val="1700"/>
              <a:buFont typeface="Arial" panose="020B0604020202020204" pitchFamily="34" charset="0"/>
              <a:buNone/>
            </a:pPr>
            <a:endParaRPr lang="en-US" sz="1700" dirty="0"/>
          </a:p>
        </p:txBody>
      </p:sp>
      <p:pic>
        <p:nvPicPr>
          <p:cNvPr id="2" name="Autoplay &amp; Infinite Scrolling">
            <a:hlinkClick r:id="" action="ppaction://media"/>
            <a:extLst>
              <a:ext uri="{FF2B5EF4-FFF2-40B4-BE49-F238E27FC236}">
                <a16:creationId xmlns:a16="http://schemas.microsoft.com/office/drawing/2014/main" id="{26C3325C-F6B1-5DA6-532C-92B61995F8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0262" y="2806262"/>
            <a:ext cx="4051738" cy="4051738"/>
          </a:xfrm>
          <a:prstGeom prst="rect">
            <a:avLst/>
          </a:prstGeom>
        </p:spPr>
      </p:pic>
      <p:pic>
        <p:nvPicPr>
          <p:cNvPr id="4" name="Imagem 3" descr="Uma imagem com logótipo, Gráficos, símbolo, Tipo de letra&#10;&#10;Descrição gerada automaticamente">
            <a:extLst>
              <a:ext uri="{FF2B5EF4-FFF2-40B4-BE49-F238E27FC236}">
                <a16:creationId xmlns:a16="http://schemas.microsoft.com/office/drawing/2014/main" id="{DF453B76-F1BF-CEE5-04B3-DC1093A66D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199" y="1221880"/>
            <a:ext cx="1985026" cy="198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7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Cookies</a:t>
            </a:r>
          </a:p>
        </p:txBody>
      </p:sp>
      <p:pic>
        <p:nvPicPr>
          <p:cNvPr id="2" name="Google Shape;232;p7">
            <a:extLst>
              <a:ext uri="{FF2B5EF4-FFF2-40B4-BE49-F238E27FC236}">
                <a16:creationId xmlns:a16="http://schemas.microsoft.com/office/drawing/2014/main" id="{DB55862A-0790-735E-A7C6-F1C9C92355E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900" b="13228"/>
          <a:stretch/>
        </p:blipFill>
        <p:spPr>
          <a:xfrm>
            <a:off x="1361097" y="2149462"/>
            <a:ext cx="10830903" cy="2803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473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1A1B4458-E724-D2C9-9277-08E5E2884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2712" y="243120"/>
            <a:ext cx="1810124" cy="5726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882DF7D-7C42-E4A1-FC9E-7B1A5766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249007"/>
            <a:ext cx="8500462" cy="1158649"/>
          </a:xfrm>
        </p:spPr>
        <p:txBody>
          <a:bodyPr>
            <a:normAutofit/>
          </a:bodyPr>
          <a:lstStyle/>
          <a:p>
            <a:r>
              <a:rPr lang="pt-BR" b="1" dirty="0">
                <a:latin typeface="Trebuchet MS" panose="020B0603020202020204" pitchFamily="34" charset="0"/>
              </a:rPr>
              <a:t>Geolocation</a:t>
            </a:r>
          </a:p>
        </p:txBody>
      </p:sp>
      <p:sp>
        <p:nvSpPr>
          <p:cNvPr id="4" name="Google Shape;242;p8">
            <a:extLst>
              <a:ext uri="{FF2B5EF4-FFF2-40B4-BE49-F238E27FC236}">
                <a16:creationId xmlns:a16="http://schemas.microsoft.com/office/drawing/2014/main" id="{FDD7029B-1397-DC19-356C-062B8BAA4A61}"/>
              </a:ext>
            </a:extLst>
          </p:cNvPr>
          <p:cNvSpPr txBox="1"/>
          <p:nvPr/>
        </p:nvSpPr>
        <p:spPr>
          <a:xfrm>
            <a:off x="1467919" y="2156421"/>
            <a:ext cx="6408113" cy="3970277"/>
          </a:xfrm>
          <a:prstGeom prst="rect">
            <a:avLst/>
          </a:prstGeom>
          <a:solidFill>
            <a:srgbClr val="FF9999"/>
          </a:solidFill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platform asks to share user’s geolocation by stating: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“Hey, a lone wolf, are you</a:t>
            </a:r>
            <a:r>
              <a:rPr lang="en-US" sz="28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 But sharing and connecting with others help make the </a:t>
            </a:r>
            <a:r>
              <a:rPr lang="en-US" sz="28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world a better place</a:t>
            </a:r>
            <a:r>
              <a:rPr lang="en-US" sz="28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2800" b="1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Share your geolocation! Let the places and people around you inspire you</a:t>
            </a:r>
            <a:r>
              <a:rPr lang="en-US" sz="28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!”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Autoplay &amp; Infinite Scrolling 4">
            <a:hlinkClick r:id="" action="ppaction://media"/>
            <a:extLst>
              <a:ext uri="{FF2B5EF4-FFF2-40B4-BE49-F238E27FC236}">
                <a16:creationId xmlns:a16="http://schemas.microsoft.com/office/drawing/2014/main" id="{B1BA9D50-470C-6C55-6326-6C3D71D7E0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53536" y="1856884"/>
            <a:ext cx="4138464" cy="41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4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Microsoft Office PowerPoint</Application>
  <PresentationFormat>Ecrã Panorâmico</PresentationFormat>
  <Paragraphs>71</Paragraphs>
  <Slides>13</Slides>
  <Notes>13</Notes>
  <HiddenSlides>0</HiddenSlides>
  <MMClips>2</MMClips>
  <ScaleCrop>false</ScaleCrop>
  <HeadingPairs>
    <vt:vector size="6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23" baseType="lpstr">
      <vt:lpstr>Arial</vt:lpstr>
      <vt:lpstr>Arial Narrow</vt:lpstr>
      <vt:lpstr>Bahnschrift Condensed</vt:lpstr>
      <vt:lpstr>Calibri</vt:lpstr>
      <vt:lpstr>Calibri Light</vt:lpstr>
      <vt:lpstr>FinalSix Black</vt:lpstr>
      <vt:lpstr>FinalSix Heavy</vt:lpstr>
      <vt:lpstr>Inter</vt:lpstr>
      <vt:lpstr>Trebuchet MS</vt:lpstr>
      <vt:lpstr>Tema do Office</vt:lpstr>
      <vt:lpstr>From Ultrasounds to Artificial Intelligence: How to Protect Children's Data?</vt:lpstr>
      <vt:lpstr>Brain Development</vt:lpstr>
      <vt:lpstr>The Attention Economy</vt:lpstr>
      <vt:lpstr>How Dark Patterns Work</vt:lpstr>
      <vt:lpstr>How Dark Patterns Affect Children</vt:lpstr>
      <vt:lpstr>Lootboxes</vt:lpstr>
      <vt:lpstr>Autoplay &amp; Infinite Scroll</vt:lpstr>
      <vt:lpstr>Cookies</vt:lpstr>
      <vt:lpstr>Geolocation</vt:lpstr>
      <vt:lpstr>Harms Caused by Dark Patterns</vt:lpstr>
      <vt:lpstr>Solutions: Online Safety</vt:lpstr>
      <vt:lpstr>Areas of Work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Tito de Morais</dc:creator>
  <cp:lastModifiedBy>MiudosSegurosNa.Net, Sociedade Unipessoal, Lda.</cp:lastModifiedBy>
  <cp:revision>139</cp:revision>
  <dcterms:created xsi:type="dcterms:W3CDTF">2022-09-28T07:32:52Z</dcterms:created>
  <dcterms:modified xsi:type="dcterms:W3CDTF">2024-06-25T13:15:49Z</dcterms:modified>
</cp:coreProperties>
</file>