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69" r:id="rId2"/>
    <p:sldId id="256" r:id="rId3"/>
    <p:sldId id="257" r:id="rId4"/>
    <p:sldId id="272" r:id="rId5"/>
    <p:sldId id="260" r:id="rId6"/>
    <p:sldId id="274" r:id="rId7"/>
    <p:sldId id="270" r:id="rId8"/>
    <p:sldId id="271" r:id="rId9"/>
    <p:sldId id="261" r:id="rId10"/>
    <p:sldId id="262" r:id="rId11"/>
    <p:sldId id="263" r:id="rId12"/>
    <p:sldId id="264" r:id="rId13"/>
    <p:sldId id="265" r:id="rId14"/>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9" d="100"/>
          <a:sy n="69" d="100"/>
        </p:scale>
        <p:origin x="6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345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373799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635682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101926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4145025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a:off x="2439681" y="1076170"/>
            <a:ext cx="1730600" cy="1799920"/>
          </a:xfrm>
          <a:custGeom>
            <a:avLst/>
            <a:gdLst/>
            <a:ahLst/>
            <a:cxnLst/>
            <a:rect l="l" t="t" r="r" b="b"/>
            <a:pathLst>
              <a:path w="43265" h="44998" extrusionOk="0">
                <a:moveTo>
                  <a:pt x="0" y="44998"/>
                </a:moveTo>
                <a:lnTo>
                  <a:pt x="0" y="0"/>
                </a:lnTo>
                <a:lnTo>
                  <a:pt x="43265" y="0"/>
                </a:lnTo>
              </a:path>
            </a:pathLst>
          </a:custGeom>
          <a:noFill/>
          <a:ln w="28575" cap="flat" cmpd="sng">
            <a:solidFill>
              <a:srgbClr val="FDCB3B"/>
            </a:solidFill>
            <a:prstDash val="solid"/>
            <a:miter lim="8000"/>
            <a:headEnd type="none" w="sm" len="sm"/>
            <a:tailEnd type="none" w="sm" len="sm"/>
          </a:ln>
        </p:spPr>
      </p:sp>
      <p:sp>
        <p:nvSpPr>
          <p:cNvPr id="11" name="Google Shape;11;p2"/>
          <p:cNvSpPr/>
          <p:nvPr/>
        </p:nvSpPr>
        <p:spPr>
          <a:xfrm rot="10800000">
            <a:off x="10460102" y="5348680"/>
            <a:ext cx="1730600" cy="1799920"/>
          </a:xfrm>
          <a:custGeom>
            <a:avLst/>
            <a:gdLst/>
            <a:ahLst/>
            <a:cxnLst/>
            <a:rect l="l" t="t" r="r" b="b"/>
            <a:pathLst>
              <a:path w="43265" h="44998" extrusionOk="0">
                <a:moveTo>
                  <a:pt x="0" y="44998"/>
                </a:moveTo>
                <a:lnTo>
                  <a:pt x="0" y="0"/>
                </a:lnTo>
                <a:lnTo>
                  <a:pt x="43265" y="0"/>
                </a:lnTo>
              </a:path>
            </a:pathLst>
          </a:custGeom>
          <a:noFill/>
          <a:ln w="28575" cap="flat" cmpd="sng">
            <a:solidFill>
              <a:srgbClr val="FDCB3B"/>
            </a:solidFill>
            <a:prstDash val="solid"/>
            <a:miter lim="8000"/>
            <a:headEnd type="none" w="sm" len="sm"/>
            <a:tailEnd type="none" w="sm" len="sm"/>
          </a:ln>
        </p:spPr>
      </p:sp>
      <p:cxnSp>
        <p:nvCxnSpPr>
          <p:cNvPr id="12" name="Google Shape;12;p2"/>
          <p:cNvCxnSpPr/>
          <p:nvPr/>
        </p:nvCxnSpPr>
        <p:spPr>
          <a:xfrm>
            <a:off x="6975363" y="4507942"/>
            <a:ext cx="679680" cy="0"/>
          </a:xfrm>
          <a:prstGeom prst="straightConnector1">
            <a:avLst/>
          </a:prstGeom>
          <a:noFill/>
          <a:ln w="38100" cap="flat" cmpd="sng">
            <a:solidFill>
              <a:srgbClr val="FDCB3B"/>
            </a:solidFill>
            <a:prstDash val="solid"/>
            <a:round/>
            <a:headEnd type="none" w="sm" len="sm"/>
            <a:tailEnd type="none" w="sm" len="sm"/>
          </a:ln>
        </p:spPr>
      </p:cxnSp>
      <p:sp>
        <p:nvSpPr>
          <p:cNvPr id="13" name="Google Shape;13;p2"/>
          <p:cNvSpPr txBox="1">
            <a:spLocks noGrp="1"/>
          </p:cNvSpPr>
          <p:nvPr>
            <p:ph type="ctrTitle"/>
          </p:nvPr>
        </p:nvSpPr>
        <p:spPr>
          <a:xfrm>
            <a:off x="2688483" y="1902280"/>
            <a:ext cx="9253440" cy="2331840"/>
          </a:xfrm>
          <a:prstGeom prst="rect">
            <a:avLst/>
          </a:prstGeom>
        </p:spPr>
        <p:txBody>
          <a:bodyPr spcFirstLastPara="1" wrap="square" lIns="91425" tIns="91425" rIns="91425" bIns="91425" anchor="b" anchorCtr="0">
            <a:normAutofit/>
          </a:bodyPr>
          <a:lstStyle>
            <a:lvl1pPr lvl="0" algn="ctr">
              <a:spcBef>
                <a:spcPts val="0"/>
              </a:spcBef>
              <a:spcAft>
                <a:spcPts val="0"/>
              </a:spcAft>
              <a:buSzPts val="4000"/>
              <a:buNone/>
              <a:defRPr sz="6400"/>
            </a:lvl1pPr>
            <a:lvl2pPr lvl="1" algn="ctr">
              <a:spcBef>
                <a:spcPts val="0"/>
              </a:spcBef>
              <a:spcAft>
                <a:spcPts val="0"/>
              </a:spcAft>
              <a:buSzPts val="4000"/>
              <a:buNone/>
              <a:defRPr sz="6400"/>
            </a:lvl2pPr>
            <a:lvl3pPr lvl="2" algn="ctr">
              <a:spcBef>
                <a:spcPts val="0"/>
              </a:spcBef>
              <a:spcAft>
                <a:spcPts val="0"/>
              </a:spcAft>
              <a:buSzPts val="4000"/>
              <a:buNone/>
              <a:defRPr sz="6400"/>
            </a:lvl3pPr>
            <a:lvl4pPr lvl="3" algn="ctr">
              <a:spcBef>
                <a:spcPts val="0"/>
              </a:spcBef>
              <a:spcAft>
                <a:spcPts val="0"/>
              </a:spcAft>
              <a:buSzPts val="4000"/>
              <a:buNone/>
              <a:defRPr sz="6400"/>
            </a:lvl4pPr>
            <a:lvl5pPr lvl="4" algn="ctr">
              <a:spcBef>
                <a:spcPts val="0"/>
              </a:spcBef>
              <a:spcAft>
                <a:spcPts val="0"/>
              </a:spcAft>
              <a:buSzPts val="4000"/>
              <a:buNone/>
              <a:defRPr sz="6400"/>
            </a:lvl5pPr>
            <a:lvl6pPr lvl="5" algn="ctr">
              <a:spcBef>
                <a:spcPts val="0"/>
              </a:spcBef>
              <a:spcAft>
                <a:spcPts val="0"/>
              </a:spcAft>
              <a:buSzPts val="4000"/>
              <a:buNone/>
              <a:defRPr sz="6400"/>
            </a:lvl6pPr>
            <a:lvl7pPr lvl="6" algn="ctr">
              <a:spcBef>
                <a:spcPts val="0"/>
              </a:spcBef>
              <a:spcAft>
                <a:spcPts val="0"/>
              </a:spcAft>
              <a:buSzPts val="4000"/>
              <a:buNone/>
              <a:defRPr sz="6400"/>
            </a:lvl7pPr>
            <a:lvl8pPr lvl="7" algn="ctr">
              <a:spcBef>
                <a:spcPts val="0"/>
              </a:spcBef>
              <a:spcAft>
                <a:spcPts val="0"/>
              </a:spcAft>
              <a:buSzPts val="4000"/>
              <a:buNone/>
              <a:defRPr sz="6400"/>
            </a:lvl8pPr>
            <a:lvl9pPr lvl="8" algn="ctr">
              <a:spcBef>
                <a:spcPts val="0"/>
              </a:spcBef>
              <a:spcAft>
                <a:spcPts val="0"/>
              </a:spcAft>
              <a:buSzPts val="4000"/>
              <a:buNone/>
              <a:defRPr sz="6400"/>
            </a:lvl9pPr>
          </a:lstStyle>
          <a:p>
            <a:endParaRPr/>
          </a:p>
        </p:txBody>
      </p:sp>
      <p:sp>
        <p:nvSpPr>
          <p:cNvPr id="14" name="Google Shape;14;p2"/>
          <p:cNvSpPr txBox="1">
            <a:spLocks noGrp="1"/>
          </p:cNvSpPr>
          <p:nvPr>
            <p:ph type="subTitle" idx="1"/>
          </p:nvPr>
        </p:nvSpPr>
        <p:spPr>
          <a:xfrm>
            <a:off x="2688483" y="4879120"/>
            <a:ext cx="9253440" cy="14544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400"/>
              <a:buFont typeface="Roboto Slab"/>
              <a:buNone/>
              <a:defRPr sz="3840">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384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384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384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384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384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384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384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3840">
                <a:solidFill>
                  <a:schemeClr val="accent5"/>
                </a:solidFill>
                <a:latin typeface="Roboto Slab"/>
                <a:ea typeface="Roboto Slab"/>
                <a:cs typeface="Roboto Slab"/>
                <a:sym typeface="Roboto Slab"/>
              </a:defRPr>
            </a:lvl9pPr>
          </a:lstStyle>
          <a:p>
            <a:endParaRPr/>
          </a:p>
        </p:txBody>
      </p:sp>
      <p:sp>
        <p:nvSpPr>
          <p:cNvPr id="15" name="Google Shape;15;p2"/>
          <p:cNvSpPr txBox="1">
            <a:spLocks noGrp="1"/>
          </p:cNvSpPr>
          <p:nvPr>
            <p:ph type="sldNum" idx="12"/>
          </p:nvPr>
        </p:nvSpPr>
        <p:spPr>
          <a:xfrm>
            <a:off x="13555933" y="7461147"/>
            <a:ext cx="877920" cy="62976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it-IT" smtClean="0"/>
              <a:pPr algn="r"/>
              <a:t>‹N›</a:t>
            </a:fld>
            <a:endParaRPr lang="it-IT"/>
          </a:p>
        </p:txBody>
      </p:sp>
    </p:spTree>
    <p:extLst>
      <p:ext uri="{BB962C8B-B14F-4D97-AF65-F5344CB8AC3E}">
        <p14:creationId xmlns:p14="http://schemas.microsoft.com/office/powerpoint/2010/main" val="37324276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ranco.trubiani@uniparthenope.it"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ccesso@uniparthenope">
            <a:extLst>
              <a:ext uri="{FF2B5EF4-FFF2-40B4-BE49-F238E27FC236}">
                <a16:creationId xmlns:a16="http://schemas.microsoft.com/office/drawing/2014/main" id="{E5FA9ABE-05C2-4EB8-862E-D19F8BE5115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829" y="693647"/>
            <a:ext cx="2413794" cy="2385219"/>
          </a:xfrm>
          <a:prstGeom prst="rect">
            <a:avLst/>
          </a:prstGeom>
        </p:spPr>
      </p:pic>
      <p:sp>
        <p:nvSpPr>
          <p:cNvPr id="7" name="Titolo 6">
            <a:extLst>
              <a:ext uri="{FF2B5EF4-FFF2-40B4-BE49-F238E27FC236}">
                <a16:creationId xmlns:a16="http://schemas.microsoft.com/office/drawing/2014/main" id="{46F01285-901F-4BBB-82C6-FA6213248DFD}"/>
              </a:ext>
            </a:extLst>
          </p:cNvPr>
          <p:cNvSpPr>
            <a:spLocks noGrp="1"/>
          </p:cNvSpPr>
          <p:nvPr>
            <p:ph type="ctrTitle"/>
          </p:nvPr>
        </p:nvSpPr>
        <p:spPr>
          <a:xfrm>
            <a:off x="2754396" y="1387313"/>
            <a:ext cx="11708661" cy="1550494"/>
          </a:xfrm>
        </p:spPr>
        <p:txBody>
          <a:bodyPr anchor="b">
            <a:noAutofit/>
          </a:bodyPr>
          <a:lstStyle/>
          <a:p>
            <a:r>
              <a:rPr lang="en-US" sz="3840" b="1" i="1" cap="small" dirty="0">
                <a:solidFill>
                  <a:srgbClr val="0070C0"/>
                </a:solidFill>
                <a:effectLst>
                  <a:outerShdw blurRad="38100" dist="38100" dir="2700000" algn="tl">
                    <a:srgbClr val="000000">
                      <a:alpha val="43137"/>
                    </a:srgbClr>
                  </a:outerShdw>
                </a:effectLst>
                <a:latin typeface="Garamond" panose="02020404030301010803" pitchFamily="18" charset="0"/>
              </a:rPr>
              <a:t>BOUNDED RATIONALITY OF CONSUMER AND NEUROMARKETING: LOOKING FOR AN EFFECTIVE REGULATION</a:t>
            </a:r>
          </a:p>
        </p:txBody>
      </p:sp>
      <p:sp>
        <p:nvSpPr>
          <p:cNvPr id="8" name="Sottotitolo 7">
            <a:extLst>
              <a:ext uri="{FF2B5EF4-FFF2-40B4-BE49-F238E27FC236}">
                <a16:creationId xmlns:a16="http://schemas.microsoft.com/office/drawing/2014/main" id="{402B3C3E-CCA2-42A4-8D99-0453B82273FB}"/>
              </a:ext>
            </a:extLst>
          </p:cNvPr>
          <p:cNvSpPr>
            <a:spLocks noGrp="1"/>
          </p:cNvSpPr>
          <p:nvPr>
            <p:ph type="subTitle" idx="1"/>
          </p:nvPr>
        </p:nvSpPr>
        <p:spPr>
          <a:xfrm>
            <a:off x="436654" y="5177791"/>
            <a:ext cx="6616864" cy="2300990"/>
          </a:xfrm>
        </p:spPr>
        <p:txBody>
          <a:bodyPr>
            <a:normAutofit/>
          </a:bodyPr>
          <a:lstStyle/>
          <a:p>
            <a:pPr algn="l"/>
            <a:r>
              <a:rPr lang="en-US" sz="3520" dirty="0">
                <a:solidFill>
                  <a:srgbClr val="FF0000"/>
                </a:solidFill>
                <a:latin typeface="Garamond" panose="02020404030301010803" pitchFamily="18" charset="0"/>
              </a:rPr>
              <a:t>Prof. Franco Trubiani</a:t>
            </a:r>
          </a:p>
          <a:p>
            <a:pPr algn="l"/>
            <a:r>
              <a:rPr lang="en-US" sz="3520" dirty="0">
                <a:solidFill>
                  <a:srgbClr val="FF0000"/>
                </a:solidFill>
                <a:latin typeface="Garamond" panose="02020404030301010803" pitchFamily="18" charset="0"/>
                <a:hlinkClick r:id="rId3"/>
              </a:rPr>
              <a:t>franco.trubiani@uniparthenope.it</a:t>
            </a:r>
            <a:endParaRPr lang="en-US" sz="3520" dirty="0">
              <a:solidFill>
                <a:srgbClr val="FF0000"/>
              </a:solidFill>
              <a:latin typeface="Garamond" panose="02020404030301010803" pitchFamily="18" charset="0"/>
            </a:endParaRPr>
          </a:p>
          <a:p>
            <a:pPr algn="l"/>
            <a:endParaRPr lang="en-US" sz="3520" dirty="0">
              <a:solidFill>
                <a:srgbClr val="FF0000"/>
              </a:solidFill>
              <a:latin typeface="Garamond" panose="02020404030301010803" pitchFamily="18" charset="0"/>
            </a:endParaRPr>
          </a:p>
          <a:p>
            <a:pPr algn="l"/>
            <a:endParaRPr lang="en-US" sz="3520" dirty="0">
              <a:solidFill>
                <a:srgbClr val="FF0000"/>
              </a:solidFill>
              <a:latin typeface="Garamond" panose="02020404030301010803" pitchFamily="18" charset="0"/>
            </a:endParaRPr>
          </a:p>
        </p:txBody>
      </p:sp>
      <p:pic>
        <p:nvPicPr>
          <p:cNvPr id="5" name="Image 0" descr="preencoded.png">
            <a:extLst>
              <a:ext uri="{FF2B5EF4-FFF2-40B4-BE49-F238E27FC236}">
                <a16:creationId xmlns:a16="http://schemas.microsoft.com/office/drawing/2014/main" id="{9725BD4A-8B6F-1BD9-B4C7-CA01ECD391C1}"/>
              </a:ext>
            </a:extLst>
          </p:cNvPr>
          <p:cNvPicPr>
            <a:picLocks noChangeAspect="1"/>
          </p:cNvPicPr>
          <p:nvPr/>
        </p:nvPicPr>
        <p:blipFill>
          <a:blip r:embed="rId4"/>
          <a:stretch>
            <a:fillRect/>
          </a:stretch>
        </p:blipFill>
        <p:spPr>
          <a:xfrm>
            <a:off x="6956385" y="3078866"/>
            <a:ext cx="7674015" cy="5150734"/>
          </a:xfrm>
          <a:prstGeom prst="rect">
            <a:avLst/>
          </a:prstGeom>
        </p:spPr>
      </p:pic>
      <p:pic>
        <p:nvPicPr>
          <p:cNvPr id="6" name="Image 1" descr="preencoded.png">
            <a:extLst>
              <a:ext uri="{FF2B5EF4-FFF2-40B4-BE49-F238E27FC236}">
                <a16:creationId xmlns:a16="http://schemas.microsoft.com/office/drawing/2014/main" id="{1D2ED232-264A-F338-200E-9F9CAEAA8B73}"/>
              </a:ext>
            </a:extLst>
          </p:cNvPr>
          <p:cNvPicPr>
            <a:picLocks noChangeAspect="1"/>
          </p:cNvPicPr>
          <p:nvPr/>
        </p:nvPicPr>
        <p:blipFill>
          <a:blip r:embed="rId5"/>
          <a:stretch>
            <a:fillRect/>
          </a:stretch>
        </p:blipFill>
        <p:spPr>
          <a:xfrm>
            <a:off x="445670" y="6623824"/>
            <a:ext cx="735311" cy="735311"/>
          </a:xfrm>
          <a:prstGeom prst="rect">
            <a:avLst/>
          </a:prstGeom>
        </p:spPr>
      </p:pic>
      <p:pic>
        <p:nvPicPr>
          <p:cNvPr id="2" name="Immagine 1" descr="Immagine che contiene testo, schermata, Carattere, Elementi grafici&#10;&#10;Descrizione generata automaticamente">
            <a:extLst>
              <a:ext uri="{FF2B5EF4-FFF2-40B4-BE49-F238E27FC236}">
                <a16:creationId xmlns:a16="http://schemas.microsoft.com/office/drawing/2014/main" id="{068B76D0-66C3-87B6-FC9A-A4F4A25E5A7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8051" y="3659697"/>
            <a:ext cx="1788310" cy="1398447"/>
          </a:xfrm>
          <a:prstGeom prst="rect">
            <a:avLst/>
          </a:prstGeom>
          <a:noFill/>
          <a:ln>
            <a:noFill/>
          </a:ln>
        </p:spPr>
      </p:pic>
    </p:spTree>
    <p:extLst>
      <p:ext uri="{BB962C8B-B14F-4D97-AF65-F5344CB8AC3E}">
        <p14:creationId xmlns:p14="http://schemas.microsoft.com/office/powerpoint/2010/main" val="3288958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it-IT"/>
          </a:p>
        </p:txBody>
      </p:sp>
      <p:sp>
        <p:nvSpPr>
          <p:cNvPr id="3" name="Shape 1"/>
          <p:cNvSpPr/>
          <p:nvPr/>
        </p:nvSpPr>
        <p:spPr>
          <a:xfrm>
            <a:off x="0" y="0"/>
            <a:ext cx="14630400" cy="8229600"/>
          </a:xfrm>
          <a:prstGeom prst="rect">
            <a:avLst/>
          </a:prstGeom>
          <a:solidFill>
            <a:srgbClr val="FFFFFF"/>
          </a:solidFill>
          <a:ln w="28575">
            <a:solidFill>
              <a:srgbClr val="0070C0"/>
            </a:solidFill>
          </a:ln>
        </p:spPr>
        <p:txBody>
          <a:bodyPr/>
          <a:lstStyle/>
          <a:p>
            <a:endParaRPr lang="it-IT"/>
          </a:p>
        </p:txBody>
      </p:sp>
      <p:pic>
        <p:nvPicPr>
          <p:cNvPr id="4"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5" name="Text 2"/>
          <p:cNvSpPr/>
          <p:nvPr/>
        </p:nvSpPr>
        <p:spPr>
          <a:xfrm>
            <a:off x="807719" y="695207"/>
            <a:ext cx="9663275" cy="973812"/>
          </a:xfrm>
          <a:prstGeom prst="rect">
            <a:avLst/>
          </a:prstGeom>
          <a:noFill/>
          <a:ln/>
        </p:spPr>
        <p:txBody>
          <a:bodyPr wrap="square" rtlCol="0" anchor="t"/>
          <a:lstStyle/>
          <a:p>
            <a:pPr marL="0" indent="0" algn="just">
              <a:lnSpc>
                <a:spcPts val="5301"/>
              </a:lnSpc>
              <a:buNone/>
            </a:pPr>
            <a:r>
              <a:rPr lang="en-US" sz="3600" b="1" kern="0" spc="-127" dirty="0">
                <a:solidFill>
                  <a:srgbClr val="0070C0"/>
                </a:solidFill>
                <a:latin typeface="Garamond" panose="02020404030301010803" pitchFamily="18" charset="0"/>
                <a:ea typeface="Inter" pitchFamily="34" charset="-122"/>
                <a:cs typeface="Inter" pitchFamily="34" charset="-120"/>
              </a:rPr>
              <a:t>Calls for more effective regulation of neuromarketing</a:t>
            </a:r>
            <a:endParaRPr lang="en-US" sz="3600" dirty="0">
              <a:solidFill>
                <a:srgbClr val="0070C0"/>
              </a:solidFill>
              <a:latin typeface="Garamond" panose="02020404030301010803" pitchFamily="18" charset="0"/>
            </a:endParaRPr>
          </a:p>
        </p:txBody>
      </p:sp>
      <p:pic>
        <p:nvPicPr>
          <p:cNvPr id="6" name="Image 1" descr="preencoded.png"/>
          <p:cNvPicPr>
            <a:picLocks noChangeAspect="1"/>
          </p:cNvPicPr>
          <p:nvPr/>
        </p:nvPicPr>
        <p:blipFill>
          <a:blip r:embed="rId4"/>
          <a:stretch>
            <a:fillRect/>
          </a:stretch>
        </p:blipFill>
        <p:spPr>
          <a:xfrm>
            <a:off x="807720" y="2364343"/>
            <a:ext cx="1077039" cy="1723311"/>
          </a:xfrm>
          <a:prstGeom prst="rect">
            <a:avLst/>
          </a:prstGeom>
        </p:spPr>
      </p:pic>
      <p:sp>
        <p:nvSpPr>
          <p:cNvPr id="7" name="Text 3"/>
          <p:cNvSpPr/>
          <p:nvPr/>
        </p:nvSpPr>
        <p:spPr>
          <a:xfrm>
            <a:off x="2207776" y="2579727"/>
            <a:ext cx="3322915" cy="336590"/>
          </a:xfrm>
          <a:prstGeom prst="rect">
            <a:avLst/>
          </a:prstGeom>
          <a:noFill/>
          <a:ln/>
        </p:spPr>
        <p:txBody>
          <a:bodyPr wrap="none" rtlCol="0" anchor="t"/>
          <a:lstStyle/>
          <a:p>
            <a:pPr marL="0" indent="0" algn="just">
              <a:lnSpc>
                <a:spcPts val="2650"/>
              </a:lnSpc>
              <a:buNone/>
            </a:pPr>
            <a:r>
              <a:rPr lang="en-US" sz="2200" b="1" kern="0" spc="-64" dirty="0">
                <a:solidFill>
                  <a:srgbClr val="272525"/>
                </a:solidFill>
                <a:latin typeface="Garamond" panose="02020404030301010803" pitchFamily="18" charset="0"/>
                <a:ea typeface="Inter" pitchFamily="34" charset="-122"/>
                <a:cs typeface="Inter" pitchFamily="34" charset="-120"/>
              </a:rPr>
              <a:t>Transparency &amp; Disclosure</a:t>
            </a:r>
            <a:endParaRPr lang="en-US" sz="2200" dirty="0">
              <a:latin typeface="Garamond" panose="02020404030301010803" pitchFamily="18" charset="0"/>
            </a:endParaRPr>
          </a:p>
        </p:txBody>
      </p:sp>
      <p:sp>
        <p:nvSpPr>
          <p:cNvPr id="8" name="Text 4"/>
          <p:cNvSpPr/>
          <p:nvPr/>
        </p:nvSpPr>
        <p:spPr>
          <a:xfrm>
            <a:off x="2207776" y="3045500"/>
            <a:ext cx="7957304" cy="689134"/>
          </a:xfrm>
          <a:prstGeom prst="rect">
            <a:avLst/>
          </a:prstGeom>
          <a:noFill/>
          <a:ln/>
        </p:spPr>
        <p:txBody>
          <a:bodyPr wrap="square" rtlCol="0" anchor="t"/>
          <a:lstStyle/>
          <a:p>
            <a:pPr marL="0" indent="0" algn="just">
              <a:lnSpc>
                <a:spcPts val="2714"/>
              </a:lnSpc>
              <a:buNone/>
            </a:pPr>
            <a:r>
              <a:rPr lang="en-US" sz="1696" kern="0" spc="-34" dirty="0">
                <a:solidFill>
                  <a:srgbClr val="272525"/>
                </a:solidFill>
                <a:latin typeface="Garamond" panose="02020404030301010803" pitchFamily="18" charset="0"/>
                <a:ea typeface="Inter" pitchFamily="34" charset="-122"/>
                <a:cs typeface="Inter" pitchFamily="34" charset="-120"/>
              </a:rPr>
              <a:t>Calls for marketers to be fully transparent about their use of neuromarketing techniques and disclose their practices to consumers.</a:t>
            </a:r>
            <a:endParaRPr lang="en-US" sz="1696" dirty="0">
              <a:latin typeface="Garamond" panose="02020404030301010803" pitchFamily="18" charset="0"/>
            </a:endParaRPr>
          </a:p>
        </p:txBody>
      </p:sp>
      <p:pic>
        <p:nvPicPr>
          <p:cNvPr id="9" name="Image 2" descr="preencoded.png"/>
          <p:cNvPicPr>
            <a:picLocks noChangeAspect="1"/>
          </p:cNvPicPr>
          <p:nvPr/>
        </p:nvPicPr>
        <p:blipFill>
          <a:blip r:embed="rId5"/>
          <a:stretch>
            <a:fillRect/>
          </a:stretch>
        </p:blipFill>
        <p:spPr>
          <a:xfrm>
            <a:off x="807720" y="4087654"/>
            <a:ext cx="1077039" cy="1723311"/>
          </a:xfrm>
          <a:prstGeom prst="rect">
            <a:avLst/>
          </a:prstGeom>
        </p:spPr>
      </p:pic>
      <p:sp>
        <p:nvSpPr>
          <p:cNvPr id="10" name="Text 5"/>
          <p:cNvSpPr/>
          <p:nvPr/>
        </p:nvSpPr>
        <p:spPr>
          <a:xfrm>
            <a:off x="2207776" y="4303038"/>
            <a:ext cx="2692718" cy="336590"/>
          </a:xfrm>
          <a:prstGeom prst="rect">
            <a:avLst/>
          </a:prstGeom>
          <a:noFill/>
          <a:ln/>
        </p:spPr>
        <p:txBody>
          <a:bodyPr wrap="none" rtlCol="0" anchor="t"/>
          <a:lstStyle/>
          <a:p>
            <a:pPr marL="0" indent="0" algn="just">
              <a:lnSpc>
                <a:spcPts val="2650"/>
              </a:lnSpc>
              <a:buNone/>
            </a:pPr>
            <a:r>
              <a:rPr lang="en-US" sz="2200" b="1" kern="0" spc="-64" dirty="0">
                <a:solidFill>
                  <a:srgbClr val="272525"/>
                </a:solidFill>
                <a:latin typeface="Garamond" panose="02020404030301010803" pitchFamily="18" charset="0"/>
                <a:ea typeface="Inter" pitchFamily="34" charset="-122"/>
                <a:cs typeface="Inter" pitchFamily="34" charset="-120"/>
              </a:rPr>
              <a:t>Consent &amp; Privacy</a:t>
            </a:r>
            <a:endParaRPr lang="en-US" sz="2200" dirty="0">
              <a:latin typeface="Garamond" panose="02020404030301010803" pitchFamily="18" charset="0"/>
            </a:endParaRPr>
          </a:p>
        </p:txBody>
      </p:sp>
      <p:sp>
        <p:nvSpPr>
          <p:cNvPr id="11" name="Text 6"/>
          <p:cNvSpPr/>
          <p:nvPr/>
        </p:nvSpPr>
        <p:spPr>
          <a:xfrm>
            <a:off x="2207776" y="4768810"/>
            <a:ext cx="7957304" cy="689134"/>
          </a:xfrm>
          <a:prstGeom prst="rect">
            <a:avLst/>
          </a:prstGeom>
          <a:noFill/>
          <a:ln/>
        </p:spPr>
        <p:txBody>
          <a:bodyPr wrap="square" rtlCol="0" anchor="t"/>
          <a:lstStyle/>
          <a:p>
            <a:pPr marL="0" indent="0" algn="just">
              <a:lnSpc>
                <a:spcPts val="2714"/>
              </a:lnSpc>
              <a:buNone/>
            </a:pPr>
            <a:r>
              <a:rPr lang="en-US" sz="1696" kern="0" spc="-34" dirty="0">
                <a:solidFill>
                  <a:srgbClr val="272525"/>
                </a:solidFill>
                <a:latin typeface="Garamond" panose="02020404030301010803" pitchFamily="18" charset="0"/>
                <a:ea typeface="Inter" pitchFamily="34" charset="-122"/>
                <a:cs typeface="Inter" pitchFamily="34" charset="-120"/>
              </a:rPr>
              <a:t>Demands for strict regulations to protect consumer privacy and ensure informed consent before neuromarketing data is collected.</a:t>
            </a:r>
            <a:endParaRPr lang="en-US" sz="1696" dirty="0">
              <a:latin typeface="Garamond" panose="02020404030301010803" pitchFamily="18" charset="0"/>
            </a:endParaRPr>
          </a:p>
        </p:txBody>
      </p:sp>
      <p:pic>
        <p:nvPicPr>
          <p:cNvPr id="12" name="Image 3" descr="preencoded.png"/>
          <p:cNvPicPr>
            <a:picLocks noChangeAspect="1"/>
          </p:cNvPicPr>
          <p:nvPr/>
        </p:nvPicPr>
        <p:blipFill>
          <a:blip r:embed="rId6"/>
          <a:stretch>
            <a:fillRect/>
          </a:stretch>
        </p:blipFill>
        <p:spPr>
          <a:xfrm>
            <a:off x="807720" y="5810964"/>
            <a:ext cx="1077039" cy="1723311"/>
          </a:xfrm>
          <a:prstGeom prst="rect">
            <a:avLst/>
          </a:prstGeom>
        </p:spPr>
      </p:pic>
      <p:sp>
        <p:nvSpPr>
          <p:cNvPr id="13" name="Text 7"/>
          <p:cNvSpPr/>
          <p:nvPr/>
        </p:nvSpPr>
        <p:spPr>
          <a:xfrm>
            <a:off x="2207776" y="6026348"/>
            <a:ext cx="2692718" cy="336590"/>
          </a:xfrm>
          <a:prstGeom prst="rect">
            <a:avLst/>
          </a:prstGeom>
          <a:noFill/>
          <a:ln/>
        </p:spPr>
        <p:txBody>
          <a:bodyPr wrap="none" rtlCol="0" anchor="t"/>
          <a:lstStyle/>
          <a:p>
            <a:pPr marL="0" indent="0" algn="just">
              <a:lnSpc>
                <a:spcPts val="2650"/>
              </a:lnSpc>
              <a:buNone/>
            </a:pPr>
            <a:r>
              <a:rPr lang="en-US" sz="2200" b="1" kern="0" spc="-64" dirty="0">
                <a:solidFill>
                  <a:srgbClr val="272525"/>
                </a:solidFill>
                <a:latin typeface="Garamond" panose="02020404030301010803" pitchFamily="18" charset="0"/>
                <a:ea typeface="Inter" pitchFamily="34" charset="-122"/>
                <a:cs typeface="Inter" pitchFamily="34" charset="-120"/>
              </a:rPr>
              <a:t>Ethical Oversight</a:t>
            </a:r>
            <a:endParaRPr lang="en-US" sz="2200" dirty="0">
              <a:latin typeface="Garamond" panose="02020404030301010803" pitchFamily="18" charset="0"/>
            </a:endParaRPr>
          </a:p>
        </p:txBody>
      </p:sp>
      <p:sp>
        <p:nvSpPr>
          <p:cNvPr id="14" name="Text 8"/>
          <p:cNvSpPr/>
          <p:nvPr/>
        </p:nvSpPr>
        <p:spPr>
          <a:xfrm>
            <a:off x="2207776" y="6492121"/>
            <a:ext cx="7957304" cy="689134"/>
          </a:xfrm>
          <a:prstGeom prst="rect">
            <a:avLst/>
          </a:prstGeom>
          <a:noFill/>
          <a:ln/>
        </p:spPr>
        <p:txBody>
          <a:bodyPr wrap="square" rtlCol="0" anchor="t"/>
          <a:lstStyle/>
          <a:p>
            <a:pPr marL="0" indent="0" algn="just">
              <a:lnSpc>
                <a:spcPts val="2714"/>
              </a:lnSpc>
              <a:buNone/>
            </a:pPr>
            <a:r>
              <a:rPr lang="en-US" sz="1696" kern="0" spc="-34" dirty="0">
                <a:solidFill>
                  <a:srgbClr val="272525"/>
                </a:solidFill>
                <a:latin typeface="Garamond" panose="02020404030301010803" pitchFamily="18" charset="0"/>
                <a:ea typeface="Inter" pitchFamily="34" charset="-122"/>
                <a:cs typeface="Inter" pitchFamily="34" charset="-120"/>
              </a:rPr>
              <a:t>Proposals for independent oversight boards to review and approve neuromarketing experiments to prevent exploitative and manipulative practices.</a:t>
            </a:r>
            <a:endParaRPr lang="en-US" sz="1696" dirty="0">
              <a:latin typeface="Garamond" panose="02020404030301010803"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it-IT"/>
          </a:p>
        </p:txBody>
      </p:sp>
      <p:sp>
        <p:nvSpPr>
          <p:cNvPr id="3" name="Shape 1"/>
          <p:cNvSpPr/>
          <p:nvPr/>
        </p:nvSpPr>
        <p:spPr>
          <a:xfrm>
            <a:off x="22303" y="0"/>
            <a:ext cx="14630400" cy="8229600"/>
          </a:xfrm>
          <a:prstGeom prst="rect">
            <a:avLst/>
          </a:prstGeom>
          <a:solidFill>
            <a:srgbClr val="FFFFFF"/>
          </a:solidFill>
          <a:ln w="28575">
            <a:solidFill>
              <a:srgbClr val="0070C0"/>
            </a:solidFill>
          </a:ln>
        </p:spPr>
        <p:txBody>
          <a:bodyPr/>
          <a:lstStyle/>
          <a:p>
            <a:endParaRPr lang="it-IT"/>
          </a:p>
        </p:txBody>
      </p:sp>
      <p:sp>
        <p:nvSpPr>
          <p:cNvPr id="4" name="Text 2"/>
          <p:cNvSpPr/>
          <p:nvPr/>
        </p:nvSpPr>
        <p:spPr>
          <a:xfrm>
            <a:off x="1048216" y="589598"/>
            <a:ext cx="12578574" cy="1336596"/>
          </a:xfrm>
          <a:prstGeom prst="rect">
            <a:avLst/>
          </a:prstGeom>
          <a:noFill/>
          <a:ln/>
        </p:spPr>
        <p:txBody>
          <a:bodyPr wrap="square" rtlCol="0" anchor="t"/>
          <a:lstStyle/>
          <a:p>
            <a:pPr marL="0" indent="0" algn="just">
              <a:lnSpc>
                <a:spcPts val="5263"/>
              </a:lnSpc>
              <a:buNone/>
            </a:pPr>
            <a:r>
              <a:rPr lang="en-US" sz="4210" b="1" kern="0" spc="-126" dirty="0">
                <a:solidFill>
                  <a:srgbClr val="0070C0"/>
                </a:solidFill>
                <a:latin typeface="Garamond" panose="02020404030301010803" pitchFamily="18" charset="0"/>
                <a:ea typeface="Inter" pitchFamily="34" charset="-122"/>
                <a:cs typeface="Inter" pitchFamily="34" charset="-120"/>
              </a:rPr>
              <a:t>Balancing Consumer Protection and Business Interests</a:t>
            </a:r>
            <a:endParaRPr lang="en-US" sz="4210" dirty="0">
              <a:solidFill>
                <a:srgbClr val="0070C0"/>
              </a:solidFill>
              <a:latin typeface="Garamond" panose="02020404030301010803" pitchFamily="18" charset="0"/>
            </a:endParaRPr>
          </a:p>
        </p:txBody>
      </p:sp>
      <p:sp>
        <p:nvSpPr>
          <p:cNvPr id="5" name="Text 3"/>
          <p:cNvSpPr/>
          <p:nvPr/>
        </p:nvSpPr>
        <p:spPr>
          <a:xfrm>
            <a:off x="2235518" y="2460784"/>
            <a:ext cx="2148483" cy="668179"/>
          </a:xfrm>
          <a:prstGeom prst="rect">
            <a:avLst/>
          </a:prstGeom>
          <a:noFill/>
          <a:ln/>
        </p:spPr>
        <p:txBody>
          <a:bodyPr wrap="square" rtlCol="0" anchor="t"/>
          <a:lstStyle/>
          <a:p>
            <a:pPr marL="0" indent="0">
              <a:lnSpc>
                <a:spcPts val="2631"/>
              </a:lnSpc>
              <a:buNone/>
            </a:pPr>
            <a:r>
              <a:rPr lang="en-US" sz="2105" b="1" kern="0" spc="-63" dirty="0">
                <a:solidFill>
                  <a:srgbClr val="000000"/>
                </a:solidFill>
                <a:latin typeface="Garamond" panose="02020404030301010803" pitchFamily="18" charset="0"/>
                <a:ea typeface="Inter" pitchFamily="34" charset="-122"/>
                <a:cs typeface="Inter" pitchFamily="34" charset="-120"/>
              </a:rPr>
              <a:t>Protecting Consumers</a:t>
            </a:r>
            <a:endParaRPr lang="en-US" sz="2105" dirty="0">
              <a:latin typeface="Garamond" panose="02020404030301010803" pitchFamily="18" charset="0"/>
            </a:endParaRPr>
          </a:p>
        </p:txBody>
      </p:sp>
      <p:sp>
        <p:nvSpPr>
          <p:cNvPr id="6" name="Text 4"/>
          <p:cNvSpPr/>
          <p:nvPr/>
        </p:nvSpPr>
        <p:spPr>
          <a:xfrm>
            <a:off x="1527718" y="3342799"/>
            <a:ext cx="3109648" cy="4104799"/>
          </a:xfrm>
          <a:prstGeom prst="rect">
            <a:avLst/>
          </a:prstGeom>
          <a:noFill/>
          <a:ln/>
        </p:spPr>
        <p:txBody>
          <a:bodyPr wrap="square" rtlCol="0" anchor="t"/>
          <a:lstStyle/>
          <a:p>
            <a:pPr marL="0" indent="0" algn="just">
              <a:lnSpc>
                <a:spcPts val="2695"/>
              </a:lnSpc>
              <a:buNone/>
            </a:pPr>
            <a:r>
              <a:rPr lang="en-US" sz="2000" kern="0" spc="-34" dirty="0">
                <a:solidFill>
                  <a:srgbClr val="272525"/>
                </a:solidFill>
                <a:latin typeface="Garamond" panose="02020404030301010803" pitchFamily="18" charset="0"/>
                <a:ea typeface="Inter" pitchFamily="34" charset="-122"/>
                <a:cs typeface="Inter" pitchFamily="34" charset="-120"/>
              </a:rPr>
              <a:t>Consumers deserve to be safeguarded from deceptive or manipulative marketing practices that exploit their bounded rationality. Stronger regulations can help ensure transparency and ethical business conduct.</a:t>
            </a:r>
            <a:endParaRPr lang="en-US" sz="2000" dirty="0">
              <a:latin typeface="Garamond" panose="02020404030301010803" pitchFamily="18" charset="0"/>
            </a:endParaRPr>
          </a:p>
        </p:txBody>
      </p:sp>
      <p:sp>
        <p:nvSpPr>
          <p:cNvPr id="7" name="Text 5"/>
          <p:cNvSpPr/>
          <p:nvPr/>
        </p:nvSpPr>
        <p:spPr>
          <a:xfrm>
            <a:off x="4913352" y="2460784"/>
            <a:ext cx="2148483" cy="668179"/>
          </a:xfrm>
          <a:prstGeom prst="rect">
            <a:avLst/>
          </a:prstGeom>
          <a:noFill/>
          <a:ln/>
        </p:spPr>
        <p:txBody>
          <a:bodyPr wrap="square" rtlCol="0" anchor="t"/>
          <a:lstStyle/>
          <a:p>
            <a:pPr marL="0" indent="0">
              <a:lnSpc>
                <a:spcPts val="2631"/>
              </a:lnSpc>
              <a:buNone/>
            </a:pPr>
            <a:r>
              <a:rPr lang="en-US" sz="2105" b="1" kern="0" spc="-63" dirty="0">
                <a:solidFill>
                  <a:srgbClr val="000000"/>
                </a:solidFill>
                <a:latin typeface="Garamond" panose="02020404030301010803" pitchFamily="18" charset="0"/>
                <a:ea typeface="Inter" pitchFamily="34" charset="-122"/>
                <a:cs typeface="Inter" pitchFamily="34" charset="-120"/>
              </a:rPr>
              <a:t>Supporting Companies</a:t>
            </a:r>
            <a:endParaRPr lang="en-US" sz="2105" dirty="0">
              <a:latin typeface="Garamond" panose="02020404030301010803" pitchFamily="18" charset="0"/>
            </a:endParaRPr>
          </a:p>
        </p:txBody>
      </p:sp>
      <p:sp>
        <p:nvSpPr>
          <p:cNvPr id="8" name="Text 6"/>
          <p:cNvSpPr/>
          <p:nvPr/>
        </p:nvSpPr>
        <p:spPr>
          <a:xfrm>
            <a:off x="4913352" y="3342799"/>
            <a:ext cx="2401848" cy="3420666"/>
          </a:xfrm>
          <a:prstGeom prst="rect">
            <a:avLst/>
          </a:prstGeom>
          <a:noFill/>
          <a:ln/>
        </p:spPr>
        <p:txBody>
          <a:bodyPr wrap="square" rtlCol="0" anchor="t"/>
          <a:lstStyle/>
          <a:p>
            <a:pPr marL="0" indent="0" algn="just">
              <a:lnSpc>
                <a:spcPts val="2695"/>
              </a:lnSpc>
              <a:buNone/>
            </a:pPr>
            <a:r>
              <a:rPr lang="en-US" sz="2000" kern="0" spc="-34" dirty="0">
                <a:solidFill>
                  <a:srgbClr val="272525"/>
                </a:solidFill>
                <a:latin typeface="Garamond" panose="02020404030301010803" pitchFamily="18" charset="0"/>
                <a:ea typeface="Inter" pitchFamily="34" charset="-122"/>
                <a:cs typeface="Inter" pitchFamily="34" charset="-120"/>
              </a:rPr>
              <a:t>Companies must also be able to effectively compete and communicate with consumers. Overly restrictive regulations could stifle innovation and hinder economic growth. A balanced approach is needed.</a:t>
            </a:r>
            <a:endParaRPr lang="en-US" sz="2000" dirty="0">
              <a:latin typeface="Garamond" panose="02020404030301010803" pitchFamily="18" charset="0"/>
            </a:endParaRPr>
          </a:p>
        </p:txBody>
      </p:sp>
      <p:sp>
        <p:nvSpPr>
          <p:cNvPr id="9" name="Text 7"/>
          <p:cNvSpPr/>
          <p:nvPr/>
        </p:nvSpPr>
        <p:spPr>
          <a:xfrm>
            <a:off x="7591187" y="2460784"/>
            <a:ext cx="2148483" cy="668179"/>
          </a:xfrm>
          <a:prstGeom prst="rect">
            <a:avLst/>
          </a:prstGeom>
          <a:noFill/>
          <a:ln/>
        </p:spPr>
        <p:txBody>
          <a:bodyPr wrap="square" rtlCol="0" anchor="t"/>
          <a:lstStyle/>
          <a:p>
            <a:pPr marL="0" indent="0" algn="just">
              <a:lnSpc>
                <a:spcPts val="2631"/>
              </a:lnSpc>
              <a:buNone/>
            </a:pPr>
            <a:r>
              <a:rPr lang="en-US" sz="2105" b="1" kern="0" spc="-63" dirty="0">
                <a:solidFill>
                  <a:srgbClr val="000000"/>
                </a:solidFill>
                <a:latin typeface="Garamond" panose="02020404030301010803" pitchFamily="18" charset="0"/>
                <a:ea typeface="Inter" pitchFamily="34" charset="-122"/>
                <a:cs typeface="Inter" pitchFamily="34" charset="-120"/>
              </a:rPr>
              <a:t>Stakeholder Collaboration</a:t>
            </a:r>
            <a:endParaRPr lang="en-US" sz="2105" dirty="0">
              <a:latin typeface="Garamond" panose="02020404030301010803" pitchFamily="18" charset="0"/>
            </a:endParaRPr>
          </a:p>
        </p:txBody>
      </p:sp>
      <p:sp>
        <p:nvSpPr>
          <p:cNvPr id="10" name="Text 8"/>
          <p:cNvSpPr/>
          <p:nvPr/>
        </p:nvSpPr>
        <p:spPr>
          <a:xfrm>
            <a:off x="7591187" y="3342799"/>
            <a:ext cx="2655214" cy="3762732"/>
          </a:xfrm>
          <a:prstGeom prst="rect">
            <a:avLst/>
          </a:prstGeom>
          <a:noFill/>
          <a:ln/>
        </p:spPr>
        <p:txBody>
          <a:bodyPr wrap="square" rtlCol="0" anchor="t"/>
          <a:lstStyle/>
          <a:p>
            <a:pPr marL="0" indent="0" algn="just">
              <a:lnSpc>
                <a:spcPts val="2695"/>
              </a:lnSpc>
              <a:buNone/>
            </a:pPr>
            <a:r>
              <a:rPr lang="en-US" sz="2000" kern="0" spc="-34" dirty="0">
                <a:solidFill>
                  <a:srgbClr val="272525"/>
                </a:solidFill>
                <a:latin typeface="Garamond" panose="02020404030301010803" pitchFamily="18" charset="0"/>
                <a:ea typeface="Inter" pitchFamily="34" charset="-122"/>
                <a:cs typeface="Inter" pitchFamily="34" charset="-120"/>
              </a:rPr>
              <a:t>Policymakers, consumer associations, and digital platforms should work together to develop responsible guidelines that protect consumers while enabling businesses to thrive in a fair marketplace.</a:t>
            </a:r>
            <a:endParaRPr lang="en-US" sz="2000" dirty="0">
              <a:latin typeface="Garamond" panose="02020404030301010803" pitchFamily="18" charset="0"/>
            </a:endParaRPr>
          </a:p>
        </p:txBody>
      </p:sp>
      <p:sp>
        <p:nvSpPr>
          <p:cNvPr id="11" name="Text 9"/>
          <p:cNvSpPr/>
          <p:nvPr/>
        </p:nvSpPr>
        <p:spPr>
          <a:xfrm>
            <a:off x="10269022" y="2460784"/>
            <a:ext cx="2148483" cy="668179"/>
          </a:xfrm>
          <a:prstGeom prst="rect">
            <a:avLst/>
          </a:prstGeom>
          <a:noFill/>
          <a:ln/>
        </p:spPr>
        <p:txBody>
          <a:bodyPr wrap="square" rtlCol="0" anchor="t"/>
          <a:lstStyle/>
          <a:p>
            <a:pPr marL="0" indent="0" algn="just">
              <a:lnSpc>
                <a:spcPts val="2631"/>
              </a:lnSpc>
              <a:buNone/>
            </a:pPr>
            <a:r>
              <a:rPr lang="en-US" sz="2105" b="1" kern="0" spc="-63" dirty="0">
                <a:solidFill>
                  <a:srgbClr val="000000"/>
                </a:solidFill>
                <a:latin typeface="Garamond" panose="02020404030301010803" pitchFamily="18" charset="0"/>
                <a:ea typeface="Inter" pitchFamily="34" charset="-122"/>
                <a:cs typeface="Inter" pitchFamily="34" charset="-120"/>
              </a:rPr>
              <a:t>Regulatory Framework</a:t>
            </a:r>
            <a:endParaRPr lang="en-US" sz="2105" dirty="0">
              <a:latin typeface="Garamond" panose="02020404030301010803" pitchFamily="18" charset="0"/>
            </a:endParaRPr>
          </a:p>
        </p:txBody>
      </p:sp>
      <p:sp>
        <p:nvSpPr>
          <p:cNvPr id="12" name="Text 10"/>
          <p:cNvSpPr/>
          <p:nvPr/>
        </p:nvSpPr>
        <p:spPr>
          <a:xfrm>
            <a:off x="10269022" y="3342799"/>
            <a:ext cx="3012080" cy="3762732"/>
          </a:xfrm>
          <a:prstGeom prst="rect">
            <a:avLst/>
          </a:prstGeom>
          <a:noFill/>
          <a:ln/>
        </p:spPr>
        <p:txBody>
          <a:bodyPr wrap="square" rtlCol="0" anchor="t"/>
          <a:lstStyle/>
          <a:p>
            <a:pPr marL="0" indent="0" algn="just">
              <a:lnSpc>
                <a:spcPts val="2695"/>
              </a:lnSpc>
              <a:buNone/>
            </a:pPr>
            <a:r>
              <a:rPr lang="en-US" sz="2000" kern="0" spc="-34" dirty="0">
                <a:solidFill>
                  <a:srgbClr val="272525"/>
                </a:solidFill>
                <a:latin typeface="Garamond" panose="02020404030301010803" pitchFamily="18" charset="0"/>
                <a:ea typeface="Inter" pitchFamily="34" charset="-122"/>
                <a:cs typeface="Inter" pitchFamily="34" charset="-120"/>
              </a:rPr>
              <a:t>Any regulatory framework should be flexible enough to adapt to rapidly evolving marketing techniques, while remaining grounded in evidence-based principles of consumer protection.</a:t>
            </a:r>
            <a:endParaRPr lang="en-US" sz="2000" dirty="0">
              <a:latin typeface="Garamond" panose="02020404030301010803" pitchFamily="18" charset="0"/>
            </a:endParaRPr>
          </a:p>
        </p:txBody>
      </p:sp>
      <p:sp>
        <p:nvSpPr>
          <p:cNvPr id="13" name="Freccia in giù 12">
            <a:extLst>
              <a:ext uri="{FF2B5EF4-FFF2-40B4-BE49-F238E27FC236}">
                <a16:creationId xmlns:a16="http://schemas.microsoft.com/office/drawing/2014/main" id="{BD9E1167-6E15-D1A8-CD97-D055380232DA}"/>
              </a:ext>
            </a:extLst>
          </p:cNvPr>
          <p:cNvSpPr/>
          <p:nvPr/>
        </p:nvSpPr>
        <p:spPr>
          <a:xfrm>
            <a:off x="2825127" y="1436990"/>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in giù 13">
            <a:extLst>
              <a:ext uri="{FF2B5EF4-FFF2-40B4-BE49-F238E27FC236}">
                <a16:creationId xmlns:a16="http://schemas.microsoft.com/office/drawing/2014/main" id="{5D997F00-AEFB-0C46-56F7-201AC21E7414}"/>
              </a:ext>
            </a:extLst>
          </p:cNvPr>
          <p:cNvSpPr/>
          <p:nvPr/>
        </p:nvSpPr>
        <p:spPr>
          <a:xfrm>
            <a:off x="5355988" y="1417096"/>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in giù 14">
            <a:extLst>
              <a:ext uri="{FF2B5EF4-FFF2-40B4-BE49-F238E27FC236}">
                <a16:creationId xmlns:a16="http://schemas.microsoft.com/office/drawing/2014/main" id="{F243DE25-EA1C-7C18-0E5B-A9335D7C406D}"/>
              </a:ext>
            </a:extLst>
          </p:cNvPr>
          <p:cNvSpPr/>
          <p:nvPr/>
        </p:nvSpPr>
        <p:spPr>
          <a:xfrm>
            <a:off x="8080435" y="1375458"/>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Freccia in giù 15">
            <a:extLst>
              <a:ext uri="{FF2B5EF4-FFF2-40B4-BE49-F238E27FC236}">
                <a16:creationId xmlns:a16="http://schemas.microsoft.com/office/drawing/2014/main" id="{8C1ECB5E-334F-2EA5-DCEC-9F8E77686907}"/>
              </a:ext>
            </a:extLst>
          </p:cNvPr>
          <p:cNvSpPr/>
          <p:nvPr/>
        </p:nvSpPr>
        <p:spPr>
          <a:xfrm>
            <a:off x="10611296" y="1387460"/>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it-IT"/>
          </a:p>
        </p:txBody>
      </p:sp>
      <p:sp>
        <p:nvSpPr>
          <p:cNvPr id="3" name="Shape 1"/>
          <p:cNvSpPr/>
          <p:nvPr/>
        </p:nvSpPr>
        <p:spPr>
          <a:xfrm>
            <a:off x="0" y="0"/>
            <a:ext cx="14630400" cy="8229600"/>
          </a:xfrm>
          <a:prstGeom prst="rect">
            <a:avLst/>
          </a:prstGeom>
          <a:solidFill>
            <a:srgbClr val="FFFFFF"/>
          </a:solidFill>
          <a:ln w="28575">
            <a:solidFill>
              <a:srgbClr val="0070C0"/>
            </a:solidFill>
          </a:ln>
        </p:spPr>
        <p:txBody>
          <a:bodyPr/>
          <a:lstStyle/>
          <a:p>
            <a:pPr algn="just"/>
            <a:endParaRPr lang="it-IT" dirty="0"/>
          </a:p>
        </p:txBody>
      </p:sp>
      <p:sp>
        <p:nvSpPr>
          <p:cNvPr id="4" name="Text 2"/>
          <p:cNvSpPr/>
          <p:nvPr/>
        </p:nvSpPr>
        <p:spPr>
          <a:xfrm>
            <a:off x="780585" y="725568"/>
            <a:ext cx="12946566" cy="1025174"/>
          </a:xfrm>
          <a:prstGeom prst="rect">
            <a:avLst/>
          </a:prstGeom>
          <a:noFill/>
          <a:ln/>
        </p:spPr>
        <p:txBody>
          <a:bodyPr wrap="square" rtlCol="0" anchor="t"/>
          <a:lstStyle/>
          <a:p>
            <a:pPr marL="0" indent="0" algn="just">
              <a:lnSpc>
                <a:spcPts val="5468"/>
              </a:lnSpc>
              <a:buNone/>
            </a:pPr>
            <a:r>
              <a:rPr lang="en-US" sz="3600" b="1" kern="0" spc="-131" dirty="0">
                <a:solidFill>
                  <a:srgbClr val="0070C0"/>
                </a:solidFill>
                <a:latin typeface="Garamond" panose="02020404030301010803" pitchFamily="18" charset="0"/>
                <a:ea typeface="Inter" pitchFamily="34" charset="-122"/>
                <a:cs typeface="Inter" pitchFamily="34" charset="-120"/>
              </a:rPr>
              <a:t>Proposed guidelines for responsible neuromarketing practices</a:t>
            </a:r>
            <a:endParaRPr lang="en-US" sz="3600" dirty="0">
              <a:solidFill>
                <a:srgbClr val="0070C0"/>
              </a:solidFill>
              <a:latin typeface="Garamond" panose="02020404030301010803" pitchFamily="18" charset="0"/>
            </a:endParaRPr>
          </a:p>
        </p:txBody>
      </p:sp>
      <p:sp>
        <p:nvSpPr>
          <p:cNvPr id="5" name="Shape 3"/>
          <p:cNvSpPr/>
          <p:nvPr/>
        </p:nvSpPr>
        <p:spPr>
          <a:xfrm>
            <a:off x="2037993" y="2558653"/>
            <a:ext cx="5166122" cy="2361606"/>
          </a:xfrm>
          <a:prstGeom prst="roundRect">
            <a:avLst>
              <a:gd name="adj" fmla="val 4234"/>
            </a:avLst>
          </a:prstGeom>
          <a:solidFill>
            <a:srgbClr val="DADBF1"/>
          </a:solidFill>
          <a:ln w="7620">
            <a:solidFill>
              <a:srgbClr val="C0C1D7"/>
            </a:solidFill>
            <a:prstDash val="solid"/>
          </a:ln>
        </p:spPr>
        <p:txBody>
          <a:bodyPr/>
          <a:lstStyle/>
          <a:p>
            <a:endParaRPr lang="it-IT"/>
          </a:p>
        </p:txBody>
      </p:sp>
      <p:sp>
        <p:nvSpPr>
          <p:cNvPr id="6" name="Text 4"/>
          <p:cNvSpPr/>
          <p:nvPr/>
        </p:nvSpPr>
        <p:spPr>
          <a:xfrm>
            <a:off x="2267783" y="2788444"/>
            <a:ext cx="2777490" cy="347186"/>
          </a:xfrm>
          <a:prstGeom prst="rect">
            <a:avLst/>
          </a:prstGeom>
          <a:noFill/>
          <a:ln/>
        </p:spPr>
        <p:txBody>
          <a:bodyPr wrap="none" rtlCol="0" anchor="t"/>
          <a:lstStyle/>
          <a:p>
            <a:pPr marL="0" indent="0" algn="just">
              <a:lnSpc>
                <a:spcPts val="2734"/>
              </a:lnSpc>
              <a:buNone/>
            </a:pPr>
            <a:r>
              <a:rPr lang="en-US" sz="2187" b="1" kern="0" spc="-66" dirty="0">
                <a:solidFill>
                  <a:srgbClr val="272525"/>
                </a:solidFill>
                <a:latin typeface="Garamond" panose="02020404030301010803" pitchFamily="18" charset="0"/>
                <a:ea typeface="Inter" pitchFamily="34" charset="-122"/>
                <a:cs typeface="Inter" pitchFamily="34" charset="-120"/>
              </a:rPr>
              <a:t>Consumer Consent</a:t>
            </a:r>
            <a:endParaRPr lang="en-US" sz="2187" dirty="0">
              <a:latin typeface="Garamond" panose="02020404030301010803" pitchFamily="18" charset="0"/>
            </a:endParaRPr>
          </a:p>
        </p:txBody>
      </p:sp>
      <p:sp>
        <p:nvSpPr>
          <p:cNvPr id="7" name="Text 5"/>
          <p:cNvSpPr/>
          <p:nvPr/>
        </p:nvSpPr>
        <p:spPr>
          <a:xfrm>
            <a:off x="2267783" y="3135630"/>
            <a:ext cx="4706541" cy="1554837"/>
          </a:xfrm>
          <a:prstGeom prst="rect">
            <a:avLst/>
          </a:prstGeom>
          <a:noFill/>
          <a:ln/>
        </p:spPr>
        <p:txBody>
          <a:bodyPr wrap="square" rtlCol="0" anchor="t"/>
          <a:lstStyle/>
          <a:p>
            <a:pPr marL="0" indent="0" algn="just">
              <a:lnSpc>
                <a:spcPts val="2799"/>
              </a:lnSpc>
              <a:buNone/>
            </a:pPr>
            <a:r>
              <a:rPr lang="en-US" sz="2200" kern="0" spc="-35" dirty="0">
                <a:solidFill>
                  <a:srgbClr val="272525"/>
                </a:solidFill>
                <a:latin typeface="Garamond" panose="02020404030301010803" pitchFamily="18" charset="0"/>
                <a:ea typeface="Inter" pitchFamily="34" charset="-122"/>
                <a:cs typeface="Inter" pitchFamily="34" charset="-120"/>
              </a:rPr>
              <a:t>Obtain explicit, informed consent from consumers prior to utilizing neuromarketing techniques. Transparently disclose the nature and purpose of the research.</a:t>
            </a:r>
            <a:endParaRPr lang="en-US" sz="2200" dirty="0">
              <a:latin typeface="Garamond" panose="02020404030301010803" pitchFamily="18" charset="0"/>
            </a:endParaRPr>
          </a:p>
        </p:txBody>
      </p:sp>
      <p:sp>
        <p:nvSpPr>
          <p:cNvPr id="8" name="Shape 6"/>
          <p:cNvSpPr/>
          <p:nvPr/>
        </p:nvSpPr>
        <p:spPr>
          <a:xfrm>
            <a:off x="7426285" y="2558653"/>
            <a:ext cx="5166122" cy="2361605"/>
          </a:xfrm>
          <a:prstGeom prst="roundRect">
            <a:avLst>
              <a:gd name="adj" fmla="val 4234"/>
            </a:avLst>
          </a:prstGeom>
          <a:solidFill>
            <a:srgbClr val="DADBF1"/>
          </a:solidFill>
          <a:ln w="7620">
            <a:solidFill>
              <a:srgbClr val="C0C1D7"/>
            </a:solidFill>
            <a:prstDash val="solid"/>
          </a:ln>
        </p:spPr>
        <p:txBody>
          <a:bodyPr/>
          <a:lstStyle/>
          <a:p>
            <a:endParaRPr lang="it-IT"/>
          </a:p>
        </p:txBody>
      </p:sp>
      <p:sp>
        <p:nvSpPr>
          <p:cNvPr id="9" name="Text 7"/>
          <p:cNvSpPr/>
          <p:nvPr/>
        </p:nvSpPr>
        <p:spPr>
          <a:xfrm>
            <a:off x="7656076" y="2788444"/>
            <a:ext cx="2777490" cy="347186"/>
          </a:xfrm>
          <a:prstGeom prst="rect">
            <a:avLst/>
          </a:prstGeom>
          <a:noFill/>
          <a:ln/>
        </p:spPr>
        <p:txBody>
          <a:bodyPr wrap="none" rtlCol="0" anchor="t"/>
          <a:lstStyle/>
          <a:p>
            <a:pPr marL="0" indent="0">
              <a:lnSpc>
                <a:spcPts val="2734"/>
              </a:lnSpc>
              <a:buNone/>
            </a:pPr>
            <a:r>
              <a:rPr lang="en-US" sz="2187" b="1" kern="0" spc="-66" dirty="0">
                <a:solidFill>
                  <a:srgbClr val="272525"/>
                </a:solidFill>
                <a:latin typeface="Garamond" panose="02020404030301010803" pitchFamily="18" charset="0"/>
                <a:ea typeface="Inter" pitchFamily="34" charset="-122"/>
                <a:cs typeface="Inter" pitchFamily="34" charset="-120"/>
              </a:rPr>
              <a:t>Ethical Oversight</a:t>
            </a:r>
            <a:endParaRPr lang="en-US" sz="2187" dirty="0">
              <a:latin typeface="Garamond" panose="02020404030301010803" pitchFamily="18" charset="0"/>
            </a:endParaRPr>
          </a:p>
        </p:txBody>
      </p:sp>
      <p:sp>
        <p:nvSpPr>
          <p:cNvPr id="10" name="Text 8"/>
          <p:cNvSpPr/>
          <p:nvPr/>
        </p:nvSpPr>
        <p:spPr>
          <a:xfrm>
            <a:off x="7656076" y="3268861"/>
            <a:ext cx="4706541" cy="1421606"/>
          </a:xfrm>
          <a:prstGeom prst="rect">
            <a:avLst/>
          </a:prstGeom>
          <a:noFill/>
          <a:ln/>
        </p:spPr>
        <p:txBody>
          <a:bodyPr wrap="square" rtlCol="0" anchor="t"/>
          <a:lstStyle/>
          <a:p>
            <a:pPr marL="0" indent="0" algn="just">
              <a:lnSpc>
                <a:spcPts val="2799"/>
              </a:lnSpc>
              <a:buNone/>
            </a:pPr>
            <a:r>
              <a:rPr lang="en-US" sz="2200" kern="0" spc="-35" dirty="0">
                <a:solidFill>
                  <a:srgbClr val="272525"/>
                </a:solidFill>
                <a:latin typeface="Garamond" panose="02020404030301010803" pitchFamily="18" charset="0"/>
                <a:ea typeface="Inter" pitchFamily="34" charset="-122"/>
                <a:cs typeface="Inter" pitchFamily="34" charset="-120"/>
              </a:rPr>
              <a:t>Establish independent ethics review boards to assess and approve neuromarketing studies, ensuring they adhere to rigorous ethical standards.</a:t>
            </a:r>
            <a:endParaRPr lang="en-US" sz="2200" dirty="0">
              <a:latin typeface="Garamond" panose="02020404030301010803" pitchFamily="18" charset="0"/>
            </a:endParaRPr>
          </a:p>
        </p:txBody>
      </p:sp>
      <p:sp>
        <p:nvSpPr>
          <p:cNvPr id="11" name="Shape 9"/>
          <p:cNvSpPr/>
          <p:nvPr/>
        </p:nvSpPr>
        <p:spPr>
          <a:xfrm>
            <a:off x="1948784" y="5142428"/>
            <a:ext cx="5166122" cy="2361605"/>
          </a:xfrm>
          <a:prstGeom prst="roundRect">
            <a:avLst>
              <a:gd name="adj" fmla="val 4234"/>
            </a:avLst>
          </a:prstGeom>
          <a:solidFill>
            <a:srgbClr val="DADBF1"/>
          </a:solidFill>
          <a:ln w="7620">
            <a:solidFill>
              <a:srgbClr val="C0C1D7"/>
            </a:solidFill>
            <a:prstDash val="solid"/>
          </a:ln>
        </p:spPr>
        <p:txBody>
          <a:bodyPr/>
          <a:lstStyle/>
          <a:p>
            <a:endParaRPr lang="it-IT"/>
          </a:p>
        </p:txBody>
      </p:sp>
      <p:sp>
        <p:nvSpPr>
          <p:cNvPr id="12" name="Text 10"/>
          <p:cNvSpPr/>
          <p:nvPr/>
        </p:nvSpPr>
        <p:spPr>
          <a:xfrm>
            <a:off x="2267783" y="5372219"/>
            <a:ext cx="2777490" cy="347186"/>
          </a:xfrm>
          <a:prstGeom prst="rect">
            <a:avLst/>
          </a:prstGeom>
          <a:noFill/>
          <a:ln/>
        </p:spPr>
        <p:txBody>
          <a:bodyPr wrap="none" rtlCol="0" anchor="t"/>
          <a:lstStyle/>
          <a:p>
            <a:pPr marL="0" indent="0">
              <a:lnSpc>
                <a:spcPts val="2734"/>
              </a:lnSpc>
              <a:buNone/>
            </a:pPr>
            <a:r>
              <a:rPr lang="en-US" sz="2187" b="1" kern="0" spc="-66" dirty="0">
                <a:solidFill>
                  <a:srgbClr val="272525"/>
                </a:solidFill>
                <a:latin typeface="Garamond" panose="02020404030301010803" pitchFamily="18" charset="0"/>
                <a:ea typeface="Inter" pitchFamily="34" charset="-122"/>
                <a:cs typeface="Inter" pitchFamily="34" charset="-120"/>
              </a:rPr>
              <a:t>Data Privacy</a:t>
            </a:r>
            <a:endParaRPr lang="en-US" sz="2187" dirty="0">
              <a:latin typeface="Garamond" panose="02020404030301010803" pitchFamily="18" charset="0"/>
            </a:endParaRPr>
          </a:p>
        </p:txBody>
      </p:sp>
      <p:sp>
        <p:nvSpPr>
          <p:cNvPr id="13" name="Text 11"/>
          <p:cNvSpPr/>
          <p:nvPr/>
        </p:nvSpPr>
        <p:spPr>
          <a:xfrm>
            <a:off x="2267783" y="5852636"/>
            <a:ext cx="4706541" cy="1421606"/>
          </a:xfrm>
          <a:prstGeom prst="rect">
            <a:avLst/>
          </a:prstGeom>
          <a:noFill/>
          <a:ln/>
        </p:spPr>
        <p:txBody>
          <a:bodyPr wrap="square" rtlCol="0" anchor="t"/>
          <a:lstStyle/>
          <a:p>
            <a:pPr marL="0" indent="0" algn="just">
              <a:lnSpc>
                <a:spcPts val="2799"/>
              </a:lnSpc>
              <a:buNone/>
            </a:pPr>
            <a:r>
              <a:rPr lang="en-US" sz="2200" kern="0" spc="-35" dirty="0">
                <a:solidFill>
                  <a:srgbClr val="272525"/>
                </a:solidFill>
                <a:latin typeface="Garamond" panose="02020404030301010803" pitchFamily="18" charset="0"/>
                <a:ea typeface="Inter" pitchFamily="34" charset="-122"/>
                <a:cs typeface="Inter" pitchFamily="34" charset="-120"/>
              </a:rPr>
              <a:t>Implement strong data protection measures to safeguard consumers’ personal and neurological information, and restrict the use of such data.</a:t>
            </a:r>
            <a:endParaRPr lang="en-US" sz="2200" dirty="0">
              <a:latin typeface="Garamond" panose="02020404030301010803" pitchFamily="18" charset="0"/>
            </a:endParaRPr>
          </a:p>
        </p:txBody>
      </p:sp>
      <p:sp>
        <p:nvSpPr>
          <p:cNvPr id="14" name="Shape 12"/>
          <p:cNvSpPr/>
          <p:nvPr/>
        </p:nvSpPr>
        <p:spPr>
          <a:xfrm>
            <a:off x="7426285" y="5142428"/>
            <a:ext cx="5166122" cy="2361605"/>
          </a:xfrm>
          <a:prstGeom prst="roundRect">
            <a:avLst>
              <a:gd name="adj" fmla="val 4234"/>
            </a:avLst>
          </a:prstGeom>
          <a:solidFill>
            <a:srgbClr val="DADBF1"/>
          </a:solidFill>
          <a:ln w="7620">
            <a:solidFill>
              <a:srgbClr val="C0C1D7"/>
            </a:solidFill>
            <a:prstDash val="solid"/>
          </a:ln>
        </p:spPr>
        <p:txBody>
          <a:bodyPr/>
          <a:lstStyle/>
          <a:p>
            <a:endParaRPr lang="it-IT"/>
          </a:p>
        </p:txBody>
      </p:sp>
      <p:sp>
        <p:nvSpPr>
          <p:cNvPr id="15" name="Text 13"/>
          <p:cNvSpPr/>
          <p:nvPr/>
        </p:nvSpPr>
        <p:spPr>
          <a:xfrm>
            <a:off x="7656076" y="5372219"/>
            <a:ext cx="2777490" cy="347186"/>
          </a:xfrm>
          <a:prstGeom prst="rect">
            <a:avLst/>
          </a:prstGeom>
          <a:noFill/>
          <a:ln/>
        </p:spPr>
        <p:txBody>
          <a:bodyPr wrap="none" rtlCol="0" anchor="t"/>
          <a:lstStyle/>
          <a:p>
            <a:pPr marL="0" indent="0" algn="just">
              <a:lnSpc>
                <a:spcPts val="2734"/>
              </a:lnSpc>
              <a:buNone/>
            </a:pPr>
            <a:r>
              <a:rPr lang="en-US" sz="2187" b="1" kern="0" spc="-66" dirty="0">
                <a:solidFill>
                  <a:srgbClr val="272525"/>
                </a:solidFill>
                <a:latin typeface="Garamond" panose="02020404030301010803" pitchFamily="18" charset="0"/>
                <a:ea typeface="Inter" pitchFamily="34" charset="-122"/>
                <a:cs typeface="Inter" pitchFamily="34" charset="-120"/>
              </a:rPr>
              <a:t>Transparency</a:t>
            </a:r>
            <a:endParaRPr lang="en-US" sz="2187" dirty="0">
              <a:latin typeface="Garamond" panose="02020404030301010803" pitchFamily="18" charset="0"/>
            </a:endParaRPr>
          </a:p>
        </p:txBody>
      </p:sp>
      <p:sp>
        <p:nvSpPr>
          <p:cNvPr id="16" name="Text 14"/>
          <p:cNvSpPr/>
          <p:nvPr/>
        </p:nvSpPr>
        <p:spPr>
          <a:xfrm>
            <a:off x="7656076" y="5852636"/>
            <a:ext cx="4706541" cy="1421606"/>
          </a:xfrm>
          <a:prstGeom prst="rect">
            <a:avLst/>
          </a:prstGeom>
          <a:noFill/>
          <a:ln/>
        </p:spPr>
        <p:txBody>
          <a:bodyPr wrap="square" rtlCol="0" anchor="t"/>
          <a:lstStyle/>
          <a:p>
            <a:pPr marL="0" indent="0" algn="just">
              <a:lnSpc>
                <a:spcPts val="2799"/>
              </a:lnSpc>
              <a:buNone/>
            </a:pPr>
            <a:r>
              <a:rPr lang="en-US" sz="2200" kern="0" spc="-35" dirty="0">
                <a:solidFill>
                  <a:srgbClr val="272525"/>
                </a:solidFill>
                <a:latin typeface="Garamond" panose="02020404030301010803" pitchFamily="18" charset="0"/>
                <a:ea typeface="Inter" pitchFamily="34" charset="-122"/>
                <a:cs typeface="Inter" pitchFamily="34" charset="-120"/>
              </a:rPr>
              <a:t>Publicly disclose neuromarketing research methods, findings, and any potential conflicts of interest to promote accountability and build consumer trust.</a:t>
            </a:r>
            <a:endParaRPr lang="en-US" sz="2200" dirty="0">
              <a:latin typeface="Garamond" panose="02020404030301010803"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it-IT"/>
          </a:p>
        </p:txBody>
      </p:sp>
      <p:sp>
        <p:nvSpPr>
          <p:cNvPr id="3" name="Shape 1"/>
          <p:cNvSpPr/>
          <p:nvPr/>
        </p:nvSpPr>
        <p:spPr>
          <a:xfrm>
            <a:off x="0" y="0"/>
            <a:ext cx="14630400" cy="8229600"/>
          </a:xfrm>
          <a:prstGeom prst="rect">
            <a:avLst/>
          </a:prstGeom>
          <a:solidFill>
            <a:srgbClr val="FFFFFF"/>
          </a:solidFill>
          <a:ln w="28575">
            <a:solidFill>
              <a:srgbClr val="0070C0"/>
            </a:solidFill>
          </a:ln>
        </p:spPr>
        <p:txBody>
          <a:bodyPr/>
          <a:lstStyle/>
          <a:p>
            <a:endParaRPr lang="it-IT"/>
          </a:p>
        </p:txBody>
      </p:sp>
      <p:pic>
        <p:nvPicPr>
          <p:cNvPr id="4" name="Image 0" descr="preencoded.png"/>
          <p:cNvPicPr>
            <a:picLocks noChangeAspect="1"/>
          </p:cNvPicPr>
          <p:nvPr/>
        </p:nvPicPr>
        <p:blipFill>
          <a:blip r:embed="rId3"/>
          <a:stretch>
            <a:fillRect/>
          </a:stretch>
        </p:blipFill>
        <p:spPr>
          <a:xfrm>
            <a:off x="10671716" y="0"/>
            <a:ext cx="3958683" cy="8229600"/>
          </a:xfrm>
          <a:prstGeom prst="rect">
            <a:avLst/>
          </a:prstGeom>
        </p:spPr>
      </p:pic>
      <p:sp>
        <p:nvSpPr>
          <p:cNvPr id="5" name="Text 2"/>
          <p:cNvSpPr/>
          <p:nvPr/>
        </p:nvSpPr>
        <p:spPr>
          <a:xfrm>
            <a:off x="401444" y="423747"/>
            <a:ext cx="9935736" cy="914399"/>
          </a:xfrm>
          <a:prstGeom prst="rect">
            <a:avLst/>
          </a:prstGeom>
          <a:noFill/>
          <a:ln/>
        </p:spPr>
        <p:txBody>
          <a:bodyPr wrap="square" rtlCol="0" anchor="t"/>
          <a:lstStyle/>
          <a:p>
            <a:pPr marL="0" indent="0" algn="just">
              <a:lnSpc>
                <a:spcPts val="7545"/>
              </a:lnSpc>
              <a:buNone/>
            </a:pPr>
            <a:r>
              <a:rPr lang="en-US" sz="4200" b="1" kern="0" spc="-181" dirty="0">
                <a:solidFill>
                  <a:srgbClr val="0070C0"/>
                </a:solidFill>
                <a:latin typeface="Garamond" panose="02020404030301010803" pitchFamily="18" charset="0"/>
                <a:ea typeface="Inter" pitchFamily="34" charset="-122"/>
                <a:cs typeface="Inter" pitchFamily="34" charset="-120"/>
              </a:rPr>
              <a:t>Law in Books vs Law in Action</a:t>
            </a:r>
            <a:endParaRPr lang="en-US" sz="4200" dirty="0">
              <a:solidFill>
                <a:srgbClr val="0070C0"/>
              </a:solidFill>
              <a:latin typeface="Garamond" panose="02020404030301010803" pitchFamily="18" charset="0"/>
            </a:endParaRPr>
          </a:p>
        </p:txBody>
      </p:sp>
      <p:sp>
        <p:nvSpPr>
          <p:cNvPr id="6" name="Text 3"/>
          <p:cNvSpPr/>
          <p:nvPr/>
        </p:nvSpPr>
        <p:spPr>
          <a:xfrm>
            <a:off x="401444" y="1338146"/>
            <a:ext cx="10069551" cy="6177777"/>
          </a:xfrm>
          <a:prstGeom prst="rect">
            <a:avLst/>
          </a:prstGeom>
          <a:noFill/>
          <a:ln/>
        </p:spPr>
        <p:txBody>
          <a:bodyPr wrap="square" rtlCol="0" anchor="t"/>
          <a:lstStyle/>
          <a:p>
            <a:pPr marL="0" indent="0" algn="just">
              <a:lnSpc>
                <a:spcPts val="2799"/>
              </a:lnSpc>
              <a:buNone/>
            </a:pPr>
            <a:r>
              <a:rPr lang="en-US" sz="2200" kern="0" spc="-35" dirty="0">
                <a:solidFill>
                  <a:srgbClr val="272525"/>
                </a:solidFill>
                <a:latin typeface="Garamond" panose="02020404030301010803" pitchFamily="18" charset="0"/>
                <a:ea typeface="Inter" pitchFamily="34" charset="-122"/>
                <a:cs typeface="Inter" pitchFamily="34" charset="-120"/>
              </a:rPr>
              <a:t>As we’ve explored the complexities of bounded rationality and the ethical dilemmas of neuromarketing, it seems clear that </a:t>
            </a:r>
            <a:r>
              <a:rPr lang="en-US" sz="2200" u="sng" kern="0" spc="-35" dirty="0">
                <a:solidFill>
                  <a:srgbClr val="272525"/>
                </a:solidFill>
                <a:latin typeface="Garamond" panose="02020404030301010803" pitchFamily="18" charset="0"/>
                <a:ea typeface="Inter" pitchFamily="34" charset="-122"/>
                <a:cs typeface="Inter" pitchFamily="34" charset="-120"/>
              </a:rPr>
              <a:t>effective regulation is crucial to protect consumer interests</a:t>
            </a:r>
            <a:r>
              <a:rPr lang="en-US" sz="2200" kern="0" spc="-35" dirty="0">
                <a:solidFill>
                  <a:srgbClr val="272525"/>
                </a:solidFill>
                <a:latin typeface="Garamond" panose="02020404030301010803" pitchFamily="18" charset="0"/>
                <a:ea typeface="Inter" pitchFamily="34" charset="-122"/>
                <a:cs typeface="Inter" pitchFamily="34" charset="-120"/>
              </a:rPr>
              <a:t>. Moving forward, innovative solutions that balance business needs and consumer rights will be essential.</a:t>
            </a:r>
          </a:p>
          <a:p>
            <a:pPr marL="285750" indent="-285750" algn="just">
              <a:lnSpc>
                <a:spcPts val="2799"/>
              </a:lnSpc>
              <a:buFontTx/>
              <a:buChar char="-"/>
            </a:pPr>
            <a:r>
              <a:rPr lang="en-US" sz="2200" b="1" u="sng" dirty="0">
                <a:latin typeface="Garamond" panose="02020404030301010803" pitchFamily="18" charset="0"/>
              </a:rPr>
              <a:t>Defect of coordination</a:t>
            </a:r>
            <a:r>
              <a:rPr lang="en-US" sz="2200" dirty="0">
                <a:latin typeface="Garamond" panose="02020404030301010803" pitchFamily="18" charset="0"/>
              </a:rPr>
              <a:t> noted above between the </a:t>
            </a:r>
            <a:r>
              <a:rPr lang="en-US" sz="2200" b="1" dirty="0">
                <a:latin typeface="Garamond" panose="02020404030301010803" pitchFamily="18" charset="0"/>
              </a:rPr>
              <a:t>AIA proposal</a:t>
            </a:r>
            <a:r>
              <a:rPr lang="en-US" sz="2200" dirty="0">
                <a:latin typeface="Garamond" panose="02020404030301010803" pitchFamily="18" charset="0"/>
              </a:rPr>
              <a:t>, the </a:t>
            </a:r>
            <a:r>
              <a:rPr lang="en-US" sz="2200" b="1" dirty="0">
                <a:latin typeface="Garamond" panose="02020404030301010803" pitchFamily="18" charset="0"/>
              </a:rPr>
              <a:t>Digital Services Act (DSA) </a:t>
            </a:r>
            <a:r>
              <a:rPr lang="en-US" sz="2200" dirty="0">
                <a:latin typeface="Garamond" panose="02020404030301010803" pitchFamily="18" charset="0"/>
              </a:rPr>
              <a:t>and the </a:t>
            </a:r>
            <a:r>
              <a:rPr lang="en-US" sz="2200" b="1" u="sng" dirty="0">
                <a:latin typeface="Garamond" panose="02020404030301010803" pitchFamily="18" charset="0"/>
              </a:rPr>
              <a:t>proposed AI Liability Directive</a:t>
            </a:r>
            <a:r>
              <a:rPr lang="en-US" sz="2200" dirty="0">
                <a:latin typeface="Garamond" panose="02020404030301010803" pitchFamily="18" charset="0"/>
              </a:rPr>
              <a:t>. It is to be hoped that the European legislator will be able to provide for adequate coordination between these sources in time when drafting the final texts of Articles 3 and 4 of the AI Liability Directive.</a:t>
            </a:r>
          </a:p>
          <a:p>
            <a:pPr marL="285750" indent="-285750" algn="just">
              <a:lnSpc>
                <a:spcPts val="2799"/>
              </a:lnSpc>
              <a:buFontTx/>
              <a:buChar char="-"/>
            </a:pPr>
            <a:endParaRPr lang="en-US" sz="2200" dirty="0">
              <a:latin typeface="Garamond" panose="02020404030301010803" pitchFamily="18" charset="0"/>
            </a:endParaRPr>
          </a:p>
          <a:p>
            <a:pPr marL="342900" indent="-342900" algn="just">
              <a:lnSpc>
                <a:spcPts val="2799"/>
              </a:lnSpc>
              <a:buFontTx/>
              <a:buChar char="-"/>
            </a:pPr>
            <a:r>
              <a:rPr lang="en-US" sz="2600" b="1" u="sng" dirty="0">
                <a:latin typeface="Garamond" panose="02020404030301010803" pitchFamily="18" charset="0"/>
              </a:rPr>
              <a:t>The role of co-regulation</a:t>
            </a:r>
          </a:p>
          <a:p>
            <a:pPr marL="342900" indent="-342900" algn="just">
              <a:lnSpc>
                <a:spcPts val="2799"/>
              </a:lnSpc>
              <a:buFontTx/>
              <a:buChar char="-"/>
            </a:pPr>
            <a:endParaRPr lang="en-US" sz="2600" b="1" u="sng" dirty="0">
              <a:latin typeface="Garamond" panose="02020404030301010803" pitchFamily="18" charset="0"/>
            </a:endParaRPr>
          </a:p>
          <a:p>
            <a:pPr marL="342900" indent="-342900" algn="just">
              <a:lnSpc>
                <a:spcPts val="2799"/>
              </a:lnSpc>
              <a:buFontTx/>
              <a:buChar char="-"/>
            </a:pPr>
            <a:r>
              <a:rPr lang="en-US" sz="2200" b="1" u="sng" dirty="0">
                <a:latin typeface="Garamond" panose="02020404030301010803" pitchFamily="18" charset="0"/>
              </a:rPr>
              <a:t>“Code of Ethics for the Application of Neuroscience in Business”</a:t>
            </a:r>
          </a:p>
          <a:p>
            <a:pPr marL="342900" indent="-342900" algn="just">
              <a:lnSpc>
                <a:spcPts val="2799"/>
              </a:lnSpc>
              <a:buFontTx/>
              <a:buChar char="-"/>
            </a:pPr>
            <a:r>
              <a:rPr lang="en-US" sz="2200" b="1" u="sng" dirty="0">
                <a:latin typeface="Garamond" panose="02020404030301010803" pitchFamily="18" charset="0"/>
              </a:rPr>
              <a:t>Integrity – Credibility – </a:t>
            </a:r>
            <a:r>
              <a:rPr lang="en-US" sz="2200" b="1" u="sng" dirty="0" err="1">
                <a:latin typeface="Garamond" panose="02020404030301010803" pitchFamily="18" charset="0"/>
              </a:rPr>
              <a:t>Trasparency</a:t>
            </a:r>
            <a:r>
              <a:rPr lang="en-US" sz="2200" b="1" u="sng" dirty="0">
                <a:latin typeface="Garamond" panose="02020404030301010803" pitchFamily="18" charset="0"/>
              </a:rPr>
              <a:t> – Privacy – </a:t>
            </a:r>
            <a:r>
              <a:rPr lang="en-US" sz="2200" b="1" u="sng" dirty="0" err="1">
                <a:latin typeface="Garamond" panose="02020404030301010803" pitchFamily="18" charset="0"/>
              </a:rPr>
              <a:t>Partecipant</a:t>
            </a:r>
            <a:r>
              <a:rPr lang="en-US" sz="2200" b="1" u="sng" dirty="0">
                <a:latin typeface="Garamond" panose="02020404030301010803" pitchFamily="18" charset="0"/>
              </a:rPr>
              <a:t> Rights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it-IT"/>
          </a:p>
        </p:txBody>
      </p:sp>
      <p:sp>
        <p:nvSpPr>
          <p:cNvPr id="3" name="Shape 1"/>
          <p:cNvSpPr/>
          <p:nvPr/>
        </p:nvSpPr>
        <p:spPr>
          <a:xfrm>
            <a:off x="0" y="0"/>
            <a:ext cx="14630400" cy="8229600"/>
          </a:xfrm>
          <a:prstGeom prst="rect">
            <a:avLst/>
          </a:prstGeom>
          <a:solidFill>
            <a:srgbClr val="FFFFFF"/>
          </a:solidFill>
          <a:ln w="28575">
            <a:solidFill>
              <a:srgbClr val="0070C0"/>
            </a:solidFill>
          </a:ln>
        </p:spPr>
        <p:txBody>
          <a:bodyPr/>
          <a:lstStyle/>
          <a:p>
            <a:pPr algn="ctr"/>
            <a:endParaRPr lang="it-IT" dirty="0"/>
          </a:p>
        </p:txBody>
      </p:sp>
      <p:pic>
        <p:nvPicPr>
          <p:cNvPr id="4" name="Image 0" descr="preencoded.png"/>
          <p:cNvPicPr>
            <a:picLocks noChangeAspect="1"/>
          </p:cNvPicPr>
          <p:nvPr/>
        </p:nvPicPr>
        <p:blipFill>
          <a:blip r:embed="rId3"/>
          <a:stretch>
            <a:fillRect/>
          </a:stretch>
        </p:blipFill>
        <p:spPr>
          <a:xfrm>
            <a:off x="10169912" y="0"/>
            <a:ext cx="4460488" cy="8229600"/>
          </a:xfrm>
          <a:prstGeom prst="rect">
            <a:avLst/>
          </a:prstGeom>
        </p:spPr>
      </p:pic>
      <p:sp>
        <p:nvSpPr>
          <p:cNvPr id="5" name="Text 2"/>
          <p:cNvSpPr/>
          <p:nvPr/>
        </p:nvSpPr>
        <p:spPr>
          <a:xfrm>
            <a:off x="524107" y="479503"/>
            <a:ext cx="8463776" cy="758282"/>
          </a:xfrm>
          <a:prstGeom prst="rect">
            <a:avLst/>
          </a:prstGeom>
          <a:noFill/>
          <a:ln/>
        </p:spPr>
        <p:txBody>
          <a:bodyPr wrap="square" rtlCol="0" anchor="t"/>
          <a:lstStyle/>
          <a:p>
            <a:pPr marL="0" indent="0" algn="just">
              <a:buNone/>
            </a:pPr>
            <a:r>
              <a:rPr lang="en-US" sz="3200" b="1" kern="0" spc="-181" dirty="0">
                <a:solidFill>
                  <a:srgbClr val="0070C0"/>
                </a:solidFill>
                <a:latin typeface="Garamond" panose="02020404030301010803" pitchFamily="18" charset="0"/>
                <a:ea typeface="Inter" pitchFamily="34" charset="-122"/>
                <a:cs typeface="Inter" pitchFamily="34" charset="-120"/>
              </a:rPr>
              <a:t>Introduction to Bounded Rationality of Consumer</a:t>
            </a:r>
            <a:endParaRPr lang="en-US" sz="3200" dirty="0">
              <a:solidFill>
                <a:srgbClr val="0070C0"/>
              </a:solidFill>
              <a:latin typeface="Garamond" panose="02020404030301010803" pitchFamily="18" charset="0"/>
            </a:endParaRPr>
          </a:p>
        </p:txBody>
      </p:sp>
      <p:sp>
        <p:nvSpPr>
          <p:cNvPr id="6" name="Text 3"/>
          <p:cNvSpPr/>
          <p:nvPr/>
        </p:nvSpPr>
        <p:spPr>
          <a:xfrm>
            <a:off x="289933" y="1237785"/>
            <a:ext cx="9634652" cy="6266986"/>
          </a:xfrm>
          <a:prstGeom prst="rect">
            <a:avLst/>
          </a:prstGeom>
          <a:noFill/>
          <a:ln/>
        </p:spPr>
        <p:txBody>
          <a:bodyPr wrap="square" rtlCol="0" anchor="t"/>
          <a:lstStyle/>
          <a:p>
            <a:pPr marL="0" indent="0" algn="just">
              <a:lnSpc>
                <a:spcPts val="2799"/>
              </a:lnSpc>
              <a:buNone/>
            </a:pPr>
            <a:r>
              <a:rPr lang="en-US" sz="2200" kern="0" spc="-35" dirty="0">
                <a:solidFill>
                  <a:srgbClr val="272525"/>
                </a:solidFill>
                <a:latin typeface="Garamond" panose="02020404030301010803" pitchFamily="18" charset="0"/>
                <a:ea typeface="Inter" pitchFamily="34" charset="-122"/>
                <a:cs typeface="Inter" pitchFamily="34" charset="-120"/>
              </a:rPr>
              <a:t>- </a:t>
            </a:r>
            <a:r>
              <a:rPr lang="en-US" sz="2600" kern="0" spc="-35" dirty="0">
                <a:solidFill>
                  <a:srgbClr val="272525"/>
                </a:solidFill>
                <a:latin typeface="Garamond" panose="02020404030301010803" pitchFamily="18" charset="0"/>
                <a:ea typeface="Inter" pitchFamily="34" charset="-122"/>
                <a:cs typeface="Inter" pitchFamily="34" charset="-120"/>
              </a:rPr>
              <a:t>From Neo-classical approach (consumer as a perfectly rational economic actor) to </a:t>
            </a:r>
            <a:r>
              <a:rPr lang="en-US" sz="2600" b="1" kern="0" spc="-35" dirty="0">
                <a:solidFill>
                  <a:srgbClr val="272525"/>
                </a:solidFill>
                <a:latin typeface="Garamond" panose="02020404030301010803" pitchFamily="18" charset="0"/>
                <a:ea typeface="Inter" pitchFamily="34" charset="-122"/>
                <a:cs typeface="Inter" pitchFamily="34" charset="-120"/>
              </a:rPr>
              <a:t>Bounded rationality theory</a:t>
            </a:r>
          </a:p>
          <a:p>
            <a:pPr marL="0" indent="0" algn="just">
              <a:lnSpc>
                <a:spcPts val="2799"/>
              </a:lnSpc>
              <a:buNone/>
            </a:pPr>
            <a:endParaRPr lang="en-US" sz="2200" kern="0" spc="-35" dirty="0">
              <a:solidFill>
                <a:srgbClr val="272525"/>
              </a:solidFill>
              <a:latin typeface="Garamond" panose="02020404030301010803" pitchFamily="18" charset="0"/>
              <a:ea typeface="Inter" pitchFamily="34" charset="-122"/>
              <a:cs typeface="Inter" pitchFamily="34" charset="-120"/>
            </a:endParaRPr>
          </a:p>
          <a:p>
            <a:pPr marL="342900" indent="-342900" algn="just">
              <a:lnSpc>
                <a:spcPts val="2799"/>
              </a:lnSpc>
              <a:buFontTx/>
              <a:buChar char="-"/>
            </a:pPr>
            <a:endParaRPr lang="en-US" sz="2200" kern="0" spc="-35" dirty="0">
              <a:solidFill>
                <a:srgbClr val="272525"/>
              </a:solidFill>
              <a:latin typeface="Garamond" panose="02020404030301010803" pitchFamily="18" charset="0"/>
              <a:ea typeface="Inter" pitchFamily="34" charset="-122"/>
              <a:cs typeface="Inter" pitchFamily="34" charset="-120"/>
            </a:endParaRPr>
          </a:p>
          <a:p>
            <a:pPr marL="342900" indent="-342900" algn="just">
              <a:lnSpc>
                <a:spcPts val="2799"/>
              </a:lnSpc>
              <a:buFontTx/>
              <a:buChar char="-"/>
            </a:pPr>
            <a:endParaRPr lang="en-US" sz="2200" kern="0" spc="-35" dirty="0">
              <a:solidFill>
                <a:srgbClr val="272525"/>
              </a:solidFill>
              <a:latin typeface="Garamond" panose="02020404030301010803" pitchFamily="18" charset="0"/>
              <a:ea typeface="Inter" pitchFamily="34" charset="-122"/>
              <a:cs typeface="Inter" pitchFamily="34" charset="-120"/>
            </a:endParaRPr>
          </a:p>
          <a:p>
            <a:pPr marL="342900" indent="-342900" algn="just">
              <a:lnSpc>
                <a:spcPts val="2799"/>
              </a:lnSpc>
              <a:buFontTx/>
              <a:buChar char="-"/>
            </a:pPr>
            <a:r>
              <a:rPr lang="en-US" sz="2600" kern="0" spc="-35" dirty="0">
                <a:solidFill>
                  <a:srgbClr val="272525"/>
                </a:solidFill>
                <a:latin typeface="Garamond" panose="02020404030301010803" pitchFamily="18" charset="0"/>
                <a:ea typeface="Inter" pitchFamily="34" charset="-122"/>
                <a:cs typeface="Inter" pitchFamily="34" charset="-120"/>
              </a:rPr>
              <a:t>Consumers often make decisions based on limited information and cognitive biases, a phenomenon known as </a:t>
            </a:r>
            <a:r>
              <a:rPr lang="en-US" sz="2600" b="1" kern="0" spc="-35" dirty="0">
                <a:solidFill>
                  <a:srgbClr val="272525"/>
                </a:solidFill>
                <a:latin typeface="Garamond" panose="02020404030301010803" pitchFamily="18" charset="0"/>
                <a:ea typeface="Inter" pitchFamily="34" charset="-122"/>
                <a:cs typeface="Inter" pitchFamily="34" charset="-120"/>
              </a:rPr>
              <a:t>bounded rationality </a:t>
            </a:r>
            <a:r>
              <a:rPr lang="en-US" sz="2600" kern="0" spc="-35" dirty="0">
                <a:solidFill>
                  <a:srgbClr val="272525"/>
                </a:solidFill>
                <a:latin typeface="Garamond" panose="02020404030301010803" pitchFamily="18" charset="0"/>
                <a:ea typeface="Inter" pitchFamily="34" charset="-122"/>
                <a:cs typeface="Inter" pitchFamily="34" charset="-120"/>
              </a:rPr>
              <a:t>(H. Simon).</a:t>
            </a:r>
          </a:p>
          <a:p>
            <a:pPr marL="342900" indent="-342900" algn="just">
              <a:lnSpc>
                <a:spcPts val="2799"/>
              </a:lnSpc>
              <a:buFontTx/>
              <a:buChar char="-"/>
            </a:pPr>
            <a:endParaRPr lang="en-US" sz="2200" kern="0" spc="-35" dirty="0">
              <a:solidFill>
                <a:srgbClr val="272525"/>
              </a:solidFill>
              <a:latin typeface="Garamond" panose="02020404030301010803" pitchFamily="18" charset="0"/>
              <a:ea typeface="Inter" pitchFamily="34" charset="-122"/>
            </a:endParaRPr>
          </a:p>
          <a:p>
            <a:pPr marL="342900" indent="-342900" algn="just">
              <a:lnSpc>
                <a:spcPts val="2799"/>
              </a:lnSpc>
              <a:buFontTx/>
              <a:buChar char="-"/>
            </a:pPr>
            <a:r>
              <a:rPr lang="en-US" sz="2600" b="1" kern="0" spc="-35" dirty="0">
                <a:solidFill>
                  <a:srgbClr val="272525"/>
                </a:solidFill>
                <a:latin typeface="Garamond" panose="02020404030301010803" pitchFamily="18" charset="0"/>
                <a:ea typeface="Inter" pitchFamily="34" charset="-122"/>
              </a:rPr>
              <a:t>Heuristics science </a:t>
            </a:r>
            <a:r>
              <a:rPr lang="en-US" sz="2600" kern="0" spc="-35" dirty="0">
                <a:solidFill>
                  <a:srgbClr val="272525"/>
                </a:solidFill>
                <a:latin typeface="Garamond" panose="02020404030301010803" pitchFamily="18" charset="0"/>
                <a:ea typeface="Inter" pitchFamily="34" charset="-122"/>
              </a:rPr>
              <a:t>(D. Kahneman) 		choices with the least possible effort of time and energy</a:t>
            </a:r>
          </a:p>
          <a:p>
            <a:pPr marL="342900" indent="-342900" algn="just">
              <a:lnSpc>
                <a:spcPts val="2799"/>
              </a:lnSpc>
              <a:buFontTx/>
              <a:buChar char="-"/>
            </a:pPr>
            <a:endParaRPr lang="en-US" sz="2600" kern="0" spc="-35" dirty="0">
              <a:solidFill>
                <a:srgbClr val="272525"/>
              </a:solidFill>
              <a:latin typeface="Garamond" panose="02020404030301010803" pitchFamily="18" charset="0"/>
              <a:ea typeface="Inter" pitchFamily="34" charset="-122"/>
            </a:endParaRPr>
          </a:p>
          <a:p>
            <a:pPr marL="342900" indent="-342900" algn="just">
              <a:lnSpc>
                <a:spcPts val="2799"/>
              </a:lnSpc>
              <a:buFontTx/>
              <a:buChar char="-"/>
            </a:pPr>
            <a:r>
              <a:rPr lang="en-US" sz="2600" kern="0" spc="-35" dirty="0">
                <a:solidFill>
                  <a:srgbClr val="272525"/>
                </a:solidFill>
                <a:latin typeface="Garamond" panose="02020404030301010803" pitchFamily="18" charset="0"/>
                <a:ea typeface="Inter" pitchFamily="34" charset="-122"/>
              </a:rPr>
              <a:t>New construction of human brain: 		</a:t>
            </a:r>
          </a:p>
          <a:p>
            <a:pPr marL="342900" indent="-342900" algn="just">
              <a:lnSpc>
                <a:spcPts val="2799"/>
              </a:lnSpc>
              <a:buFontTx/>
              <a:buChar char="-"/>
            </a:pPr>
            <a:r>
              <a:rPr lang="en-US" sz="2600" kern="0" spc="-35" dirty="0">
                <a:solidFill>
                  <a:srgbClr val="272525"/>
                </a:solidFill>
                <a:latin typeface="Garamond" panose="02020404030301010803" pitchFamily="18" charset="0"/>
                <a:ea typeface="Inter" pitchFamily="34" charset="-122"/>
              </a:rPr>
              <a:t>System 1 = </a:t>
            </a:r>
            <a:r>
              <a:rPr lang="en-US" sz="2600" u="sng" kern="0" spc="-35" dirty="0">
                <a:solidFill>
                  <a:srgbClr val="272525"/>
                </a:solidFill>
                <a:latin typeface="Garamond" panose="02020404030301010803" pitchFamily="18" charset="0"/>
                <a:ea typeface="Inter" pitchFamily="34" charset="-122"/>
              </a:rPr>
              <a:t>Intuitive part</a:t>
            </a:r>
            <a:r>
              <a:rPr lang="en-US" sz="2600" kern="0" spc="-35" dirty="0">
                <a:solidFill>
                  <a:srgbClr val="272525"/>
                </a:solidFill>
                <a:latin typeface="Garamond" panose="02020404030301010803" pitchFamily="18" charset="0"/>
                <a:ea typeface="Inter" pitchFamily="34" charset="-122"/>
              </a:rPr>
              <a:t>; System 2 = </a:t>
            </a:r>
            <a:r>
              <a:rPr lang="en-US" sz="2600" u="sng" kern="0" spc="-35" dirty="0">
                <a:solidFill>
                  <a:srgbClr val="272525"/>
                </a:solidFill>
                <a:latin typeface="Garamond" panose="02020404030301010803" pitchFamily="18" charset="0"/>
                <a:ea typeface="Inter" pitchFamily="34" charset="-122"/>
              </a:rPr>
              <a:t>Rational part</a:t>
            </a:r>
          </a:p>
          <a:p>
            <a:pPr marL="342900" indent="-342900" algn="just">
              <a:lnSpc>
                <a:spcPts val="2799"/>
              </a:lnSpc>
              <a:buFontTx/>
              <a:buChar char="-"/>
            </a:pPr>
            <a:endParaRPr lang="en-US" sz="2600" u="sng" kern="0" spc="-35" dirty="0">
              <a:solidFill>
                <a:srgbClr val="272525"/>
              </a:solidFill>
              <a:latin typeface="Garamond" panose="02020404030301010803" pitchFamily="18" charset="0"/>
              <a:ea typeface="Inter" pitchFamily="34" charset="-122"/>
            </a:endParaRPr>
          </a:p>
          <a:p>
            <a:pPr marL="342900" indent="-342900" algn="just">
              <a:lnSpc>
                <a:spcPts val="2799"/>
              </a:lnSpc>
              <a:buFontTx/>
              <a:buChar char="-"/>
            </a:pPr>
            <a:r>
              <a:rPr lang="en-US" sz="2600" u="sng" kern="0" spc="-35" dirty="0">
                <a:solidFill>
                  <a:srgbClr val="272525"/>
                </a:solidFill>
                <a:latin typeface="Garamond" panose="02020404030301010803" pitchFamily="18" charset="0"/>
                <a:ea typeface="Inter" pitchFamily="34" charset="-122"/>
              </a:rPr>
              <a:t>Messy Middle Theory</a:t>
            </a:r>
          </a:p>
          <a:p>
            <a:pPr marL="342900" indent="-342900" algn="just">
              <a:lnSpc>
                <a:spcPts val="2799"/>
              </a:lnSpc>
              <a:buFontTx/>
              <a:buChar char="-"/>
            </a:pPr>
            <a:endParaRPr lang="en-US" sz="2600" dirty="0">
              <a:latin typeface="Garamond" panose="02020404030301010803" pitchFamily="18" charset="0"/>
            </a:endParaRPr>
          </a:p>
        </p:txBody>
      </p:sp>
      <p:sp>
        <p:nvSpPr>
          <p:cNvPr id="7" name="Shape 4"/>
          <p:cNvSpPr/>
          <p:nvPr/>
        </p:nvSpPr>
        <p:spPr>
          <a:xfrm>
            <a:off x="833199" y="7011352"/>
            <a:ext cx="355402" cy="355402"/>
          </a:xfrm>
          <a:prstGeom prst="roundRect">
            <a:avLst>
              <a:gd name="adj" fmla="val 25726039"/>
            </a:avLst>
          </a:prstGeom>
          <a:noFill/>
          <a:ln w="7620">
            <a:solidFill>
              <a:srgbClr val="FFFFFF"/>
            </a:solidFill>
            <a:prstDash val="solid"/>
          </a:ln>
        </p:spPr>
        <p:txBody>
          <a:bodyPr/>
          <a:lstStyle/>
          <a:p>
            <a:endParaRPr lang="it-IT"/>
          </a:p>
        </p:txBody>
      </p:sp>
      <p:sp>
        <p:nvSpPr>
          <p:cNvPr id="9" name="Freccia in giù 8">
            <a:extLst>
              <a:ext uri="{FF2B5EF4-FFF2-40B4-BE49-F238E27FC236}">
                <a16:creationId xmlns:a16="http://schemas.microsoft.com/office/drawing/2014/main" id="{899FC50A-4CFD-3829-A7FD-838895F896E8}"/>
              </a:ext>
            </a:extLst>
          </p:cNvPr>
          <p:cNvSpPr/>
          <p:nvPr/>
        </p:nvSpPr>
        <p:spPr>
          <a:xfrm>
            <a:off x="4513679" y="2082601"/>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a destra 9">
            <a:extLst>
              <a:ext uri="{FF2B5EF4-FFF2-40B4-BE49-F238E27FC236}">
                <a16:creationId xmlns:a16="http://schemas.microsoft.com/office/drawing/2014/main" id="{60D93791-E2A0-92DA-8910-A906B9FEF5F2}"/>
              </a:ext>
            </a:extLst>
          </p:cNvPr>
          <p:cNvSpPr/>
          <p:nvPr/>
        </p:nvSpPr>
        <p:spPr>
          <a:xfrm>
            <a:off x="5499000" y="4114800"/>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it-IT"/>
          </a:p>
        </p:txBody>
      </p:sp>
      <p:sp>
        <p:nvSpPr>
          <p:cNvPr id="3" name="Shape 1"/>
          <p:cNvSpPr/>
          <p:nvPr/>
        </p:nvSpPr>
        <p:spPr>
          <a:xfrm>
            <a:off x="-66907" y="-211873"/>
            <a:ext cx="14630400" cy="8229600"/>
          </a:xfrm>
          <a:prstGeom prst="rect">
            <a:avLst/>
          </a:prstGeom>
          <a:solidFill>
            <a:srgbClr val="FFFFFF"/>
          </a:solidFill>
          <a:ln w="28575">
            <a:solidFill>
              <a:srgbClr val="0070C0"/>
            </a:solidFill>
          </a:ln>
        </p:spPr>
        <p:txBody>
          <a:bodyPr/>
          <a:lstStyle/>
          <a:p>
            <a:endParaRPr lang="it-IT"/>
          </a:p>
        </p:txBody>
      </p:sp>
      <p:sp>
        <p:nvSpPr>
          <p:cNvPr id="4" name="Text 2"/>
          <p:cNvSpPr/>
          <p:nvPr/>
        </p:nvSpPr>
        <p:spPr>
          <a:xfrm>
            <a:off x="501805" y="635621"/>
            <a:ext cx="13738302" cy="1409339"/>
          </a:xfrm>
          <a:prstGeom prst="rect">
            <a:avLst/>
          </a:prstGeom>
          <a:noFill/>
          <a:ln/>
        </p:spPr>
        <p:txBody>
          <a:bodyPr wrap="square" rtlCol="0" anchor="t"/>
          <a:lstStyle/>
          <a:p>
            <a:pPr marL="0" indent="0" algn="just">
              <a:lnSpc>
                <a:spcPts val="5468"/>
              </a:lnSpc>
              <a:buNone/>
            </a:pPr>
            <a:r>
              <a:rPr lang="en-US" sz="4374" b="1" kern="0" spc="-131" dirty="0">
                <a:solidFill>
                  <a:srgbClr val="0070C0"/>
                </a:solidFill>
                <a:latin typeface="Garamond" panose="02020404030301010803" pitchFamily="18" charset="0"/>
                <a:ea typeface="Inter" pitchFamily="34" charset="-122"/>
                <a:cs typeface="Inter" pitchFamily="34" charset="-120"/>
              </a:rPr>
              <a:t>The role of cognitive biases in consumer decision-making</a:t>
            </a:r>
            <a:endParaRPr lang="en-US" sz="4374" dirty="0">
              <a:solidFill>
                <a:srgbClr val="0070C0"/>
              </a:solidFill>
              <a:latin typeface="Garamond" panose="02020404030301010803" pitchFamily="18" charset="0"/>
            </a:endParaRPr>
          </a:p>
        </p:txBody>
      </p:sp>
      <p:sp>
        <p:nvSpPr>
          <p:cNvPr id="5" name="Text 3"/>
          <p:cNvSpPr/>
          <p:nvPr/>
        </p:nvSpPr>
        <p:spPr>
          <a:xfrm>
            <a:off x="1326995" y="1828801"/>
            <a:ext cx="12199433" cy="1226634"/>
          </a:xfrm>
          <a:prstGeom prst="rect">
            <a:avLst/>
          </a:prstGeom>
          <a:noFill/>
          <a:ln/>
        </p:spPr>
        <p:txBody>
          <a:bodyPr wrap="square" rtlCol="0" anchor="t"/>
          <a:lstStyle/>
          <a:p>
            <a:pPr marL="342900" indent="-342900" algn="l">
              <a:lnSpc>
                <a:spcPts val="3149"/>
              </a:lnSpc>
              <a:buSzPct val="100000"/>
              <a:buFont typeface="+mj-lt"/>
              <a:buAutoNum type="arabicPeriod"/>
            </a:pPr>
            <a:r>
              <a:rPr lang="en-US" sz="2200" kern="0" spc="-35" dirty="0">
                <a:solidFill>
                  <a:srgbClr val="272525"/>
                </a:solidFill>
                <a:latin typeface="Garamond" panose="02020404030301010803" pitchFamily="18" charset="0"/>
                <a:ea typeface="Inter" pitchFamily="34" charset="-122"/>
                <a:cs typeface="Inter" pitchFamily="34" charset="-120"/>
              </a:rPr>
              <a:t>Consumers often rely on </a:t>
            </a:r>
            <a:r>
              <a:rPr lang="en-US" sz="2200" b="1" kern="0" spc="-35" dirty="0">
                <a:solidFill>
                  <a:srgbClr val="272525"/>
                </a:solidFill>
                <a:latin typeface="Garamond" panose="02020404030301010803" pitchFamily="18" charset="0"/>
                <a:ea typeface="Inter" pitchFamily="34" charset="-122"/>
                <a:cs typeface="Inter" pitchFamily="34" charset="-120"/>
              </a:rPr>
              <a:t>mental shortcuts</a:t>
            </a:r>
            <a:r>
              <a:rPr lang="en-US" sz="2200" kern="0" spc="-35" dirty="0">
                <a:solidFill>
                  <a:srgbClr val="272525"/>
                </a:solidFill>
                <a:latin typeface="Garamond" panose="02020404030301010803" pitchFamily="18" charset="0"/>
                <a:ea typeface="Inter" pitchFamily="34" charset="-122"/>
                <a:cs typeface="Inter" pitchFamily="34" charset="-120"/>
              </a:rPr>
              <a:t> or </a:t>
            </a:r>
            <a:r>
              <a:rPr lang="en-US" sz="2200" b="1" kern="0" spc="-35" dirty="0">
                <a:solidFill>
                  <a:srgbClr val="272525"/>
                </a:solidFill>
                <a:latin typeface="Garamond" panose="02020404030301010803" pitchFamily="18" charset="0"/>
                <a:ea typeface="Inter" pitchFamily="34" charset="-122"/>
                <a:cs typeface="Inter" pitchFamily="34" charset="-120"/>
              </a:rPr>
              <a:t>heuristics</a:t>
            </a:r>
            <a:r>
              <a:rPr lang="en-US" sz="2200" kern="0" spc="-35" dirty="0">
                <a:solidFill>
                  <a:srgbClr val="272525"/>
                </a:solidFill>
                <a:latin typeface="Garamond" panose="02020404030301010803" pitchFamily="18" charset="0"/>
                <a:ea typeface="Inter" pitchFamily="34" charset="-122"/>
                <a:cs typeface="Inter" pitchFamily="34" charset="-120"/>
              </a:rPr>
              <a:t> to make quick decisions, leading to </a:t>
            </a:r>
            <a:r>
              <a:rPr lang="en-US" sz="2200" u="sng" kern="0" spc="-35" dirty="0">
                <a:solidFill>
                  <a:srgbClr val="272525"/>
                </a:solidFill>
                <a:latin typeface="Garamond" panose="02020404030301010803" pitchFamily="18" charset="0"/>
                <a:ea typeface="Inter" pitchFamily="34" charset="-122"/>
                <a:cs typeface="Inter" pitchFamily="34" charset="-120"/>
              </a:rPr>
              <a:t>systematic errors</a:t>
            </a:r>
            <a:r>
              <a:rPr lang="en-US" sz="2200" kern="0" spc="-35" dirty="0">
                <a:solidFill>
                  <a:srgbClr val="272525"/>
                </a:solidFill>
                <a:latin typeface="Garamond" panose="02020404030301010803" pitchFamily="18" charset="0"/>
                <a:ea typeface="Inter" pitchFamily="34" charset="-122"/>
                <a:cs typeface="Inter" pitchFamily="34" charset="-120"/>
              </a:rPr>
              <a:t> in judgment known as </a:t>
            </a:r>
            <a:r>
              <a:rPr lang="en-US" sz="2200" b="1" kern="0" spc="-35" dirty="0">
                <a:solidFill>
                  <a:srgbClr val="272525"/>
                </a:solidFill>
                <a:latin typeface="Garamond" panose="02020404030301010803" pitchFamily="18" charset="0"/>
                <a:ea typeface="Inter" pitchFamily="34" charset="-122"/>
                <a:cs typeface="Inter" pitchFamily="34" charset="-120"/>
              </a:rPr>
              <a:t>cognitive biases</a:t>
            </a:r>
            <a:r>
              <a:rPr lang="en-US" sz="2200" kern="0" spc="-35" dirty="0">
                <a:solidFill>
                  <a:srgbClr val="272525"/>
                </a:solidFill>
                <a:latin typeface="Garamond" panose="02020404030301010803" pitchFamily="18" charset="0"/>
                <a:ea typeface="Inter" pitchFamily="34" charset="-122"/>
                <a:cs typeface="Inter" pitchFamily="34" charset="-120"/>
              </a:rPr>
              <a:t>.</a:t>
            </a:r>
            <a:endParaRPr lang="en-US" sz="2200" dirty="0">
              <a:latin typeface="Garamond" panose="02020404030301010803" pitchFamily="18" charset="0"/>
            </a:endParaRPr>
          </a:p>
        </p:txBody>
      </p:sp>
      <p:sp>
        <p:nvSpPr>
          <p:cNvPr id="6" name="Text 4"/>
          <p:cNvSpPr/>
          <p:nvPr/>
        </p:nvSpPr>
        <p:spPr>
          <a:xfrm>
            <a:off x="1215484" y="2955075"/>
            <a:ext cx="11987560" cy="1014760"/>
          </a:xfrm>
          <a:prstGeom prst="rect">
            <a:avLst/>
          </a:prstGeom>
          <a:noFill/>
          <a:ln/>
        </p:spPr>
        <p:txBody>
          <a:bodyPr wrap="square" rtlCol="0" anchor="t"/>
          <a:lstStyle/>
          <a:p>
            <a:pPr marL="342900" indent="-342900" algn="just">
              <a:lnSpc>
                <a:spcPts val="3149"/>
              </a:lnSpc>
              <a:buSzPct val="100000"/>
              <a:buFont typeface="+mj-lt"/>
              <a:buAutoNum type="arabicPeriod" startAt="2"/>
            </a:pPr>
            <a:r>
              <a:rPr lang="en-US" sz="2200" kern="0" spc="-35" dirty="0">
                <a:solidFill>
                  <a:srgbClr val="272525"/>
                </a:solidFill>
                <a:latin typeface="Garamond" panose="02020404030301010803" pitchFamily="18" charset="0"/>
                <a:ea typeface="Inter" pitchFamily="34" charset="-122"/>
                <a:cs typeface="Inter" pitchFamily="34" charset="-120"/>
              </a:rPr>
              <a:t>Common biases include </a:t>
            </a:r>
            <a:r>
              <a:rPr lang="en-US" sz="2200" b="1" kern="0" spc="-35" dirty="0">
                <a:solidFill>
                  <a:srgbClr val="272525"/>
                </a:solidFill>
                <a:latin typeface="Garamond" panose="02020404030301010803" pitchFamily="18" charset="0"/>
                <a:ea typeface="Inter" pitchFamily="34" charset="-122"/>
                <a:cs typeface="Inter" pitchFamily="34" charset="-120"/>
              </a:rPr>
              <a:t>anchoring bias</a:t>
            </a:r>
            <a:r>
              <a:rPr lang="en-US" sz="2200" kern="0" spc="-35" dirty="0">
                <a:solidFill>
                  <a:srgbClr val="272525"/>
                </a:solidFill>
                <a:latin typeface="Garamond" panose="02020404030301010803" pitchFamily="18" charset="0"/>
                <a:ea typeface="Inter" pitchFamily="34" charset="-122"/>
                <a:cs typeface="Inter" pitchFamily="34" charset="-120"/>
              </a:rPr>
              <a:t> (over-relying on initial information), </a:t>
            </a:r>
            <a:r>
              <a:rPr lang="en-US" sz="2200" b="1" kern="0" spc="-35" dirty="0">
                <a:solidFill>
                  <a:srgbClr val="272525"/>
                </a:solidFill>
                <a:latin typeface="Garamond" panose="02020404030301010803" pitchFamily="18" charset="0"/>
                <a:ea typeface="Inter" pitchFamily="34" charset="-122"/>
                <a:cs typeface="Inter" pitchFamily="34" charset="-120"/>
              </a:rPr>
              <a:t>framing bias</a:t>
            </a:r>
            <a:r>
              <a:rPr lang="en-US" sz="2200" kern="0" spc="-35" dirty="0">
                <a:solidFill>
                  <a:srgbClr val="272525"/>
                </a:solidFill>
                <a:latin typeface="Garamond" panose="02020404030301010803" pitchFamily="18" charset="0"/>
                <a:ea typeface="Inter" pitchFamily="34" charset="-122"/>
                <a:cs typeface="Inter" pitchFamily="34" charset="-120"/>
              </a:rPr>
              <a:t> (being influenced by how information is presented), and </a:t>
            </a:r>
            <a:r>
              <a:rPr lang="en-US" sz="2200" b="1" kern="0" spc="-35" dirty="0">
                <a:solidFill>
                  <a:srgbClr val="272525"/>
                </a:solidFill>
                <a:latin typeface="Garamond" panose="02020404030301010803" pitchFamily="18" charset="0"/>
                <a:ea typeface="Inter" pitchFamily="34" charset="-122"/>
                <a:cs typeface="Inter" pitchFamily="34" charset="-120"/>
              </a:rPr>
              <a:t>loss aversion</a:t>
            </a:r>
            <a:r>
              <a:rPr lang="en-US" sz="2200" kern="0" spc="-35" dirty="0">
                <a:solidFill>
                  <a:srgbClr val="272525"/>
                </a:solidFill>
                <a:latin typeface="Garamond" panose="02020404030301010803" pitchFamily="18" charset="0"/>
                <a:ea typeface="Inter" pitchFamily="34" charset="-122"/>
                <a:cs typeface="Inter" pitchFamily="34" charset="-120"/>
              </a:rPr>
              <a:t> (valuing losses more than gains).</a:t>
            </a:r>
            <a:endParaRPr lang="en-US" sz="2200" dirty="0">
              <a:latin typeface="Garamond" panose="02020404030301010803" pitchFamily="18" charset="0"/>
            </a:endParaRPr>
          </a:p>
        </p:txBody>
      </p:sp>
      <p:sp>
        <p:nvSpPr>
          <p:cNvPr id="7" name="Text 5"/>
          <p:cNvSpPr/>
          <p:nvPr/>
        </p:nvSpPr>
        <p:spPr>
          <a:xfrm>
            <a:off x="1215484" y="3969836"/>
            <a:ext cx="11987560" cy="814037"/>
          </a:xfrm>
          <a:prstGeom prst="rect">
            <a:avLst/>
          </a:prstGeom>
          <a:noFill/>
          <a:ln/>
        </p:spPr>
        <p:txBody>
          <a:bodyPr wrap="square" rtlCol="0" anchor="t"/>
          <a:lstStyle/>
          <a:p>
            <a:pPr marL="342900" indent="-342900" algn="just">
              <a:lnSpc>
                <a:spcPts val="3149"/>
              </a:lnSpc>
              <a:buSzPct val="100000"/>
              <a:buFont typeface="+mj-lt"/>
              <a:buAutoNum type="arabicPeriod" startAt="3"/>
            </a:pPr>
            <a:r>
              <a:rPr lang="en-US" sz="2200" kern="0" spc="-35" dirty="0">
                <a:solidFill>
                  <a:srgbClr val="272525"/>
                </a:solidFill>
                <a:latin typeface="Garamond" panose="02020404030301010803" pitchFamily="18" charset="0"/>
                <a:ea typeface="Inter" pitchFamily="34" charset="-122"/>
                <a:cs typeface="Inter" pitchFamily="34" charset="-120"/>
              </a:rPr>
              <a:t>These biases can cause consumers to make </a:t>
            </a:r>
            <a:r>
              <a:rPr lang="en-US" sz="2200" b="1" kern="0" spc="-35" dirty="0">
                <a:solidFill>
                  <a:srgbClr val="272525"/>
                </a:solidFill>
                <a:latin typeface="Garamond" panose="02020404030301010803" pitchFamily="18" charset="0"/>
                <a:ea typeface="Inter" pitchFamily="34" charset="-122"/>
                <a:cs typeface="Inter" pitchFamily="34" charset="-120"/>
              </a:rPr>
              <a:t>suboptimal choices</a:t>
            </a:r>
            <a:r>
              <a:rPr lang="en-US" sz="2200" kern="0" spc="-35" dirty="0">
                <a:solidFill>
                  <a:srgbClr val="272525"/>
                </a:solidFill>
                <a:latin typeface="Garamond" panose="02020404030301010803" pitchFamily="18" charset="0"/>
                <a:ea typeface="Inter" pitchFamily="34" charset="-122"/>
                <a:cs typeface="Inter" pitchFamily="34" charset="-120"/>
              </a:rPr>
              <a:t>, often to the advantage of </a:t>
            </a:r>
            <a:r>
              <a:rPr lang="en-US" sz="2200" b="1" kern="0" spc="-35" dirty="0">
                <a:solidFill>
                  <a:srgbClr val="272525"/>
                </a:solidFill>
                <a:latin typeface="Garamond" panose="02020404030301010803" pitchFamily="18" charset="0"/>
                <a:ea typeface="Inter" pitchFamily="34" charset="-122"/>
                <a:cs typeface="Inter" pitchFamily="34" charset="-120"/>
              </a:rPr>
              <a:t>savvy marketers</a:t>
            </a:r>
            <a:r>
              <a:rPr lang="en-US" sz="2200" kern="0" spc="-35" dirty="0">
                <a:solidFill>
                  <a:srgbClr val="272525"/>
                </a:solidFill>
                <a:latin typeface="Garamond" panose="02020404030301010803" pitchFamily="18" charset="0"/>
                <a:ea typeface="Inter" pitchFamily="34" charset="-122"/>
                <a:cs typeface="Inter" pitchFamily="34" charset="-120"/>
              </a:rPr>
              <a:t> who leverage these biases to sway purchasing decisions.</a:t>
            </a:r>
          </a:p>
          <a:p>
            <a:pPr marL="342900" indent="-342900" algn="l">
              <a:lnSpc>
                <a:spcPts val="3149"/>
              </a:lnSpc>
              <a:buSzPct val="100000"/>
              <a:buFont typeface="+mj-lt"/>
              <a:buAutoNum type="arabicPeriod" startAt="3"/>
            </a:pPr>
            <a:endParaRPr lang="en-US" sz="2200" kern="0" spc="-35" dirty="0">
              <a:solidFill>
                <a:srgbClr val="272525"/>
              </a:solidFill>
              <a:latin typeface="Garamond" panose="02020404030301010803" pitchFamily="18" charset="0"/>
              <a:ea typeface="Inter" pitchFamily="34" charset="-122"/>
            </a:endParaRPr>
          </a:p>
          <a:p>
            <a:pPr marL="342900" indent="-342900" algn="just">
              <a:lnSpc>
                <a:spcPts val="3149"/>
              </a:lnSpc>
              <a:buSzPct val="100000"/>
              <a:buFontTx/>
              <a:buChar char="-"/>
            </a:pPr>
            <a:endParaRPr lang="en-US" sz="2200" kern="0" spc="-35" dirty="0">
              <a:solidFill>
                <a:srgbClr val="272525"/>
              </a:solidFill>
              <a:latin typeface="Garamond" panose="02020404030301010803" pitchFamily="18" charset="0"/>
              <a:ea typeface="Inter" pitchFamily="34" charset="-122"/>
            </a:endParaRPr>
          </a:p>
          <a:p>
            <a:pPr marL="342900" indent="-342900" algn="just">
              <a:lnSpc>
                <a:spcPts val="3149"/>
              </a:lnSpc>
              <a:buSzPct val="100000"/>
              <a:buFontTx/>
              <a:buChar char="-"/>
            </a:pPr>
            <a:r>
              <a:rPr lang="en-US" sz="2600" b="1" u="sng" kern="0" spc="-35" dirty="0">
                <a:solidFill>
                  <a:srgbClr val="272525"/>
                </a:solidFill>
                <a:latin typeface="Garamond" panose="02020404030301010803" pitchFamily="18" charset="0"/>
                <a:ea typeface="Inter" pitchFamily="34" charset="-122"/>
              </a:rPr>
              <a:t>Neuroeconomics</a:t>
            </a:r>
          </a:p>
          <a:p>
            <a:pPr marL="342900" indent="-342900" algn="just">
              <a:lnSpc>
                <a:spcPts val="3149"/>
              </a:lnSpc>
              <a:buSzPct val="100000"/>
              <a:buFontTx/>
              <a:buChar char="-"/>
            </a:pPr>
            <a:endParaRPr lang="en-US" sz="2600" b="1" u="sng" kern="0" spc="-35" dirty="0">
              <a:solidFill>
                <a:srgbClr val="272525"/>
              </a:solidFill>
              <a:latin typeface="Garamond" panose="02020404030301010803" pitchFamily="18" charset="0"/>
              <a:ea typeface="Inter" pitchFamily="34" charset="-122"/>
            </a:endParaRPr>
          </a:p>
          <a:p>
            <a:pPr marL="342900" indent="-342900" algn="just">
              <a:lnSpc>
                <a:spcPts val="3149"/>
              </a:lnSpc>
              <a:buSzPct val="100000"/>
              <a:buFontTx/>
              <a:buChar char="-"/>
            </a:pPr>
            <a:r>
              <a:rPr lang="en-US" sz="2600" b="1" u="sng" kern="0" spc="-35" dirty="0">
                <a:solidFill>
                  <a:srgbClr val="272525"/>
                </a:solidFill>
                <a:latin typeface="Garamond" panose="02020404030301010803" pitchFamily="18" charset="0"/>
                <a:ea typeface="Inter" pitchFamily="34" charset="-122"/>
              </a:rPr>
              <a:t>Rapidity of Technological Innovation	</a:t>
            </a:r>
            <a:r>
              <a:rPr lang="en-US" sz="2600" kern="0" spc="-35" dirty="0">
                <a:solidFill>
                  <a:srgbClr val="272525"/>
                </a:solidFill>
                <a:latin typeface="Garamond" panose="02020404030301010803" pitchFamily="18" charset="0"/>
                <a:ea typeface="Inter" pitchFamily="34" charset="-122"/>
              </a:rPr>
              <a:t>	      </a:t>
            </a:r>
            <a:r>
              <a:rPr lang="en-US" sz="2600" b="1" kern="0" spc="-35" dirty="0">
                <a:solidFill>
                  <a:srgbClr val="272525"/>
                </a:solidFill>
                <a:effectLst>
                  <a:outerShdw blurRad="38100" dist="38100" dir="2700000" algn="tl">
                    <a:srgbClr val="000000">
                      <a:alpha val="43137"/>
                    </a:srgbClr>
                  </a:outerShdw>
                </a:effectLst>
                <a:latin typeface="Garamond" panose="02020404030301010803" pitchFamily="18" charset="0"/>
                <a:ea typeface="Inter" pitchFamily="34" charset="-122"/>
              </a:rPr>
              <a:t>Neuromarketing Techniques</a:t>
            </a:r>
            <a:endParaRPr lang="en-US" sz="2600" b="1" u="sng" dirty="0">
              <a:effectLst>
                <a:outerShdw blurRad="38100" dist="38100" dir="2700000" algn="tl">
                  <a:srgbClr val="000000">
                    <a:alpha val="43137"/>
                  </a:srgbClr>
                </a:outerShdw>
              </a:effectLst>
              <a:latin typeface="Garamond" panose="02020404030301010803" pitchFamily="18" charset="0"/>
            </a:endParaRPr>
          </a:p>
        </p:txBody>
      </p:sp>
      <p:sp>
        <p:nvSpPr>
          <p:cNvPr id="8" name="Freccia a destra 7">
            <a:extLst>
              <a:ext uri="{FF2B5EF4-FFF2-40B4-BE49-F238E27FC236}">
                <a16:creationId xmlns:a16="http://schemas.microsoft.com/office/drawing/2014/main" id="{F446B5B4-D149-D25B-9148-01EC3A170F99}"/>
              </a:ext>
            </a:extLst>
          </p:cNvPr>
          <p:cNvSpPr/>
          <p:nvPr/>
        </p:nvSpPr>
        <p:spPr>
          <a:xfrm>
            <a:off x="7060171" y="6278137"/>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2"/>
          <p:cNvSpPr/>
          <p:nvPr/>
        </p:nvSpPr>
        <p:spPr>
          <a:xfrm>
            <a:off x="278780" y="401444"/>
            <a:ext cx="9489687" cy="970156"/>
          </a:xfrm>
          <a:prstGeom prst="rect">
            <a:avLst/>
          </a:prstGeom>
          <a:noFill/>
          <a:ln/>
        </p:spPr>
        <p:txBody>
          <a:bodyPr wrap="square" rtlCol="0" anchor="t"/>
          <a:lstStyle/>
          <a:p>
            <a:pPr marL="0" indent="0" algn="just">
              <a:lnSpc>
                <a:spcPts val="5468"/>
              </a:lnSpc>
              <a:buNone/>
            </a:pPr>
            <a:r>
              <a:rPr lang="en-US" sz="3200" b="1" kern="0" spc="-131" dirty="0">
                <a:solidFill>
                  <a:srgbClr val="0070C0"/>
                </a:solidFill>
                <a:latin typeface="Garamond" panose="02020404030301010803" pitchFamily="18" charset="0"/>
                <a:ea typeface="Inter" pitchFamily="34" charset="-122"/>
                <a:cs typeface="Inter" pitchFamily="34" charset="-120"/>
              </a:rPr>
              <a:t>Artificial Emotional Intelligence </a:t>
            </a:r>
            <a:endParaRPr lang="en-US" sz="3200" dirty="0">
              <a:solidFill>
                <a:srgbClr val="0070C0"/>
              </a:solidFill>
              <a:latin typeface="Garamond" panose="02020404030301010803" pitchFamily="18" charset="0"/>
            </a:endParaRPr>
          </a:p>
        </p:txBody>
      </p:sp>
      <p:sp>
        <p:nvSpPr>
          <p:cNvPr id="6" name="Text 3"/>
          <p:cNvSpPr/>
          <p:nvPr/>
        </p:nvSpPr>
        <p:spPr>
          <a:xfrm>
            <a:off x="278780" y="1103971"/>
            <a:ext cx="9344722" cy="3010829"/>
          </a:xfrm>
          <a:prstGeom prst="rect">
            <a:avLst/>
          </a:prstGeom>
          <a:noFill/>
          <a:ln/>
        </p:spPr>
        <p:txBody>
          <a:bodyPr wrap="square" rtlCol="0" anchor="t"/>
          <a:lstStyle/>
          <a:p>
            <a:pPr marL="0" indent="0" algn="just">
              <a:lnSpc>
                <a:spcPts val="2799"/>
              </a:lnSpc>
              <a:buNone/>
            </a:pPr>
            <a:endParaRPr lang="en-US" sz="2200" kern="0" spc="-35" dirty="0">
              <a:solidFill>
                <a:srgbClr val="272525"/>
              </a:solidFill>
              <a:latin typeface="Garamond" panose="02020404030301010803" pitchFamily="18" charset="0"/>
              <a:ea typeface="Inter" pitchFamily="34" charset="-122"/>
              <a:cs typeface="Inter" pitchFamily="34" charset="-120"/>
            </a:endParaRPr>
          </a:p>
          <a:p>
            <a:pPr marL="0" indent="0" algn="just">
              <a:lnSpc>
                <a:spcPts val="2799"/>
              </a:lnSpc>
              <a:buNone/>
            </a:pPr>
            <a:r>
              <a:rPr lang="en-US" sz="2600" u="sng" kern="0" spc="-35" dirty="0">
                <a:solidFill>
                  <a:srgbClr val="272525"/>
                </a:solidFill>
                <a:latin typeface="Garamond" panose="02020404030301010803" pitchFamily="18" charset="0"/>
                <a:ea typeface="Inter" pitchFamily="34" charset="-122"/>
                <a:cs typeface="Inter" pitchFamily="34" charset="-120"/>
              </a:rPr>
              <a:t>Machines capable not only of interpreting but also of simulating human emotions</a:t>
            </a:r>
          </a:p>
          <a:p>
            <a:pPr marL="0" indent="0" algn="just">
              <a:lnSpc>
                <a:spcPts val="2799"/>
              </a:lnSpc>
              <a:buNone/>
            </a:pPr>
            <a:endParaRPr lang="en-US" sz="2200" kern="0" spc="-35" dirty="0">
              <a:solidFill>
                <a:srgbClr val="272525"/>
              </a:solidFill>
              <a:latin typeface="Garamond" panose="02020404030301010803" pitchFamily="18" charset="0"/>
              <a:ea typeface="Inter" pitchFamily="34" charset="-122"/>
              <a:cs typeface="Inter" pitchFamily="34" charset="-120"/>
            </a:endParaRPr>
          </a:p>
          <a:p>
            <a:pPr marL="0" indent="0" algn="just">
              <a:lnSpc>
                <a:spcPts val="2799"/>
              </a:lnSpc>
              <a:buNone/>
            </a:pPr>
            <a:r>
              <a:rPr lang="en-US" sz="2200" kern="0" spc="-35" dirty="0">
                <a:solidFill>
                  <a:srgbClr val="272525"/>
                </a:solidFill>
                <a:latin typeface="Garamond" panose="02020404030301010803" pitchFamily="18" charset="0"/>
                <a:ea typeface="Inter" pitchFamily="34" charset="-122"/>
                <a:cs typeface="Inter" pitchFamily="34" charset="-120"/>
              </a:rPr>
              <a:t>Neuromarketing harnesses the power of neuroscience to uncover the hidden drivers of consumer behavior. By analyzing brain activity during exposure to marketing messages, researchers can gain deep insights into the subconscious processes underlying purchasing decisions.</a:t>
            </a:r>
            <a:endParaRPr lang="en-US" sz="2200" dirty="0">
              <a:latin typeface="Garamond" panose="02020404030301010803" pitchFamily="18" charset="0"/>
            </a:endParaRPr>
          </a:p>
        </p:txBody>
      </p:sp>
      <p:sp>
        <p:nvSpPr>
          <p:cNvPr id="7" name="Text 4"/>
          <p:cNvSpPr/>
          <p:nvPr/>
        </p:nvSpPr>
        <p:spPr>
          <a:xfrm>
            <a:off x="278779" y="3144644"/>
            <a:ext cx="9344723" cy="4249734"/>
          </a:xfrm>
          <a:prstGeom prst="rect">
            <a:avLst/>
          </a:prstGeom>
          <a:noFill/>
          <a:ln/>
        </p:spPr>
        <p:txBody>
          <a:bodyPr wrap="square" rtlCol="0" anchor="t"/>
          <a:lstStyle/>
          <a:p>
            <a:pPr marL="0" indent="0" algn="just">
              <a:lnSpc>
                <a:spcPts val="2799"/>
              </a:lnSpc>
              <a:buNone/>
            </a:pPr>
            <a:endParaRPr lang="en-US" sz="2200" kern="0" spc="-35" dirty="0">
              <a:solidFill>
                <a:srgbClr val="272525"/>
              </a:solidFill>
              <a:latin typeface="Garamond" panose="02020404030301010803" pitchFamily="18" charset="0"/>
              <a:ea typeface="Inter" pitchFamily="34" charset="-122"/>
              <a:cs typeface="Inter" pitchFamily="34" charset="-120"/>
            </a:endParaRPr>
          </a:p>
          <a:p>
            <a:pPr marL="0" indent="0" algn="just">
              <a:lnSpc>
                <a:spcPts val="2799"/>
              </a:lnSpc>
              <a:buNone/>
            </a:pPr>
            <a:endParaRPr lang="en-US" sz="2200" kern="0" spc="-35" dirty="0">
              <a:solidFill>
                <a:srgbClr val="272525"/>
              </a:solidFill>
              <a:latin typeface="Garamond" panose="02020404030301010803" pitchFamily="18" charset="0"/>
              <a:ea typeface="Inter" pitchFamily="34" charset="-122"/>
              <a:cs typeface="Inter" pitchFamily="34" charset="-120"/>
            </a:endParaRPr>
          </a:p>
          <a:p>
            <a:pPr marL="0" indent="0" algn="just">
              <a:lnSpc>
                <a:spcPts val="2799"/>
              </a:lnSpc>
              <a:buNone/>
            </a:pPr>
            <a:endParaRPr lang="en-US" sz="2200" kern="0" spc="-35" dirty="0">
              <a:solidFill>
                <a:srgbClr val="272525"/>
              </a:solidFill>
              <a:latin typeface="Garamond" panose="02020404030301010803" pitchFamily="18" charset="0"/>
              <a:ea typeface="Inter" pitchFamily="34" charset="-122"/>
              <a:cs typeface="Inter" pitchFamily="34" charset="-120"/>
            </a:endParaRPr>
          </a:p>
          <a:p>
            <a:pPr marL="0" indent="0" algn="just">
              <a:lnSpc>
                <a:spcPts val="2799"/>
              </a:lnSpc>
              <a:buNone/>
            </a:pPr>
            <a:r>
              <a:rPr lang="en-US" sz="2200" kern="0" spc="-35" dirty="0">
                <a:solidFill>
                  <a:srgbClr val="272525"/>
                </a:solidFill>
                <a:latin typeface="Garamond" panose="02020404030301010803" pitchFamily="18" charset="0"/>
                <a:ea typeface="Inter" pitchFamily="34" charset="-122"/>
                <a:cs typeface="Inter" pitchFamily="34" charset="-120"/>
              </a:rPr>
              <a:t>From tracking eye movements to measuring neural responses, neuromarketing provides a window into the </a:t>
            </a:r>
            <a:r>
              <a:rPr lang="en-US" sz="2200" b="1" u="sng" kern="0" spc="-35" dirty="0">
                <a:solidFill>
                  <a:srgbClr val="272525"/>
                </a:solidFill>
                <a:latin typeface="Garamond" panose="02020404030301010803" pitchFamily="18" charset="0"/>
                <a:ea typeface="Inter" pitchFamily="34" charset="-122"/>
                <a:cs typeface="Inter" pitchFamily="34" charset="-120"/>
              </a:rPr>
              <a:t>black box of the consumer mind</a:t>
            </a:r>
            <a:r>
              <a:rPr lang="en-US" sz="2200" kern="0" spc="-35" dirty="0">
                <a:solidFill>
                  <a:srgbClr val="272525"/>
                </a:solidFill>
                <a:latin typeface="Garamond" panose="02020404030301010803" pitchFamily="18" charset="0"/>
                <a:ea typeface="Inter" pitchFamily="34" charset="-122"/>
                <a:cs typeface="Inter" pitchFamily="34" charset="-120"/>
              </a:rPr>
              <a:t>, revealing how specific visual, auditory, and emotional cues trigger neurological reactions that influence brand perception and purchase intent.</a:t>
            </a:r>
          </a:p>
          <a:p>
            <a:pPr marL="0" indent="0" algn="just">
              <a:lnSpc>
                <a:spcPts val="2799"/>
              </a:lnSpc>
              <a:buNone/>
            </a:pPr>
            <a:endParaRPr lang="en-US" sz="2200" kern="0" spc="-35" dirty="0">
              <a:solidFill>
                <a:srgbClr val="272525"/>
              </a:solidFill>
              <a:latin typeface="Garamond" panose="02020404030301010803" pitchFamily="18" charset="0"/>
              <a:ea typeface="Inter" pitchFamily="34" charset="-122"/>
              <a:cs typeface="Inter" pitchFamily="34" charset="-120"/>
            </a:endParaRPr>
          </a:p>
          <a:p>
            <a:pPr marL="0" indent="0" algn="just">
              <a:lnSpc>
                <a:spcPts val="2799"/>
              </a:lnSpc>
              <a:buNone/>
            </a:pPr>
            <a:r>
              <a:rPr lang="en-US" sz="2200" kern="0" spc="-35" dirty="0">
                <a:solidFill>
                  <a:srgbClr val="272525"/>
                </a:solidFill>
                <a:latin typeface="Garamond" panose="02020404030301010803" pitchFamily="18" charset="0"/>
                <a:ea typeface="Inter" pitchFamily="34" charset="-122"/>
                <a:cs typeface="Inter" pitchFamily="34" charset="-120"/>
              </a:rPr>
              <a:t>-Bottom up &amp; Top down</a:t>
            </a:r>
          </a:p>
        </p:txBody>
      </p:sp>
      <p:pic>
        <p:nvPicPr>
          <p:cNvPr id="2" name="Immagine 1">
            <a:extLst>
              <a:ext uri="{FF2B5EF4-FFF2-40B4-BE49-F238E27FC236}">
                <a16:creationId xmlns:a16="http://schemas.microsoft.com/office/drawing/2014/main" id="{FED56C7F-B6D6-FFCA-3BB9-E44C163C91A1}"/>
              </a:ext>
            </a:extLst>
          </p:cNvPr>
          <p:cNvPicPr>
            <a:picLocks noChangeAspect="1"/>
          </p:cNvPicPr>
          <p:nvPr/>
        </p:nvPicPr>
        <p:blipFill>
          <a:blip r:embed="rId3"/>
          <a:stretch>
            <a:fillRect/>
          </a:stretch>
        </p:blipFill>
        <p:spPr>
          <a:xfrm>
            <a:off x="9857232" y="0"/>
            <a:ext cx="4773168" cy="8229600"/>
          </a:xfrm>
          <a:prstGeom prst="rect">
            <a:avLst/>
          </a:prstGeom>
        </p:spPr>
      </p:pic>
    </p:spTree>
    <p:extLst>
      <p:ext uri="{BB962C8B-B14F-4D97-AF65-F5344CB8AC3E}">
        <p14:creationId xmlns:p14="http://schemas.microsoft.com/office/powerpoint/2010/main" val="282169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it-IT"/>
          </a:p>
        </p:txBody>
      </p:sp>
      <p:sp>
        <p:nvSpPr>
          <p:cNvPr id="3" name="Shape 1"/>
          <p:cNvSpPr/>
          <p:nvPr/>
        </p:nvSpPr>
        <p:spPr>
          <a:xfrm>
            <a:off x="0" y="0"/>
            <a:ext cx="14630400" cy="8229600"/>
          </a:xfrm>
          <a:prstGeom prst="rect">
            <a:avLst/>
          </a:prstGeom>
          <a:solidFill>
            <a:srgbClr val="FFFFFF"/>
          </a:solidFill>
          <a:ln/>
        </p:spPr>
        <p:txBody>
          <a:bodyPr/>
          <a:lstStyle/>
          <a:p>
            <a:endParaRPr lang="it-IT"/>
          </a:p>
        </p:txBody>
      </p:sp>
      <p:sp>
        <p:nvSpPr>
          <p:cNvPr id="4" name="Text 2"/>
          <p:cNvSpPr/>
          <p:nvPr/>
        </p:nvSpPr>
        <p:spPr>
          <a:xfrm>
            <a:off x="1103970" y="582930"/>
            <a:ext cx="12913113" cy="1003577"/>
          </a:xfrm>
          <a:prstGeom prst="rect">
            <a:avLst/>
          </a:prstGeom>
          <a:noFill/>
          <a:ln/>
        </p:spPr>
        <p:txBody>
          <a:bodyPr wrap="square" rtlCol="0" anchor="t"/>
          <a:lstStyle/>
          <a:p>
            <a:pPr marL="0" indent="0" algn="just">
              <a:lnSpc>
                <a:spcPts val="5207"/>
              </a:lnSpc>
              <a:buNone/>
            </a:pPr>
            <a:r>
              <a:rPr lang="en-US" sz="4166" b="1" kern="0" spc="-125" dirty="0">
                <a:solidFill>
                  <a:srgbClr val="0070C0"/>
                </a:solidFill>
                <a:latin typeface="Garamond" panose="02020404030301010803" pitchFamily="18" charset="0"/>
                <a:ea typeface="Inter" pitchFamily="34" charset="-122"/>
                <a:cs typeface="Inter" pitchFamily="34" charset="-120"/>
              </a:rPr>
              <a:t>Potential harms of exploiting consumer bounded rationality</a:t>
            </a:r>
            <a:endParaRPr lang="en-US" sz="4166" dirty="0">
              <a:solidFill>
                <a:srgbClr val="0070C0"/>
              </a:solidFill>
              <a:latin typeface="Garamond" panose="02020404030301010803" pitchFamily="18" charset="0"/>
            </a:endParaRPr>
          </a:p>
        </p:txBody>
      </p:sp>
      <p:sp>
        <p:nvSpPr>
          <p:cNvPr id="5" name="Shape 3"/>
          <p:cNvSpPr/>
          <p:nvPr/>
        </p:nvSpPr>
        <p:spPr>
          <a:xfrm>
            <a:off x="2289215" y="2493645"/>
            <a:ext cx="476131" cy="476131"/>
          </a:xfrm>
          <a:prstGeom prst="roundRect">
            <a:avLst>
              <a:gd name="adj" fmla="val 20000"/>
            </a:avLst>
          </a:prstGeom>
          <a:solidFill>
            <a:srgbClr val="DADBF1"/>
          </a:solidFill>
          <a:ln w="7620">
            <a:solidFill>
              <a:srgbClr val="C0C1D7"/>
            </a:solidFill>
            <a:prstDash val="solid"/>
          </a:ln>
        </p:spPr>
        <p:txBody>
          <a:bodyPr/>
          <a:lstStyle/>
          <a:p>
            <a:endParaRPr lang="it-IT"/>
          </a:p>
        </p:txBody>
      </p:sp>
      <p:sp>
        <p:nvSpPr>
          <p:cNvPr id="6" name="Text 4"/>
          <p:cNvSpPr/>
          <p:nvPr/>
        </p:nvSpPr>
        <p:spPr>
          <a:xfrm>
            <a:off x="2454354" y="2533293"/>
            <a:ext cx="145852" cy="396716"/>
          </a:xfrm>
          <a:prstGeom prst="rect">
            <a:avLst/>
          </a:prstGeom>
          <a:noFill/>
          <a:ln/>
        </p:spPr>
        <p:txBody>
          <a:bodyPr wrap="none" rtlCol="0" anchor="t"/>
          <a:lstStyle/>
          <a:p>
            <a:pPr marL="0" indent="0" algn="ctr">
              <a:lnSpc>
                <a:spcPts val="3124"/>
              </a:lnSpc>
              <a:buNone/>
            </a:pPr>
            <a:r>
              <a:rPr lang="en-US" sz="2499" b="1" kern="0" spc="-75" dirty="0">
                <a:solidFill>
                  <a:srgbClr val="272525"/>
                </a:solidFill>
                <a:latin typeface="Inter" pitchFamily="34" charset="0"/>
                <a:ea typeface="Inter" pitchFamily="34" charset="-122"/>
                <a:cs typeface="Inter" pitchFamily="34" charset="-120"/>
              </a:rPr>
              <a:t>1</a:t>
            </a:r>
            <a:endParaRPr lang="en-US" sz="2499" dirty="0"/>
          </a:p>
        </p:txBody>
      </p:sp>
      <p:sp>
        <p:nvSpPr>
          <p:cNvPr id="7" name="Text 5"/>
          <p:cNvSpPr/>
          <p:nvPr/>
        </p:nvSpPr>
        <p:spPr>
          <a:xfrm>
            <a:off x="2976920" y="2566392"/>
            <a:ext cx="4007763" cy="330637"/>
          </a:xfrm>
          <a:prstGeom prst="rect">
            <a:avLst/>
          </a:prstGeom>
          <a:noFill/>
          <a:ln/>
        </p:spPr>
        <p:txBody>
          <a:bodyPr wrap="none" rtlCol="0" anchor="t"/>
          <a:lstStyle/>
          <a:p>
            <a:pPr marL="0" indent="0">
              <a:lnSpc>
                <a:spcPts val="2604"/>
              </a:lnSpc>
              <a:buNone/>
            </a:pPr>
            <a:r>
              <a:rPr lang="en-US" sz="2083" b="1" kern="0" spc="-62" dirty="0">
                <a:solidFill>
                  <a:srgbClr val="272525"/>
                </a:solidFill>
                <a:latin typeface="Garamond" panose="02020404030301010803" pitchFamily="18" charset="0"/>
                <a:ea typeface="Inter" pitchFamily="34" charset="-122"/>
                <a:cs typeface="Inter" pitchFamily="34" charset="-120"/>
              </a:rPr>
              <a:t>Manipulation of decision-making</a:t>
            </a:r>
            <a:endParaRPr lang="en-US" sz="2083" dirty="0">
              <a:latin typeface="Garamond" panose="02020404030301010803" pitchFamily="18" charset="0"/>
            </a:endParaRPr>
          </a:p>
        </p:txBody>
      </p:sp>
      <p:sp>
        <p:nvSpPr>
          <p:cNvPr id="8" name="Text 6"/>
          <p:cNvSpPr/>
          <p:nvPr/>
        </p:nvSpPr>
        <p:spPr>
          <a:xfrm>
            <a:off x="2976920" y="3023949"/>
            <a:ext cx="4232434" cy="1692473"/>
          </a:xfrm>
          <a:prstGeom prst="rect">
            <a:avLst/>
          </a:prstGeom>
          <a:noFill/>
          <a:ln/>
        </p:spPr>
        <p:txBody>
          <a:bodyPr wrap="square" rtlCol="0" anchor="t"/>
          <a:lstStyle/>
          <a:p>
            <a:pPr marL="0" indent="0" algn="just">
              <a:lnSpc>
                <a:spcPts val="2666"/>
              </a:lnSpc>
              <a:buNone/>
            </a:pPr>
            <a:r>
              <a:rPr lang="en-US" sz="2200" kern="0" spc="-33" dirty="0">
                <a:solidFill>
                  <a:srgbClr val="272525"/>
                </a:solidFill>
                <a:latin typeface="Garamond" panose="02020404030301010803" pitchFamily="18" charset="0"/>
                <a:ea typeface="Inter" pitchFamily="34" charset="-122"/>
                <a:cs typeface="Inter" pitchFamily="34" charset="-120"/>
              </a:rPr>
              <a:t>Neuromarketing techniques can be used to manipulate consumer choices by targeting their cognitive biases and decision-making processes, leading to suboptimal purchasing decisions.</a:t>
            </a:r>
            <a:endParaRPr lang="en-US" sz="2200" dirty="0">
              <a:latin typeface="Garamond" panose="02020404030301010803" pitchFamily="18" charset="0"/>
            </a:endParaRPr>
          </a:p>
        </p:txBody>
      </p:sp>
      <p:sp>
        <p:nvSpPr>
          <p:cNvPr id="9" name="Shape 7"/>
          <p:cNvSpPr/>
          <p:nvPr/>
        </p:nvSpPr>
        <p:spPr>
          <a:xfrm>
            <a:off x="7420928" y="2493645"/>
            <a:ext cx="476131" cy="476131"/>
          </a:xfrm>
          <a:prstGeom prst="roundRect">
            <a:avLst>
              <a:gd name="adj" fmla="val 20000"/>
            </a:avLst>
          </a:prstGeom>
          <a:solidFill>
            <a:srgbClr val="DADBF1"/>
          </a:solidFill>
          <a:ln w="7620">
            <a:solidFill>
              <a:srgbClr val="C0C1D7"/>
            </a:solidFill>
            <a:prstDash val="solid"/>
          </a:ln>
        </p:spPr>
        <p:txBody>
          <a:bodyPr/>
          <a:lstStyle/>
          <a:p>
            <a:endParaRPr lang="it-IT"/>
          </a:p>
        </p:txBody>
      </p:sp>
      <p:sp>
        <p:nvSpPr>
          <p:cNvPr id="10" name="Text 8"/>
          <p:cNvSpPr/>
          <p:nvPr/>
        </p:nvSpPr>
        <p:spPr>
          <a:xfrm>
            <a:off x="7563803" y="2533293"/>
            <a:ext cx="190381" cy="396716"/>
          </a:xfrm>
          <a:prstGeom prst="rect">
            <a:avLst/>
          </a:prstGeom>
          <a:noFill/>
          <a:ln/>
        </p:spPr>
        <p:txBody>
          <a:bodyPr wrap="none" rtlCol="0" anchor="t"/>
          <a:lstStyle/>
          <a:p>
            <a:pPr marL="0" indent="0" algn="ctr">
              <a:lnSpc>
                <a:spcPts val="3124"/>
              </a:lnSpc>
              <a:buNone/>
            </a:pPr>
            <a:r>
              <a:rPr lang="en-US" sz="2499" b="1" kern="0" spc="-75" dirty="0">
                <a:solidFill>
                  <a:srgbClr val="272525"/>
                </a:solidFill>
                <a:latin typeface="Inter" pitchFamily="34" charset="0"/>
                <a:ea typeface="Inter" pitchFamily="34" charset="-122"/>
                <a:cs typeface="Inter" pitchFamily="34" charset="-120"/>
              </a:rPr>
              <a:t>2</a:t>
            </a:r>
            <a:endParaRPr lang="en-US" sz="2499" dirty="0"/>
          </a:p>
        </p:txBody>
      </p:sp>
      <p:sp>
        <p:nvSpPr>
          <p:cNvPr id="11" name="Text 9"/>
          <p:cNvSpPr/>
          <p:nvPr/>
        </p:nvSpPr>
        <p:spPr>
          <a:xfrm>
            <a:off x="8108633" y="2566392"/>
            <a:ext cx="3743206" cy="330637"/>
          </a:xfrm>
          <a:prstGeom prst="rect">
            <a:avLst/>
          </a:prstGeom>
          <a:noFill/>
          <a:ln/>
        </p:spPr>
        <p:txBody>
          <a:bodyPr wrap="none" rtlCol="0" anchor="t"/>
          <a:lstStyle/>
          <a:p>
            <a:pPr marL="0" indent="0" algn="just">
              <a:lnSpc>
                <a:spcPts val="2604"/>
              </a:lnSpc>
              <a:buNone/>
            </a:pPr>
            <a:r>
              <a:rPr lang="en-US" sz="2083" b="1" kern="0" spc="-62" dirty="0">
                <a:solidFill>
                  <a:srgbClr val="272525"/>
                </a:solidFill>
                <a:latin typeface="Garamond" panose="02020404030301010803" pitchFamily="18" charset="0"/>
                <a:ea typeface="Inter" pitchFamily="34" charset="-122"/>
                <a:cs typeface="Inter" pitchFamily="34" charset="-120"/>
              </a:rPr>
              <a:t>Breach of consumer autonomy</a:t>
            </a:r>
            <a:endParaRPr lang="en-US" sz="2083" dirty="0">
              <a:latin typeface="Garamond" panose="02020404030301010803" pitchFamily="18" charset="0"/>
            </a:endParaRPr>
          </a:p>
        </p:txBody>
      </p:sp>
      <p:sp>
        <p:nvSpPr>
          <p:cNvPr id="12" name="Text 10"/>
          <p:cNvSpPr/>
          <p:nvPr/>
        </p:nvSpPr>
        <p:spPr>
          <a:xfrm>
            <a:off x="8108633" y="3023949"/>
            <a:ext cx="4232434" cy="1353979"/>
          </a:xfrm>
          <a:prstGeom prst="rect">
            <a:avLst/>
          </a:prstGeom>
          <a:noFill/>
          <a:ln/>
        </p:spPr>
        <p:txBody>
          <a:bodyPr wrap="square" rtlCol="0" anchor="t"/>
          <a:lstStyle/>
          <a:p>
            <a:pPr marL="0" indent="0" algn="just">
              <a:lnSpc>
                <a:spcPts val="2666"/>
              </a:lnSpc>
              <a:buNone/>
            </a:pPr>
            <a:r>
              <a:rPr lang="en-US" sz="2200" kern="0" spc="-33" dirty="0">
                <a:solidFill>
                  <a:srgbClr val="272525"/>
                </a:solidFill>
                <a:latin typeface="Garamond" panose="02020404030301010803" pitchFamily="18" charset="0"/>
                <a:ea typeface="Inter" pitchFamily="34" charset="-122"/>
                <a:cs typeface="Inter" pitchFamily="34" charset="-120"/>
              </a:rPr>
              <a:t>The exploitation of consumers' bounded rationality infringes on their right to make informed and autonomous decisions, undermining their personal agency.</a:t>
            </a:r>
            <a:endParaRPr lang="en-US" sz="2200" dirty="0">
              <a:latin typeface="Garamond" panose="02020404030301010803" pitchFamily="18" charset="0"/>
            </a:endParaRPr>
          </a:p>
        </p:txBody>
      </p:sp>
      <p:sp>
        <p:nvSpPr>
          <p:cNvPr id="13" name="Shape 11"/>
          <p:cNvSpPr/>
          <p:nvPr/>
        </p:nvSpPr>
        <p:spPr>
          <a:xfrm>
            <a:off x="2289215" y="5093256"/>
            <a:ext cx="476131" cy="476131"/>
          </a:xfrm>
          <a:prstGeom prst="roundRect">
            <a:avLst>
              <a:gd name="adj" fmla="val 20000"/>
            </a:avLst>
          </a:prstGeom>
          <a:solidFill>
            <a:srgbClr val="DADBF1"/>
          </a:solidFill>
          <a:ln w="7620">
            <a:solidFill>
              <a:srgbClr val="C0C1D7"/>
            </a:solidFill>
            <a:prstDash val="solid"/>
          </a:ln>
        </p:spPr>
        <p:txBody>
          <a:bodyPr/>
          <a:lstStyle/>
          <a:p>
            <a:endParaRPr lang="it-IT"/>
          </a:p>
        </p:txBody>
      </p:sp>
      <p:sp>
        <p:nvSpPr>
          <p:cNvPr id="14" name="Text 12"/>
          <p:cNvSpPr/>
          <p:nvPr/>
        </p:nvSpPr>
        <p:spPr>
          <a:xfrm>
            <a:off x="2427327" y="5132903"/>
            <a:ext cx="199787" cy="396716"/>
          </a:xfrm>
          <a:prstGeom prst="rect">
            <a:avLst/>
          </a:prstGeom>
          <a:noFill/>
          <a:ln/>
        </p:spPr>
        <p:txBody>
          <a:bodyPr wrap="none" rtlCol="0" anchor="t"/>
          <a:lstStyle/>
          <a:p>
            <a:pPr marL="0" indent="0" algn="ctr">
              <a:lnSpc>
                <a:spcPts val="3124"/>
              </a:lnSpc>
              <a:buNone/>
            </a:pPr>
            <a:r>
              <a:rPr lang="en-US" sz="2499" b="1" kern="0" spc="-75" dirty="0">
                <a:solidFill>
                  <a:srgbClr val="272525"/>
                </a:solidFill>
                <a:latin typeface="Inter" pitchFamily="34" charset="0"/>
                <a:ea typeface="Inter" pitchFamily="34" charset="-122"/>
                <a:cs typeface="Inter" pitchFamily="34" charset="-120"/>
              </a:rPr>
              <a:t>3</a:t>
            </a:r>
            <a:endParaRPr lang="en-US" sz="2499" dirty="0"/>
          </a:p>
        </p:txBody>
      </p:sp>
      <p:sp>
        <p:nvSpPr>
          <p:cNvPr id="15" name="Text 13"/>
          <p:cNvSpPr/>
          <p:nvPr/>
        </p:nvSpPr>
        <p:spPr>
          <a:xfrm>
            <a:off x="2976920" y="5166003"/>
            <a:ext cx="4174927" cy="330637"/>
          </a:xfrm>
          <a:prstGeom prst="rect">
            <a:avLst/>
          </a:prstGeom>
          <a:noFill/>
          <a:ln/>
        </p:spPr>
        <p:txBody>
          <a:bodyPr wrap="none" rtlCol="0" anchor="t"/>
          <a:lstStyle/>
          <a:p>
            <a:pPr marL="0" indent="0">
              <a:lnSpc>
                <a:spcPts val="2604"/>
              </a:lnSpc>
              <a:buNone/>
            </a:pPr>
            <a:r>
              <a:rPr lang="en-US" sz="2083" b="1" kern="0" spc="-62" dirty="0">
                <a:solidFill>
                  <a:srgbClr val="272525"/>
                </a:solidFill>
                <a:latin typeface="Garamond" panose="02020404030301010803" pitchFamily="18" charset="0"/>
                <a:ea typeface="Inter" pitchFamily="34" charset="-122"/>
                <a:cs typeface="Inter" pitchFamily="34" charset="-120"/>
              </a:rPr>
              <a:t>Erosion of trust in the marketplace</a:t>
            </a:r>
            <a:endParaRPr lang="en-US" sz="2083" dirty="0">
              <a:latin typeface="Garamond" panose="02020404030301010803" pitchFamily="18" charset="0"/>
            </a:endParaRPr>
          </a:p>
        </p:txBody>
      </p:sp>
      <p:sp>
        <p:nvSpPr>
          <p:cNvPr id="16" name="Text 14"/>
          <p:cNvSpPr/>
          <p:nvPr/>
        </p:nvSpPr>
        <p:spPr>
          <a:xfrm>
            <a:off x="2976920" y="5623560"/>
            <a:ext cx="4232434" cy="1814303"/>
          </a:xfrm>
          <a:prstGeom prst="rect">
            <a:avLst/>
          </a:prstGeom>
          <a:noFill/>
          <a:ln/>
        </p:spPr>
        <p:txBody>
          <a:bodyPr wrap="square" rtlCol="0" anchor="t"/>
          <a:lstStyle/>
          <a:p>
            <a:pPr marL="0" indent="0" algn="just">
              <a:lnSpc>
                <a:spcPts val="2666"/>
              </a:lnSpc>
              <a:buNone/>
            </a:pPr>
            <a:r>
              <a:rPr lang="en-US" sz="2200" kern="0" spc="-33" dirty="0">
                <a:solidFill>
                  <a:srgbClr val="272525"/>
                </a:solidFill>
                <a:latin typeface="Garamond" panose="02020404030301010803" pitchFamily="18" charset="0"/>
                <a:ea typeface="Inter" pitchFamily="34" charset="-122"/>
                <a:cs typeface="Inter" pitchFamily="34" charset="-120"/>
              </a:rPr>
              <a:t>The use of deceptive or manipulative neuromarketing tactics can erode consumer trust in businesses and brands, damaging the overall integrity of the marketplace.</a:t>
            </a:r>
            <a:endParaRPr lang="en-US" sz="2200" dirty="0">
              <a:latin typeface="Garamond" panose="02020404030301010803" pitchFamily="18" charset="0"/>
            </a:endParaRPr>
          </a:p>
        </p:txBody>
      </p:sp>
      <p:sp>
        <p:nvSpPr>
          <p:cNvPr id="17" name="Shape 15"/>
          <p:cNvSpPr/>
          <p:nvPr/>
        </p:nvSpPr>
        <p:spPr>
          <a:xfrm>
            <a:off x="7420928" y="5093256"/>
            <a:ext cx="476131" cy="476131"/>
          </a:xfrm>
          <a:prstGeom prst="roundRect">
            <a:avLst>
              <a:gd name="adj" fmla="val 20000"/>
            </a:avLst>
          </a:prstGeom>
          <a:solidFill>
            <a:srgbClr val="DADBF1"/>
          </a:solidFill>
          <a:ln w="7620">
            <a:solidFill>
              <a:srgbClr val="C0C1D7"/>
            </a:solidFill>
            <a:prstDash val="solid"/>
          </a:ln>
        </p:spPr>
        <p:txBody>
          <a:bodyPr/>
          <a:lstStyle/>
          <a:p>
            <a:endParaRPr lang="it-IT"/>
          </a:p>
        </p:txBody>
      </p:sp>
      <p:sp>
        <p:nvSpPr>
          <p:cNvPr id="18" name="Text 16"/>
          <p:cNvSpPr/>
          <p:nvPr/>
        </p:nvSpPr>
        <p:spPr>
          <a:xfrm>
            <a:off x="7556183" y="5132903"/>
            <a:ext cx="205621" cy="396716"/>
          </a:xfrm>
          <a:prstGeom prst="rect">
            <a:avLst/>
          </a:prstGeom>
          <a:noFill/>
          <a:ln/>
        </p:spPr>
        <p:txBody>
          <a:bodyPr wrap="none" rtlCol="0" anchor="t"/>
          <a:lstStyle/>
          <a:p>
            <a:pPr marL="0" indent="0" algn="ctr">
              <a:lnSpc>
                <a:spcPts val="3124"/>
              </a:lnSpc>
              <a:buNone/>
            </a:pPr>
            <a:r>
              <a:rPr lang="en-US" sz="2499" b="1" kern="0" spc="-75" dirty="0">
                <a:solidFill>
                  <a:srgbClr val="272525"/>
                </a:solidFill>
                <a:latin typeface="Inter" pitchFamily="34" charset="0"/>
                <a:ea typeface="Inter" pitchFamily="34" charset="-122"/>
                <a:cs typeface="Inter" pitchFamily="34" charset="-120"/>
              </a:rPr>
              <a:t>4</a:t>
            </a:r>
            <a:endParaRPr lang="en-US" sz="2499" dirty="0"/>
          </a:p>
        </p:txBody>
      </p:sp>
      <p:sp>
        <p:nvSpPr>
          <p:cNvPr id="19" name="Text 17"/>
          <p:cNvSpPr/>
          <p:nvPr/>
        </p:nvSpPr>
        <p:spPr>
          <a:xfrm>
            <a:off x="8108633" y="5166003"/>
            <a:ext cx="4232434" cy="661273"/>
          </a:xfrm>
          <a:prstGeom prst="rect">
            <a:avLst/>
          </a:prstGeom>
          <a:noFill/>
          <a:ln/>
        </p:spPr>
        <p:txBody>
          <a:bodyPr wrap="square" rtlCol="0" anchor="t"/>
          <a:lstStyle/>
          <a:p>
            <a:pPr marL="0" indent="0" algn="just">
              <a:lnSpc>
                <a:spcPts val="2604"/>
              </a:lnSpc>
              <a:buNone/>
            </a:pPr>
            <a:r>
              <a:rPr lang="en-US" sz="2083" b="1" kern="0" spc="-62" dirty="0">
                <a:solidFill>
                  <a:srgbClr val="272525"/>
                </a:solidFill>
                <a:latin typeface="Garamond" panose="02020404030301010803" pitchFamily="18" charset="0"/>
                <a:ea typeface="Inter" pitchFamily="34" charset="-122"/>
                <a:cs typeface="Inter" pitchFamily="34" charset="-120"/>
              </a:rPr>
              <a:t>Exacerbation of existing inequalities</a:t>
            </a:r>
            <a:endParaRPr lang="en-US" sz="2083" dirty="0">
              <a:latin typeface="Garamond" panose="02020404030301010803" pitchFamily="18" charset="0"/>
            </a:endParaRPr>
          </a:p>
        </p:txBody>
      </p:sp>
      <p:sp>
        <p:nvSpPr>
          <p:cNvPr id="20" name="Text 18"/>
          <p:cNvSpPr/>
          <p:nvPr/>
        </p:nvSpPr>
        <p:spPr>
          <a:xfrm>
            <a:off x="8108633" y="5623561"/>
            <a:ext cx="4232434" cy="2023110"/>
          </a:xfrm>
          <a:prstGeom prst="rect">
            <a:avLst/>
          </a:prstGeom>
          <a:noFill/>
          <a:ln/>
        </p:spPr>
        <p:txBody>
          <a:bodyPr wrap="square" rtlCol="0" anchor="t"/>
          <a:lstStyle/>
          <a:p>
            <a:pPr marL="0" indent="0" algn="just">
              <a:lnSpc>
                <a:spcPts val="2666"/>
              </a:lnSpc>
              <a:buNone/>
            </a:pPr>
            <a:r>
              <a:rPr lang="en-US" sz="2200" kern="0" spc="-33" dirty="0">
                <a:solidFill>
                  <a:srgbClr val="272525"/>
                </a:solidFill>
                <a:latin typeface="Garamond" panose="02020404030301010803" pitchFamily="18" charset="0"/>
                <a:ea typeface="Inter" pitchFamily="34" charset="-122"/>
                <a:cs typeface="Inter" pitchFamily="34" charset="-120"/>
              </a:rPr>
              <a:t>The disproportionate impact of these practices on vulnerable populations, such as the elderly or low-income consumers, can further exacerbate socioeconomic disparities.</a:t>
            </a:r>
            <a:endParaRPr lang="en-US" sz="2200" dirty="0">
              <a:latin typeface="Garamond" panose="02020404030301010803"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it-IT"/>
          </a:p>
        </p:txBody>
      </p:sp>
      <p:sp>
        <p:nvSpPr>
          <p:cNvPr id="3" name="Shape 1"/>
          <p:cNvSpPr/>
          <p:nvPr/>
        </p:nvSpPr>
        <p:spPr>
          <a:xfrm>
            <a:off x="0" y="0"/>
            <a:ext cx="14630400" cy="8229600"/>
          </a:xfrm>
          <a:prstGeom prst="rect">
            <a:avLst/>
          </a:prstGeom>
          <a:solidFill>
            <a:srgbClr val="FFFFFF"/>
          </a:solidFill>
          <a:ln w="28575">
            <a:solidFill>
              <a:srgbClr val="0070C0"/>
            </a:solidFill>
          </a:ln>
        </p:spPr>
        <p:txBody>
          <a:bodyPr/>
          <a:lstStyle/>
          <a:p>
            <a:endParaRPr lang="it-IT" dirty="0"/>
          </a:p>
        </p:txBody>
      </p:sp>
      <p:sp>
        <p:nvSpPr>
          <p:cNvPr id="5" name="Text 2"/>
          <p:cNvSpPr/>
          <p:nvPr/>
        </p:nvSpPr>
        <p:spPr>
          <a:xfrm>
            <a:off x="457200" y="189570"/>
            <a:ext cx="8329961" cy="880947"/>
          </a:xfrm>
          <a:prstGeom prst="rect">
            <a:avLst/>
          </a:prstGeom>
          <a:noFill/>
          <a:ln/>
        </p:spPr>
        <p:txBody>
          <a:bodyPr wrap="square" rtlCol="0" anchor="t"/>
          <a:lstStyle/>
          <a:p>
            <a:pPr marL="0" indent="0" algn="just">
              <a:lnSpc>
                <a:spcPts val="5468"/>
              </a:lnSpc>
              <a:buNone/>
            </a:pPr>
            <a:r>
              <a:rPr lang="en-US" sz="4374" b="1" kern="0" spc="-131" dirty="0">
                <a:solidFill>
                  <a:srgbClr val="0070C0"/>
                </a:solidFill>
                <a:latin typeface="Garamond" panose="02020404030301010803" pitchFamily="18" charset="0"/>
                <a:ea typeface="Inter" pitchFamily="34" charset="-122"/>
                <a:cs typeface="Inter" pitchFamily="34" charset="-120"/>
              </a:rPr>
              <a:t>Right to mental privacy?</a:t>
            </a:r>
            <a:endParaRPr lang="en-US" sz="4374" dirty="0">
              <a:solidFill>
                <a:srgbClr val="0070C0"/>
              </a:solidFill>
              <a:latin typeface="Garamond" panose="02020404030301010803" pitchFamily="18" charset="0"/>
            </a:endParaRPr>
          </a:p>
        </p:txBody>
      </p:sp>
      <p:sp>
        <p:nvSpPr>
          <p:cNvPr id="6" name="Text 3"/>
          <p:cNvSpPr/>
          <p:nvPr/>
        </p:nvSpPr>
        <p:spPr>
          <a:xfrm>
            <a:off x="334537" y="1070517"/>
            <a:ext cx="8842918" cy="724829"/>
          </a:xfrm>
          <a:prstGeom prst="rect">
            <a:avLst/>
          </a:prstGeom>
          <a:noFill/>
          <a:ln/>
        </p:spPr>
        <p:txBody>
          <a:bodyPr wrap="square" rtlCol="0" anchor="t"/>
          <a:lstStyle/>
          <a:p>
            <a:pPr marL="0" indent="0" algn="just">
              <a:lnSpc>
                <a:spcPts val="2799"/>
              </a:lnSpc>
              <a:buNone/>
            </a:pPr>
            <a:r>
              <a:rPr lang="en-US" sz="2200" dirty="0">
                <a:latin typeface="Garamond" panose="02020404030301010803" pitchFamily="18" charset="0"/>
              </a:rPr>
              <a:t>- Is Mental Privacy a Component of Personal Identity?</a:t>
            </a:r>
          </a:p>
        </p:txBody>
      </p:sp>
      <p:sp>
        <p:nvSpPr>
          <p:cNvPr id="7" name="Text 4"/>
          <p:cNvSpPr/>
          <p:nvPr/>
        </p:nvSpPr>
        <p:spPr>
          <a:xfrm>
            <a:off x="334536" y="1583473"/>
            <a:ext cx="10036097" cy="5810905"/>
          </a:xfrm>
          <a:prstGeom prst="rect">
            <a:avLst/>
          </a:prstGeom>
          <a:noFill/>
          <a:ln/>
        </p:spPr>
        <p:txBody>
          <a:bodyPr wrap="square" rtlCol="0" anchor="t"/>
          <a:lstStyle/>
          <a:p>
            <a:pPr marL="342900" indent="-342900" algn="just">
              <a:lnSpc>
                <a:spcPts val="2799"/>
              </a:lnSpc>
              <a:buFontTx/>
              <a:buChar char="-"/>
            </a:pPr>
            <a:endParaRPr lang="en-US" sz="2800" b="1" kern="0" spc="-35" dirty="0">
              <a:solidFill>
                <a:srgbClr val="272525"/>
              </a:solidFill>
              <a:latin typeface="Garamond" panose="02020404030301010803" pitchFamily="18" charset="0"/>
              <a:ea typeface="Inter" pitchFamily="34" charset="-122"/>
            </a:endParaRPr>
          </a:p>
          <a:p>
            <a:pPr marL="342900" indent="-342900" algn="just">
              <a:lnSpc>
                <a:spcPts val="2799"/>
              </a:lnSpc>
              <a:buFontTx/>
              <a:buChar char="-"/>
            </a:pPr>
            <a:endParaRPr lang="en-US" sz="2800" b="1" kern="0" spc="-35" dirty="0">
              <a:solidFill>
                <a:srgbClr val="272525"/>
              </a:solidFill>
              <a:latin typeface="Garamond" panose="02020404030301010803" pitchFamily="18" charset="0"/>
              <a:ea typeface="Inter" pitchFamily="34" charset="-122"/>
            </a:endParaRPr>
          </a:p>
          <a:p>
            <a:pPr marL="342900" indent="-342900" algn="just">
              <a:lnSpc>
                <a:spcPts val="2799"/>
              </a:lnSpc>
              <a:buFontTx/>
              <a:buChar char="-"/>
            </a:pPr>
            <a:r>
              <a:rPr lang="en-US" sz="2800" b="1" kern="0" spc="-35" dirty="0">
                <a:solidFill>
                  <a:srgbClr val="272525"/>
                </a:solidFill>
                <a:latin typeface="Garamond" panose="02020404030301010803" pitchFamily="18" charset="0"/>
                <a:ea typeface="Inter" pitchFamily="34" charset="-122"/>
              </a:rPr>
              <a:t>How do we get </a:t>
            </a:r>
            <a:r>
              <a:rPr lang="en-US" sz="2800" b="1" kern="0" spc="-35" dirty="0" err="1">
                <a:solidFill>
                  <a:srgbClr val="272525"/>
                </a:solidFill>
                <a:latin typeface="Garamond" panose="02020404030301010803" pitchFamily="18" charset="0"/>
                <a:ea typeface="Inter" pitchFamily="34" charset="-122"/>
              </a:rPr>
              <a:t>neurorights</a:t>
            </a:r>
            <a:r>
              <a:rPr lang="en-US" sz="2800" b="1" kern="0" spc="-35" dirty="0">
                <a:solidFill>
                  <a:srgbClr val="272525"/>
                </a:solidFill>
                <a:latin typeface="Garamond" panose="02020404030301010803" pitchFamily="18" charset="0"/>
                <a:ea typeface="Inter" pitchFamily="34" charset="-122"/>
              </a:rPr>
              <a:t> enshrined in law?</a:t>
            </a:r>
          </a:p>
          <a:p>
            <a:pPr marL="342900" indent="-342900" algn="just">
              <a:lnSpc>
                <a:spcPts val="2799"/>
              </a:lnSpc>
              <a:buFontTx/>
              <a:buChar char="-"/>
            </a:pPr>
            <a:endParaRPr lang="en-US" sz="2800" b="1" kern="0" spc="-35" dirty="0">
              <a:solidFill>
                <a:srgbClr val="272525"/>
              </a:solidFill>
              <a:latin typeface="Garamond" panose="02020404030301010803" pitchFamily="18" charset="0"/>
              <a:ea typeface="Inter" pitchFamily="34" charset="-122"/>
            </a:endParaRPr>
          </a:p>
          <a:p>
            <a:pPr marL="342900" indent="-342900" algn="just">
              <a:lnSpc>
                <a:spcPts val="2799"/>
              </a:lnSpc>
              <a:buFontTx/>
              <a:buChar char="-"/>
            </a:pPr>
            <a:r>
              <a:rPr lang="en-US" sz="2800" b="1" kern="0" spc="-35" dirty="0">
                <a:solidFill>
                  <a:srgbClr val="272525"/>
                </a:solidFill>
                <a:latin typeface="Garamond" panose="02020404030301010803" pitchFamily="18" charset="0"/>
                <a:ea typeface="Inter" pitchFamily="34" charset="-122"/>
              </a:rPr>
              <a:t>Colorado Privacy Act </a:t>
            </a:r>
          </a:p>
          <a:p>
            <a:pPr marL="342900" indent="-342900" algn="just">
              <a:lnSpc>
                <a:spcPts val="2799"/>
              </a:lnSpc>
              <a:buFontTx/>
              <a:buChar char="-"/>
            </a:pPr>
            <a:r>
              <a:rPr lang="en-US" sz="2800" b="1" kern="0" spc="-35" dirty="0">
                <a:solidFill>
                  <a:srgbClr val="272525"/>
                </a:solidFill>
                <a:latin typeface="Garamond" panose="02020404030301010803" pitchFamily="18" charset="0"/>
                <a:ea typeface="Inter" pitchFamily="34" charset="-122"/>
              </a:rPr>
              <a:t>Extend privacy rights to a person's neural data under a law.</a:t>
            </a:r>
          </a:p>
          <a:p>
            <a:pPr marL="342900" indent="-342900" algn="just">
              <a:lnSpc>
                <a:spcPts val="2799"/>
              </a:lnSpc>
              <a:buFontTx/>
              <a:buChar char="-"/>
            </a:pPr>
            <a:endParaRPr lang="en-US" sz="2800" b="1" kern="0" spc="-35" dirty="0">
              <a:solidFill>
                <a:srgbClr val="272525"/>
              </a:solidFill>
              <a:latin typeface="Garamond" panose="02020404030301010803" pitchFamily="18" charset="0"/>
              <a:ea typeface="Inter" pitchFamily="34" charset="-122"/>
            </a:endParaRPr>
          </a:p>
          <a:p>
            <a:pPr marL="342900" indent="-342900" algn="just">
              <a:lnSpc>
                <a:spcPts val="2799"/>
              </a:lnSpc>
              <a:buFontTx/>
              <a:buChar char="-"/>
            </a:pPr>
            <a:r>
              <a:rPr lang="en-US" sz="2800" b="1" kern="0" spc="-35" dirty="0">
                <a:solidFill>
                  <a:srgbClr val="272525"/>
                </a:solidFill>
                <a:latin typeface="Garamond" panose="02020404030301010803" pitchFamily="18" charset="0"/>
                <a:ea typeface="Inter" pitchFamily="34" charset="-122"/>
              </a:rPr>
              <a:t>Definition of “sensitive data” in the state’s current personal privacy law to include biological and “neural data” generated by the brain, the spinal cord and the network of nerves that relays messages throughout the body (21/2/2024).</a:t>
            </a:r>
          </a:p>
          <a:p>
            <a:pPr marL="342900" indent="-342900" algn="just">
              <a:lnSpc>
                <a:spcPts val="2799"/>
              </a:lnSpc>
              <a:buFontTx/>
              <a:buChar char="-"/>
            </a:pPr>
            <a:endParaRPr lang="en-US" sz="2800" kern="0" spc="-35" dirty="0">
              <a:solidFill>
                <a:srgbClr val="272525"/>
              </a:solidFill>
              <a:latin typeface="Garamond" panose="02020404030301010803" pitchFamily="18" charset="0"/>
              <a:ea typeface="Inter" pitchFamily="34" charset="-122"/>
            </a:endParaRPr>
          </a:p>
          <a:p>
            <a:pPr marL="342900" indent="-342900" algn="just">
              <a:lnSpc>
                <a:spcPts val="2799"/>
              </a:lnSpc>
              <a:buFontTx/>
              <a:buChar char="-"/>
            </a:pPr>
            <a:r>
              <a:rPr lang="en-US" sz="2800" kern="0" spc="-35" dirty="0">
                <a:solidFill>
                  <a:srgbClr val="272525"/>
                </a:solidFill>
                <a:latin typeface="Garamond" panose="02020404030301010803" pitchFamily="18" charset="0"/>
                <a:ea typeface="Inter" pitchFamily="34" charset="-122"/>
              </a:rPr>
              <a:t>Colorado’s law requires tech companies to gain consent to collect neural data and to be more transparent about how such data is used.</a:t>
            </a:r>
          </a:p>
          <a:p>
            <a:pPr marL="342900" indent="-342900" algn="just">
              <a:lnSpc>
                <a:spcPts val="2799"/>
              </a:lnSpc>
              <a:buFontTx/>
              <a:buChar char="-"/>
            </a:pPr>
            <a:endParaRPr lang="en-US" sz="2200" kern="0" spc="-35" dirty="0">
              <a:solidFill>
                <a:srgbClr val="272525"/>
              </a:solidFill>
              <a:latin typeface="Garamond" panose="02020404030301010803" pitchFamily="18" charset="0"/>
              <a:ea typeface="Inter" pitchFamily="34" charset="-122"/>
            </a:endParaRPr>
          </a:p>
          <a:p>
            <a:pPr marL="342900" indent="-342900" algn="just">
              <a:lnSpc>
                <a:spcPts val="2799"/>
              </a:lnSpc>
              <a:buFontTx/>
              <a:buChar char="-"/>
            </a:pPr>
            <a:endParaRPr lang="en-US" sz="2200" dirty="0">
              <a:latin typeface="Garamond" panose="02020404030301010803" pitchFamily="18" charset="0"/>
            </a:endParaRPr>
          </a:p>
        </p:txBody>
      </p:sp>
      <p:pic>
        <p:nvPicPr>
          <p:cNvPr id="4" name="Immagine 3">
            <a:extLst>
              <a:ext uri="{FF2B5EF4-FFF2-40B4-BE49-F238E27FC236}">
                <a16:creationId xmlns:a16="http://schemas.microsoft.com/office/drawing/2014/main" id="{68D30DC0-4577-72DF-99DB-36A226755B4A}"/>
              </a:ext>
            </a:extLst>
          </p:cNvPr>
          <p:cNvPicPr>
            <a:picLocks noChangeAspect="1"/>
          </p:cNvPicPr>
          <p:nvPr/>
        </p:nvPicPr>
        <p:blipFill>
          <a:blip r:embed="rId3"/>
          <a:stretch>
            <a:fillRect/>
          </a:stretch>
        </p:blipFill>
        <p:spPr>
          <a:xfrm>
            <a:off x="10329863" y="500685"/>
            <a:ext cx="3966000" cy="6669549"/>
          </a:xfrm>
          <a:prstGeom prst="rect">
            <a:avLst/>
          </a:prstGeom>
        </p:spPr>
      </p:pic>
    </p:spTree>
    <p:extLst>
      <p:ext uri="{BB962C8B-B14F-4D97-AF65-F5344CB8AC3E}">
        <p14:creationId xmlns:p14="http://schemas.microsoft.com/office/powerpoint/2010/main" val="1815890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it-IT"/>
          </a:p>
        </p:txBody>
      </p:sp>
      <p:sp>
        <p:nvSpPr>
          <p:cNvPr id="3" name="Shape 1"/>
          <p:cNvSpPr/>
          <p:nvPr/>
        </p:nvSpPr>
        <p:spPr>
          <a:xfrm>
            <a:off x="0" y="0"/>
            <a:ext cx="14630400" cy="8229600"/>
          </a:xfrm>
          <a:prstGeom prst="rect">
            <a:avLst/>
          </a:prstGeom>
          <a:solidFill>
            <a:srgbClr val="FFFFFF"/>
          </a:solidFill>
          <a:ln w="28575">
            <a:solidFill>
              <a:srgbClr val="0070C0"/>
            </a:solidFill>
          </a:ln>
        </p:spPr>
        <p:txBody>
          <a:bodyPr/>
          <a:lstStyle/>
          <a:p>
            <a:endParaRPr lang="it-IT"/>
          </a:p>
        </p:txBody>
      </p:sp>
      <p:sp>
        <p:nvSpPr>
          <p:cNvPr id="5" name="Text 2"/>
          <p:cNvSpPr/>
          <p:nvPr/>
        </p:nvSpPr>
        <p:spPr>
          <a:xfrm>
            <a:off x="524108" y="501806"/>
            <a:ext cx="8876370" cy="1662650"/>
          </a:xfrm>
          <a:prstGeom prst="rect">
            <a:avLst/>
          </a:prstGeom>
          <a:noFill/>
          <a:ln/>
        </p:spPr>
        <p:txBody>
          <a:bodyPr wrap="square" rtlCol="0" anchor="t"/>
          <a:lstStyle/>
          <a:p>
            <a:pPr marL="0" indent="0" algn="just">
              <a:lnSpc>
                <a:spcPts val="5468"/>
              </a:lnSpc>
              <a:buNone/>
            </a:pPr>
            <a:r>
              <a:rPr lang="en-US" sz="4374" b="1" kern="0" spc="-131" dirty="0">
                <a:solidFill>
                  <a:srgbClr val="0070C0"/>
                </a:solidFill>
                <a:latin typeface="Garamond" panose="02020404030301010803" pitchFamily="18" charset="0"/>
                <a:ea typeface="Inter" pitchFamily="34" charset="-122"/>
                <a:cs typeface="Inter" pitchFamily="34" charset="-120"/>
              </a:rPr>
              <a:t>From U.S.A to E.U. Law</a:t>
            </a:r>
          </a:p>
          <a:p>
            <a:pPr marL="0" indent="0" algn="just">
              <a:lnSpc>
                <a:spcPts val="5468"/>
              </a:lnSpc>
              <a:buNone/>
            </a:pPr>
            <a:r>
              <a:rPr lang="en-US" sz="4374" b="1" kern="0" spc="-131" dirty="0">
                <a:solidFill>
                  <a:srgbClr val="0070C0"/>
                </a:solidFill>
                <a:latin typeface="Garamond" panose="02020404030301010803" pitchFamily="18" charset="0"/>
                <a:ea typeface="Inter" pitchFamily="34" charset="-122"/>
                <a:cs typeface="Inter" pitchFamily="34" charset="-120"/>
              </a:rPr>
              <a:t>The bounded rationality of consumer</a:t>
            </a:r>
            <a:endParaRPr lang="en-US" sz="4374" dirty="0">
              <a:solidFill>
                <a:srgbClr val="0070C0"/>
              </a:solidFill>
              <a:latin typeface="Garamond" panose="02020404030301010803" pitchFamily="18" charset="0"/>
            </a:endParaRPr>
          </a:p>
        </p:txBody>
      </p:sp>
      <p:sp>
        <p:nvSpPr>
          <p:cNvPr id="6" name="Text 3"/>
          <p:cNvSpPr/>
          <p:nvPr/>
        </p:nvSpPr>
        <p:spPr>
          <a:xfrm>
            <a:off x="524109" y="2666262"/>
            <a:ext cx="8653346" cy="1035942"/>
          </a:xfrm>
          <a:prstGeom prst="rect">
            <a:avLst/>
          </a:prstGeom>
          <a:noFill/>
          <a:ln/>
        </p:spPr>
        <p:txBody>
          <a:bodyPr wrap="square" rtlCol="0" anchor="t"/>
          <a:lstStyle/>
          <a:p>
            <a:pPr marL="0" indent="0" algn="just">
              <a:lnSpc>
                <a:spcPts val="2799"/>
              </a:lnSpc>
              <a:buNone/>
            </a:pPr>
            <a:r>
              <a:rPr lang="en-US" sz="2200" dirty="0">
                <a:latin typeface="Garamond" panose="02020404030301010803" pitchFamily="18" charset="0"/>
              </a:rPr>
              <a:t>- </a:t>
            </a:r>
            <a:r>
              <a:rPr lang="en-US" sz="2200" u="sng" dirty="0">
                <a:latin typeface="Garamond" panose="02020404030301010803" pitchFamily="18" charset="0"/>
              </a:rPr>
              <a:t>Correct interpretation of the figure of the average consumer under the Unfair Commercial Practices Directive</a:t>
            </a:r>
            <a:r>
              <a:rPr lang="en-US" sz="2200" dirty="0">
                <a:latin typeface="Garamond" panose="02020404030301010803" pitchFamily="18" charset="0"/>
              </a:rPr>
              <a:t> (Dir. 2005/29/UE)</a:t>
            </a:r>
          </a:p>
        </p:txBody>
      </p:sp>
      <p:sp>
        <p:nvSpPr>
          <p:cNvPr id="7" name="Text 4"/>
          <p:cNvSpPr/>
          <p:nvPr/>
        </p:nvSpPr>
        <p:spPr>
          <a:xfrm>
            <a:off x="412595" y="3836020"/>
            <a:ext cx="8764859" cy="3558357"/>
          </a:xfrm>
          <a:prstGeom prst="rect">
            <a:avLst/>
          </a:prstGeom>
          <a:noFill/>
          <a:ln/>
        </p:spPr>
        <p:txBody>
          <a:bodyPr wrap="square" rtlCol="0" anchor="t"/>
          <a:lstStyle/>
          <a:p>
            <a:pPr marL="342900" indent="-342900" algn="just">
              <a:lnSpc>
                <a:spcPts val="2799"/>
              </a:lnSpc>
              <a:buFontTx/>
              <a:buChar char="-"/>
            </a:pPr>
            <a:r>
              <a:rPr lang="en-US" sz="2800" b="1" kern="0" spc="-35" dirty="0">
                <a:solidFill>
                  <a:srgbClr val="272525"/>
                </a:solidFill>
                <a:latin typeface="Garamond" panose="02020404030301010803" pitchFamily="18" charset="0"/>
                <a:ea typeface="Inter" pitchFamily="34" charset="-122"/>
              </a:rPr>
              <a:t>The Italian Council of State 10 October of 2022</a:t>
            </a:r>
          </a:p>
          <a:p>
            <a:pPr marL="342900" indent="-342900" algn="just">
              <a:lnSpc>
                <a:spcPts val="2799"/>
              </a:lnSpc>
              <a:buFontTx/>
              <a:buChar char="-"/>
            </a:pPr>
            <a:endParaRPr lang="en-US" sz="2800" b="1" kern="0" spc="-35" dirty="0">
              <a:solidFill>
                <a:srgbClr val="272525"/>
              </a:solidFill>
              <a:latin typeface="Garamond" panose="02020404030301010803" pitchFamily="18" charset="0"/>
              <a:ea typeface="Inter" pitchFamily="34" charset="-122"/>
            </a:endParaRPr>
          </a:p>
          <a:p>
            <a:pPr marL="342900" indent="-342900" algn="just">
              <a:lnSpc>
                <a:spcPts val="2799"/>
              </a:lnSpc>
              <a:buFontTx/>
              <a:buChar char="-"/>
            </a:pPr>
            <a:r>
              <a:rPr lang="en-US" sz="2800" b="1" kern="0" spc="-35" dirty="0">
                <a:solidFill>
                  <a:srgbClr val="272525"/>
                </a:solidFill>
                <a:latin typeface="Garamond" panose="02020404030301010803" pitchFamily="18" charset="0"/>
                <a:ea typeface="Inter" pitchFamily="34" charset="-122"/>
              </a:rPr>
              <a:t>Judgment of Prejudicial Reference to the EU Court of Justice (Compass Case)</a:t>
            </a:r>
          </a:p>
          <a:p>
            <a:pPr marL="342900" indent="-342900" algn="just">
              <a:lnSpc>
                <a:spcPts val="2799"/>
              </a:lnSpc>
              <a:buFontTx/>
              <a:buChar char="-"/>
            </a:pPr>
            <a:endParaRPr lang="en-US" sz="2200" kern="0" spc="-35" dirty="0">
              <a:solidFill>
                <a:srgbClr val="272525"/>
              </a:solidFill>
              <a:latin typeface="Garamond" panose="02020404030301010803" pitchFamily="18" charset="0"/>
              <a:ea typeface="Inter" pitchFamily="34" charset="-122"/>
            </a:endParaRPr>
          </a:p>
          <a:p>
            <a:pPr marL="342900" indent="-342900" algn="just">
              <a:lnSpc>
                <a:spcPts val="2799"/>
              </a:lnSpc>
              <a:buFontTx/>
              <a:buChar char="-"/>
            </a:pPr>
            <a:r>
              <a:rPr lang="en-US" sz="2600" b="1" kern="0" spc="-35" dirty="0">
                <a:solidFill>
                  <a:srgbClr val="272525"/>
                </a:solidFill>
                <a:latin typeface="Garamond" panose="02020404030301010803" pitchFamily="18" charset="0"/>
                <a:ea typeface="Inter" pitchFamily="34" charset="-122"/>
              </a:rPr>
              <a:t>Will the ruling of the EU Court of Justice lead to a Reconceptualisation of the whole area of unfair commercial practices?</a:t>
            </a:r>
          </a:p>
          <a:p>
            <a:pPr marL="342900" indent="-342900" algn="just">
              <a:lnSpc>
                <a:spcPts val="2799"/>
              </a:lnSpc>
              <a:buFontTx/>
              <a:buChar char="-"/>
            </a:pPr>
            <a:endParaRPr lang="en-US" sz="2200" dirty="0">
              <a:latin typeface="Garamond" panose="02020404030301010803" pitchFamily="18" charset="0"/>
            </a:endParaRPr>
          </a:p>
        </p:txBody>
      </p:sp>
      <p:pic>
        <p:nvPicPr>
          <p:cNvPr id="8" name="Immagine 7">
            <a:extLst>
              <a:ext uri="{FF2B5EF4-FFF2-40B4-BE49-F238E27FC236}">
                <a16:creationId xmlns:a16="http://schemas.microsoft.com/office/drawing/2014/main" id="{D388493D-9FCD-C433-9AE2-D709C085951B}"/>
              </a:ext>
            </a:extLst>
          </p:cNvPr>
          <p:cNvPicPr>
            <a:picLocks noChangeAspect="1"/>
          </p:cNvPicPr>
          <p:nvPr/>
        </p:nvPicPr>
        <p:blipFill>
          <a:blip r:embed="rId3"/>
          <a:stretch>
            <a:fillRect/>
          </a:stretch>
        </p:blipFill>
        <p:spPr>
          <a:xfrm>
            <a:off x="9701560" y="0"/>
            <a:ext cx="4928839" cy="8229600"/>
          </a:xfrm>
          <a:prstGeom prst="rect">
            <a:avLst/>
          </a:prstGeom>
        </p:spPr>
      </p:pic>
    </p:spTree>
    <p:extLst>
      <p:ext uri="{BB962C8B-B14F-4D97-AF65-F5344CB8AC3E}">
        <p14:creationId xmlns:p14="http://schemas.microsoft.com/office/powerpoint/2010/main" val="857426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it-IT"/>
          </a:p>
        </p:txBody>
      </p:sp>
      <p:sp>
        <p:nvSpPr>
          <p:cNvPr id="3" name="Shape 1"/>
          <p:cNvSpPr/>
          <p:nvPr/>
        </p:nvSpPr>
        <p:spPr>
          <a:xfrm>
            <a:off x="18326" y="18098"/>
            <a:ext cx="14630400" cy="8229600"/>
          </a:xfrm>
          <a:prstGeom prst="rect">
            <a:avLst/>
          </a:prstGeom>
          <a:solidFill>
            <a:srgbClr val="FFFFFF"/>
          </a:solidFill>
          <a:ln w="28575">
            <a:solidFill>
              <a:srgbClr val="0070C0"/>
            </a:solidFill>
          </a:ln>
        </p:spPr>
        <p:txBody>
          <a:bodyPr/>
          <a:lstStyle/>
          <a:p>
            <a:pPr algn="just"/>
            <a:endParaRPr lang="en-US" dirty="0"/>
          </a:p>
          <a:p>
            <a:pPr algn="just"/>
            <a:endParaRPr lang="it-IT" dirty="0"/>
          </a:p>
        </p:txBody>
      </p:sp>
      <p:sp>
        <p:nvSpPr>
          <p:cNvPr id="5" name="Text 2"/>
          <p:cNvSpPr/>
          <p:nvPr/>
        </p:nvSpPr>
        <p:spPr>
          <a:xfrm>
            <a:off x="807719" y="695206"/>
            <a:ext cx="10316170" cy="1346121"/>
          </a:xfrm>
          <a:prstGeom prst="rect">
            <a:avLst/>
          </a:prstGeom>
          <a:noFill/>
          <a:ln/>
        </p:spPr>
        <p:txBody>
          <a:bodyPr wrap="square" rtlCol="0" anchor="t"/>
          <a:lstStyle/>
          <a:p>
            <a:pPr marL="0" indent="0" algn="just">
              <a:lnSpc>
                <a:spcPts val="5301"/>
              </a:lnSpc>
              <a:buNone/>
            </a:pPr>
            <a:r>
              <a:rPr lang="en-US" sz="4241" b="1" kern="0" spc="-127" dirty="0">
                <a:solidFill>
                  <a:srgbClr val="0070C0"/>
                </a:solidFill>
                <a:latin typeface="Garamond" panose="02020404030301010803" pitchFamily="18" charset="0"/>
                <a:ea typeface="Inter" pitchFamily="34" charset="-122"/>
                <a:cs typeface="Inter" pitchFamily="34" charset="-120"/>
              </a:rPr>
              <a:t>Unfair commercial practices directive &amp; AI Act</a:t>
            </a:r>
            <a:endParaRPr lang="en-US" sz="4241" dirty="0">
              <a:solidFill>
                <a:srgbClr val="0070C0"/>
              </a:solidFill>
              <a:latin typeface="Garamond" panose="02020404030301010803" pitchFamily="18" charset="0"/>
            </a:endParaRPr>
          </a:p>
        </p:txBody>
      </p:sp>
      <p:sp>
        <p:nvSpPr>
          <p:cNvPr id="7" name="Text 3"/>
          <p:cNvSpPr/>
          <p:nvPr/>
        </p:nvSpPr>
        <p:spPr>
          <a:xfrm>
            <a:off x="872993" y="2059425"/>
            <a:ext cx="3322915" cy="428624"/>
          </a:xfrm>
          <a:prstGeom prst="rect">
            <a:avLst/>
          </a:prstGeom>
          <a:noFill/>
          <a:ln/>
        </p:spPr>
        <p:txBody>
          <a:bodyPr wrap="none" rtlCol="0" anchor="t"/>
          <a:lstStyle/>
          <a:p>
            <a:pPr marL="0" indent="0" algn="just">
              <a:lnSpc>
                <a:spcPts val="2650"/>
              </a:lnSpc>
              <a:buNone/>
            </a:pPr>
            <a:r>
              <a:rPr lang="en-US" sz="2600" b="1" kern="0" spc="-64" dirty="0">
                <a:solidFill>
                  <a:srgbClr val="272525"/>
                </a:solidFill>
                <a:latin typeface="Garamond" panose="02020404030301010803" pitchFamily="18" charset="0"/>
                <a:ea typeface="Inter" pitchFamily="34" charset="-122"/>
                <a:cs typeface="Inter" pitchFamily="34" charset="-120"/>
              </a:rPr>
              <a:t>Unfair commercial practices  </a:t>
            </a:r>
            <a:r>
              <a:rPr lang="en-US" sz="2120" b="1" kern="0" spc="-64" dirty="0">
                <a:solidFill>
                  <a:srgbClr val="272525"/>
                </a:solidFill>
                <a:latin typeface="Garamond" panose="02020404030301010803" pitchFamily="18" charset="0"/>
                <a:ea typeface="Inter" pitchFamily="34" charset="-122"/>
                <a:cs typeface="Inter" pitchFamily="34" charset="-120"/>
              </a:rPr>
              <a:t>(dir. 2005/29/EU)</a:t>
            </a:r>
            <a:endParaRPr lang="en-US" sz="2120" dirty="0">
              <a:latin typeface="Garamond" panose="02020404030301010803" pitchFamily="18" charset="0"/>
            </a:endParaRPr>
          </a:p>
        </p:txBody>
      </p:sp>
      <p:sp>
        <p:nvSpPr>
          <p:cNvPr id="8" name="Text 4"/>
          <p:cNvSpPr/>
          <p:nvPr/>
        </p:nvSpPr>
        <p:spPr>
          <a:xfrm>
            <a:off x="769699" y="2492573"/>
            <a:ext cx="10073641" cy="689134"/>
          </a:xfrm>
          <a:prstGeom prst="rect">
            <a:avLst/>
          </a:prstGeom>
          <a:noFill/>
          <a:ln/>
        </p:spPr>
        <p:txBody>
          <a:bodyPr wrap="square" rtlCol="0" anchor="t"/>
          <a:lstStyle/>
          <a:p>
            <a:pPr marL="0" indent="0" algn="just">
              <a:lnSpc>
                <a:spcPts val="2714"/>
              </a:lnSpc>
              <a:buNone/>
            </a:pPr>
            <a:r>
              <a:rPr lang="en-US" sz="2200" kern="0" spc="-34" dirty="0">
                <a:solidFill>
                  <a:srgbClr val="272525"/>
                </a:solidFill>
                <a:latin typeface="Garamond" panose="02020404030301010803" pitchFamily="18" charset="0"/>
                <a:ea typeface="Inter" pitchFamily="34" charset="-122"/>
              </a:rPr>
              <a:t>To determine whether a commercial practice is aggressive does not depend exclusively upon the fact that it can be considered harassment, coercion or undue influence. This is stated expressly in Art. 8, which also requires that the harassment, coercion or </a:t>
            </a:r>
            <a:r>
              <a:rPr lang="en-US" sz="2200" b="1" u="sng" kern="0" spc="-34" dirty="0">
                <a:solidFill>
                  <a:srgbClr val="272525"/>
                </a:solidFill>
                <a:latin typeface="Garamond" panose="02020404030301010803" pitchFamily="18" charset="0"/>
                <a:ea typeface="Inter" pitchFamily="34" charset="-122"/>
              </a:rPr>
              <a:t>undue influence </a:t>
            </a:r>
            <a:r>
              <a:rPr lang="en-US" sz="2200" kern="0" spc="-34" dirty="0">
                <a:solidFill>
                  <a:srgbClr val="272525"/>
                </a:solidFill>
                <a:latin typeface="Garamond" panose="02020404030301010803" pitchFamily="18" charset="0"/>
                <a:ea typeface="Inter" pitchFamily="34" charset="-122"/>
              </a:rPr>
              <a:t>`significantly impairs or is likely to significantly impair the average consumer’s freedom of choice or conduct with regard to the product and thereby causes him or is likely to cause him to take a transactional decision that he would not have taken otherwise´.</a:t>
            </a:r>
          </a:p>
          <a:p>
            <a:pPr marL="0" indent="0" algn="just">
              <a:lnSpc>
                <a:spcPts val="2714"/>
              </a:lnSpc>
              <a:buNone/>
            </a:pPr>
            <a:endParaRPr lang="en-US" sz="2200" kern="0" spc="-34" dirty="0">
              <a:solidFill>
                <a:srgbClr val="272525"/>
              </a:solidFill>
              <a:latin typeface="Garamond" panose="02020404030301010803" pitchFamily="18" charset="0"/>
              <a:ea typeface="Inter" pitchFamily="34" charset="-122"/>
            </a:endParaRPr>
          </a:p>
          <a:p>
            <a:pPr marL="0" indent="0" algn="just">
              <a:lnSpc>
                <a:spcPts val="2714"/>
              </a:lnSpc>
              <a:buNone/>
            </a:pPr>
            <a:r>
              <a:rPr lang="en-US" sz="2200" dirty="0">
                <a:latin typeface="Garamond" panose="02020404030301010803" pitchFamily="18" charset="0"/>
              </a:rPr>
              <a:t>- </a:t>
            </a:r>
            <a:r>
              <a:rPr lang="en-US" sz="2200" b="1" dirty="0">
                <a:latin typeface="Garamond" panose="02020404030301010803" pitchFamily="18" charset="0"/>
              </a:rPr>
              <a:t>Aggressive or misleading practices?</a:t>
            </a:r>
          </a:p>
        </p:txBody>
      </p:sp>
      <p:sp>
        <p:nvSpPr>
          <p:cNvPr id="10" name="Text 5"/>
          <p:cNvSpPr/>
          <p:nvPr/>
        </p:nvSpPr>
        <p:spPr>
          <a:xfrm>
            <a:off x="2207776" y="4303038"/>
            <a:ext cx="2692718" cy="336590"/>
          </a:xfrm>
          <a:prstGeom prst="rect">
            <a:avLst/>
          </a:prstGeom>
          <a:noFill/>
          <a:ln/>
        </p:spPr>
        <p:txBody>
          <a:bodyPr wrap="none" rtlCol="0" anchor="t"/>
          <a:lstStyle/>
          <a:p>
            <a:pPr marL="0" indent="0" algn="l">
              <a:lnSpc>
                <a:spcPts val="2650"/>
              </a:lnSpc>
              <a:buNone/>
            </a:pPr>
            <a:endParaRPr lang="en-US" sz="2120" dirty="0"/>
          </a:p>
        </p:txBody>
      </p:sp>
      <p:sp>
        <p:nvSpPr>
          <p:cNvPr id="11" name="Text 6"/>
          <p:cNvSpPr/>
          <p:nvPr/>
        </p:nvSpPr>
        <p:spPr>
          <a:xfrm>
            <a:off x="2207776" y="4768810"/>
            <a:ext cx="7957304" cy="689134"/>
          </a:xfrm>
          <a:prstGeom prst="rect">
            <a:avLst/>
          </a:prstGeom>
          <a:noFill/>
          <a:ln/>
        </p:spPr>
        <p:txBody>
          <a:bodyPr wrap="square" rtlCol="0" anchor="t"/>
          <a:lstStyle/>
          <a:p>
            <a:pPr marL="0" indent="0" algn="l">
              <a:lnSpc>
                <a:spcPts val="2714"/>
              </a:lnSpc>
              <a:buNone/>
            </a:pPr>
            <a:endParaRPr lang="en-US" sz="1696" dirty="0"/>
          </a:p>
        </p:txBody>
      </p:sp>
      <p:sp>
        <p:nvSpPr>
          <p:cNvPr id="13" name="Text 7"/>
          <p:cNvSpPr/>
          <p:nvPr/>
        </p:nvSpPr>
        <p:spPr>
          <a:xfrm>
            <a:off x="832365" y="5476042"/>
            <a:ext cx="10048995" cy="1705212"/>
          </a:xfrm>
          <a:prstGeom prst="rect">
            <a:avLst/>
          </a:prstGeom>
          <a:noFill/>
          <a:ln/>
        </p:spPr>
        <p:txBody>
          <a:bodyPr wrap="none" rtlCol="0" anchor="t"/>
          <a:lstStyle/>
          <a:p>
            <a:pPr marL="0" indent="0" algn="just">
              <a:lnSpc>
                <a:spcPts val="2650"/>
              </a:lnSpc>
              <a:buNone/>
            </a:pPr>
            <a:r>
              <a:rPr lang="en-US" sz="2600" b="1" kern="0" spc="-64" dirty="0">
                <a:solidFill>
                  <a:srgbClr val="272525"/>
                </a:solidFill>
                <a:latin typeface="Garamond" panose="02020404030301010803" pitchFamily="18" charset="0"/>
                <a:ea typeface="Inter" pitchFamily="34" charset="-122"/>
              </a:rPr>
              <a:t>AI Act</a:t>
            </a:r>
          </a:p>
          <a:p>
            <a:pPr marL="0" indent="0" algn="l">
              <a:lnSpc>
                <a:spcPts val="2650"/>
              </a:lnSpc>
              <a:buNone/>
            </a:pPr>
            <a:r>
              <a:rPr lang="en-US" sz="2400" kern="0" spc="-64" dirty="0">
                <a:solidFill>
                  <a:srgbClr val="272525"/>
                </a:solidFill>
                <a:latin typeface="Garamond" panose="02020404030301010803" pitchFamily="18" charset="0"/>
                <a:ea typeface="Inter" pitchFamily="34" charset="-122"/>
              </a:rPr>
              <a:t>Art. 5 prohibits two types of practices there are considered manipulative.</a:t>
            </a:r>
          </a:p>
          <a:p>
            <a:pPr marL="0" indent="0" algn="l">
              <a:lnSpc>
                <a:spcPts val="2650"/>
              </a:lnSpc>
              <a:buNone/>
            </a:pPr>
            <a:endParaRPr lang="en-US" sz="2400" kern="0" spc="-64" dirty="0">
              <a:solidFill>
                <a:srgbClr val="272525"/>
              </a:solidFill>
              <a:latin typeface="Garamond" panose="02020404030301010803" pitchFamily="18" charset="0"/>
              <a:ea typeface="Inter" pitchFamily="34" charset="-122"/>
            </a:endParaRPr>
          </a:p>
          <a:p>
            <a:pPr marL="0" indent="0" algn="just">
              <a:lnSpc>
                <a:spcPts val="2650"/>
              </a:lnSpc>
              <a:buNone/>
            </a:pPr>
            <a:r>
              <a:rPr lang="en-US" sz="2400" kern="0" spc="-64" dirty="0">
                <a:solidFill>
                  <a:srgbClr val="272525"/>
                </a:solidFill>
                <a:latin typeface="Garamond" panose="02020404030301010803" pitchFamily="18" charset="0"/>
                <a:ea typeface="Inter" pitchFamily="34" charset="-122"/>
              </a:rPr>
              <a:t>- </a:t>
            </a:r>
            <a:r>
              <a:rPr lang="en-US" sz="2400" u="sng" kern="0" spc="-64" dirty="0">
                <a:solidFill>
                  <a:srgbClr val="272525"/>
                </a:solidFill>
                <a:latin typeface="Garamond" panose="02020404030301010803" pitchFamily="18" charset="0"/>
                <a:ea typeface="Inter" pitchFamily="34" charset="-122"/>
              </a:rPr>
              <a:t>Not every practice of neuromarketing can be said to be subliminal and manipulative</a:t>
            </a:r>
          </a:p>
          <a:p>
            <a:pPr marL="0" indent="0" algn="l">
              <a:lnSpc>
                <a:spcPts val="2650"/>
              </a:lnSpc>
              <a:buNone/>
            </a:pPr>
            <a:endParaRPr lang="en-US" sz="2120" dirty="0"/>
          </a:p>
        </p:txBody>
      </p:sp>
      <p:sp>
        <p:nvSpPr>
          <p:cNvPr id="14" name="Text 8"/>
          <p:cNvSpPr/>
          <p:nvPr/>
        </p:nvSpPr>
        <p:spPr>
          <a:xfrm>
            <a:off x="832365" y="5457944"/>
            <a:ext cx="9332715" cy="1723311"/>
          </a:xfrm>
          <a:prstGeom prst="rect">
            <a:avLst/>
          </a:prstGeom>
          <a:noFill/>
          <a:ln/>
        </p:spPr>
        <p:txBody>
          <a:bodyPr wrap="square" rtlCol="0" anchor="t"/>
          <a:lstStyle/>
          <a:p>
            <a:pPr marL="0" indent="0" algn="l">
              <a:lnSpc>
                <a:spcPts val="2714"/>
              </a:lnSpc>
              <a:buNone/>
            </a:pPr>
            <a:endParaRPr lang="en-US" sz="1696" dirty="0"/>
          </a:p>
        </p:txBody>
      </p:sp>
      <p:pic>
        <p:nvPicPr>
          <p:cNvPr id="15" name="Immagine 14">
            <a:extLst>
              <a:ext uri="{FF2B5EF4-FFF2-40B4-BE49-F238E27FC236}">
                <a16:creationId xmlns:a16="http://schemas.microsoft.com/office/drawing/2014/main" id="{06EEEB38-7675-EFB9-7960-BB77A7655381}"/>
              </a:ext>
            </a:extLst>
          </p:cNvPr>
          <p:cNvPicPr>
            <a:picLocks noChangeAspect="1"/>
          </p:cNvPicPr>
          <p:nvPr/>
        </p:nvPicPr>
        <p:blipFill>
          <a:blip r:embed="rId3"/>
          <a:stretch>
            <a:fillRect/>
          </a:stretch>
        </p:blipFill>
        <p:spPr>
          <a:xfrm>
            <a:off x="11215687" y="18098"/>
            <a:ext cx="3433039" cy="8193404"/>
          </a:xfrm>
          <a:prstGeom prst="rect">
            <a:avLst/>
          </a:prstGeom>
        </p:spPr>
      </p:pic>
    </p:spTree>
    <p:extLst>
      <p:ext uri="{BB962C8B-B14F-4D97-AF65-F5344CB8AC3E}">
        <p14:creationId xmlns:p14="http://schemas.microsoft.com/office/powerpoint/2010/main" val="1182774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it-IT"/>
          </a:p>
        </p:txBody>
      </p:sp>
      <p:sp>
        <p:nvSpPr>
          <p:cNvPr id="3" name="Shape 1"/>
          <p:cNvSpPr/>
          <p:nvPr/>
        </p:nvSpPr>
        <p:spPr>
          <a:xfrm>
            <a:off x="-289932" y="0"/>
            <a:ext cx="14630400" cy="8229600"/>
          </a:xfrm>
          <a:prstGeom prst="rect">
            <a:avLst/>
          </a:prstGeom>
          <a:solidFill>
            <a:srgbClr val="FFFFFF"/>
          </a:solidFill>
          <a:ln/>
        </p:spPr>
        <p:txBody>
          <a:bodyPr/>
          <a:lstStyle/>
          <a:p>
            <a:endParaRPr lang="it-IT" dirty="0"/>
          </a:p>
        </p:txBody>
      </p:sp>
      <p:pic>
        <p:nvPicPr>
          <p:cNvPr id="4"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5" name="Text 2"/>
          <p:cNvSpPr/>
          <p:nvPr/>
        </p:nvSpPr>
        <p:spPr>
          <a:xfrm>
            <a:off x="4483894" y="607576"/>
            <a:ext cx="9320213" cy="1377077"/>
          </a:xfrm>
          <a:prstGeom prst="rect">
            <a:avLst/>
          </a:prstGeom>
          <a:noFill/>
          <a:ln/>
        </p:spPr>
        <p:txBody>
          <a:bodyPr wrap="square" rtlCol="0" anchor="t"/>
          <a:lstStyle/>
          <a:p>
            <a:pPr marL="0" indent="0" algn="just">
              <a:lnSpc>
                <a:spcPts val="5422"/>
              </a:lnSpc>
              <a:buNone/>
            </a:pPr>
            <a:r>
              <a:rPr lang="en-US" sz="4338" b="1" kern="0" spc="-130" dirty="0">
                <a:solidFill>
                  <a:srgbClr val="0070C0"/>
                </a:solidFill>
                <a:latin typeface="Garamond" panose="02020404030301010803" pitchFamily="18" charset="0"/>
                <a:ea typeface="Inter" pitchFamily="34" charset="-122"/>
                <a:cs typeface="Inter" pitchFamily="34" charset="-120"/>
              </a:rPr>
              <a:t>Current Regulatory Frameworks and Their Limitations</a:t>
            </a:r>
            <a:endParaRPr lang="en-US" sz="4338" dirty="0">
              <a:solidFill>
                <a:srgbClr val="0070C0"/>
              </a:solidFill>
              <a:latin typeface="Garamond" panose="02020404030301010803" pitchFamily="18" charset="0"/>
            </a:endParaRPr>
          </a:p>
        </p:txBody>
      </p:sp>
      <p:sp>
        <p:nvSpPr>
          <p:cNvPr id="6" name="Shape 3"/>
          <p:cNvSpPr/>
          <p:nvPr/>
        </p:nvSpPr>
        <p:spPr>
          <a:xfrm>
            <a:off x="4792385" y="2315170"/>
            <a:ext cx="44053" cy="5306854"/>
          </a:xfrm>
          <a:prstGeom prst="roundRect">
            <a:avLst>
              <a:gd name="adj" fmla="val 225099"/>
            </a:avLst>
          </a:prstGeom>
          <a:solidFill>
            <a:srgbClr val="C0C1D7"/>
          </a:solidFill>
          <a:ln/>
        </p:spPr>
        <p:txBody>
          <a:bodyPr/>
          <a:lstStyle/>
          <a:p>
            <a:endParaRPr lang="it-IT"/>
          </a:p>
        </p:txBody>
      </p:sp>
      <p:sp>
        <p:nvSpPr>
          <p:cNvPr id="7" name="Shape 4"/>
          <p:cNvSpPr/>
          <p:nvPr/>
        </p:nvSpPr>
        <p:spPr>
          <a:xfrm>
            <a:off x="5062299" y="2713077"/>
            <a:ext cx="771168" cy="44053"/>
          </a:xfrm>
          <a:prstGeom prst="roundRect">
            <a:avLst>
              <a:gd name="adj" fmla="val 225099"/>
            </a:avLst>
          </a:prstGeom>
          <a:solidFill>
            <a:srgbClr val="C0C1D7"/>
          </a:solidFill>
          <a:ln/>
        </p:spPr>
        <p:txBody>
          <a:bodyPr/>
          <a:lstStyle/>
          <a:p>
            <a:endParaRPr lang="it-IT"/>
          </a:p>
        </p:txBody>
      </p:sp>
      <p:sp>
        <p:nvSpPr>
          <p:cNvPr id="8" name="Shape 5"/>
          <p:cNvSpPr/>
          <p:nvPr/>
        </p:nvSpPr>
        <p:spPr>
          <a:xfrm>
            <a:off x="4566523" y="2487335"/>
            <a:ext cx="495776" cy="495776"/>
          </a:xfrm>
          <a:prstGeom prst="roundRect">
            <a:avLst>
              <a:gd name="adj" fmla="val 20002"/>
            </a:avLst>
          </a:prstGeom>
          <a:solidFill>
            <a:srgbClr val="DADBF1"/>
          </a:solidFill>
          <a:ln w="7620">
            <a:solidFill>
              <a:srgbClr val="C0C1D7"/>
            </a:solidFill>
            <a:prstDash val="solid"/>
          </a:ln>
        </p:spPr>
        <p:txBody>
          <a:bodyPr/>
          <a:lstStyle/>
          <a:p>
            <a:endParaRPr lang="it-IT"/>
          </a:p>
        </p:txBody>
      </p:sp>
      <p:sp>
        <p:nvSpPr>
          <p:cNvPr id="9" name="Text 6"/>
          <p:cNvSpPr/>
          <p:nvPr/>
        </p:nvSpPr>
        <p:spPr>
          <a:xfrm>
            <a:off x="4738449" y="2528649"/>
            <a:ext cx="151805" cy="413147"/>
          </a:xfrm>
          <a:prstGeom prst="rect">
            <a:avLst/>
          </a:prstGeom>
          <a:noFill/>
          <a:ln/>
        </p:spPr>
        <p:txBody>
          <a:bodyPr wrap="none" rtlCol="0" anchor="t"/>
          <a:lstStyle/>
          <a:p>
            <a:pPr marL="0" indent="0" algn="ctr">
              <a:lnSpc>
                <a:spcPts val="3253"/>
              </a:lnSpc>
              <a:buNone/>
            </a:pPr>
            <a:r>
              <a:rPr lang="en-US" sz="2603" b="1" kern="0" spc="-78" dirty="0">
                <a:solidFill>
                  <a:srgbClr val="272525"/>
                </a:solidFill>
                <a:latin typeface="Inter" pitchFamily="34" charset="0"/>
                <a:ea typeface="Inter" pitchFamily="34" charset="-122"/>
                <a:cs typeface="Inter" pitchFamily="34" charset="-120"/>
              </a:rPr>
              <a:t>1</a:t>
            </a:r>
            <a:endParaRPr lang="en-US" sz="2603" dirty="0"/>
          </a:p>
        </p:txBody>
      </p:sp>
      <p:sp>
        <p:nvSpPr>
          <p:cNvPr id="10" name="Text 7"/>
          <p:cNvSpPr/>
          <p:nvPr/>
        </p:nvSpPr>
        <p:spPr>
          <a:xfrm>
            <a:off x="6026348" y="2535436"/>
            <a:ext cx="2862143" cy="344329"/>
          </a:xfrm>
          <a:prstGeom prst="rect">
            <a:avLst/>
          </a:prstGeom>
          <a:noFill/>
          <a:ln/>
        </p:spPr>
        <p:txBody>
          <a:bodyPr wrap="none" rtlCol="0" anchor="t"/>
          <a:lstStyle/>
          <a:p>
            <a:pPr marL="0" indent="0" algn="just">
              <a:lnSpc>
                <a:spcPts val="2711"/>
              </a:lnSpc>
              <a:buNone/>
            </a:pPr>
            <a:r>
              <a:rPr lang="en-US" sz="2200" b="1" kern="0" spc="-65" dirty="0">
                <a:solidFill>
                  <a:srgbClr val="272525"/>
                </a:solidFill>
                <a:latin typeface="Garamond" panose="02020404030301010803" pitchFamily="18" charset="0"/>
                <a:ea typeface="Inter" pitchFamily="34" charset="-122"/>
                <a:cs typeface="Inter" pitchFamily="34" charset="-120"/>
              </a:rPr>
              <a:t>Fragmented Oversight</a:t>
            </a:r>
            <a:endParaRPr lang="en-US" sz="2200" dirty="0">
              <a:latin typeface="Garamond" panose="02020404030301010803" pitchFamily="18" charset="0"/>
            </a:endParaRPr>
          </a:p>
        </p:txBody>
      </p:sp>
      <p:sp>
        <p:nvSpPr>
          <p:cNvPr id="11" name="Text 8"/>
          <p:cNvSpPr/>
          <p:nvPr/>
        </p:nvSpPr>
        <p:spPr>
          <a:xfrm>
            <a:off x="6026348" y="3011923"/>
            <a:ext cx="7777758" cy="839867"/>
          </a:xfrm>
          <a:prstGeom prst="rect">
            <a:avLst/>
          </a:prstGeom>
          <a:noFill/>
          <a:ln/>
        </p:spPr>
        <p:txBody>
          <a:bodyPr wrap="square" rtlCol="0" anchor="t"/>
          <a:lstStyle/>
          <a:p>
            <a:pPr marL="0" indent="0" algn="just">
              <a:lnSpc>
                <a:spcPts val="2776"/>
              </a:lnSpc>
              <a:buNone/>
            </a:pPr>
            <a:r>
              <a:rPr lang="en-US" sz="2400" kern="0" spc="-35" dirty="0">
                <a:solidFill>
                  <a:srgbClr val="272525"/>
                </a:solidFill>
                <a:latin typeface="Garamond" panose="02020404030301010803" pitchFamily="18" charset="0"/>
                <a:ea typeface="Inter" pitchFamily="34" charset="-122"/>
                <a:cs typeface="Inter" pitchFamily="34" charset="-120"/>
              </a:rPr>
              <a:t>Current regulations around neuromarketing are scattered across various agencies, leading to inconsistent standards and enforcement.</a:t>
            </a:r>
            <a:endParaRPr lang="en-US" sz="2400" dirty="0">
              <a:latin typeface="Garamond" panose="02020404030301010803" pitchFamily="18" charset="0"/>
            </a:endParaRPr>
          </a:p>
        </p:txBody>
      </p:sp>
      <p:sp>
        <p:nvSpPr>
          <p:cNvPr id="12" name="Shape 9"/>
          <p:cNvSpPr/>
          <p:nvPr/>
        </p:nvSpPr>
        <p:spPr>
          <a:xfrm>
            <a:off x="5062299" y="4555450"/>
            <a:ext cx="771168" cy="44053"/>
          </a:xfrm>
          <a:prstGeom prst="roundRect">
            <a:avLst>
              <a:gd name="adj" fmla="val 225099"/>
            </a:avLst>
          </a:prstGeom>
          <a:solidFill>
            <a:srgbClr val="C0C1D7"/>
          </a:solidFill>
          <a:ln/>
        </p:spPr>
        <p:txBody>
          <a:bodyPr/>
          <a:lstStyle/>
          <a:p>
            <a:endParaRPr lang="it-IT"/>
          </a:p>
        </p:txBody>
      </p:sp>
      <p:sp>
        <p:nvSpPr>
          <p:cNvPr id="13" name="Shape 10"/>
          <p:cNvSpPr/>
          <p:nvPr/>
        </p:nvSpPr>
        <p:spPr>
          <a:xfrm>
            <a:off x="4566523" y="4329708"/>
            <a:ext cx="495776" cy="495776"/>
          </a:xfrm>
          <a:prstGeom prst="roundRect">
            <a:avLst>
              <a:gd name="adj" fmla="val 20002"/>
            </a:avLst>
          </a:prstGeom>
          <a:solidFill>
            <a:srgbClr val="DADBF1"/>
          </a:solidFill>
          <a:ln w="7620">
            <a:solidFill>
              <a:srgbClr val="C0C1D7"/>
            </a:solidFill>
            <a:prstDash val="solid"/>
          </a:ln>
        </p:spPr>
        <p:txBody>
          <a:bodyPr/>
          <a:lstStyle/>
          <a:p>
            <a:endParaRPr lang="it-IT"/>
          </a:p>
        </p:txBody>
      </p:sp>
      <p:sp>
        <p:nvSpPr>
          <p:cNvPr id="14" name="Text 11"/>
          <p:cNvSpPr/>
          <p:nvPr/>
        </p:nvSpPr>
        <p:spPr>
          <a:xfrm>
            <a:off x="4715232" y="4371023"/>
            <a:ext cx="198239" cy="413147"/>
          </a:xfrm>
          <a:prstGeom prst="rect">
            <a:avLst/>
          </a:prstGeom>
          <a:noFill/>
          <a:ln/>
        </p:spPr>
        <p:txBody>
          <a:bodyPr wrap="none" rtlCol="0" anchor="t"/>
          <a:lstStyle/>
          <a:p>
            <a:pPr marL="0" indent="0" algn="ctr">
              <a:lnSpc>
                <a:spcPts val="3253"/>
              </a:lnSpc>
              <a:buNone/>
            </a:pPr>
            <a:r>
              <a:rPr lang="en-US" sz="2603" b="1" kern="0" spc="-78" dirty="0">
                <a:solidFill>
                  <a:srgbClr val="272525"/>
                </a:solidFill>
                <a:latin typeface="Inter" pitchFamily="34" charset="0"/>
                <a:ea typeface="Inter" pitchFamily="34" charset="-122"/>
                <a:cs typeface="Inter" pitchFamily="34" charset="-120"/>
              </a:rPr>
              <a:t>2</a:t>
            </a:r>
            <a:endParaRPr lang="en-US" sz="2603" dirty="0"/>
          </a:p>
        </p:txBody>
      </p:sp>
      <p:sp>
        <p:nvSpPr>
          <p:cNvPr id="15" name="Text 12"/>
          <p:cNvSpPr/>
          <p:nvPr/>
        </p:nvSpPr>
        <p:spPr>
          <a:xfrm>
            <a:off x="6026348" y="4377809"/>
            <a:ext cx="2845475" cy="344329"/>
          </a:xfrm>
          <a:prstGeom prst="rect">
            <a:avLst/>
          </a:prstGeom>
          <a:noFill/>
          <a:ln/>
        </p:spPr>
        <p:txBody>
          <a:bodyPr wrap="none" rtlCol="0" anchor="t"/>
          <a:lstStyle/>
          <a:p>
            <a:pPr marL="0" indent="0" algn="just">
              <a:lnSpc>
                <a:spcPts val="2711"/>
              </a:lnSpc>
              <a:buNone/>
            </a:pPr>
            <a:r>
              <a:rPr lang="en-US" sz="2200" b="1" kern="0" spc="-65" dirty="0">
                <a:solidFill>
                  <a:srgbClr val="272525"/>
                </a:solidFill>
                <a:latin typeface="Garamond" panose="02020404030301010803" pitchFamily="18" charset="0"/>
                <a:ea typeface="Inter" pitchFamily="34" charset="-122"/>
                <a:cs typeface="Inter" pitchFamily="34" charset="-120"/>
              </a:rPr>
              <a:t>Outdated Frameworks</a:t>
            </a:r>
            <a:endParaRPr lang="en-US" sz="2200" dirty="0">
              <a:latin typeface="Garamond" panose="02020404030301010803" pitchFamily="18" charset="0"/>
            </a:endParaRPr>
          </a:p>
        </p:txBody>
      </p:sp>
      <p:sp>
        <p:nvSpPr>
          <p:cNvPr id="16" name="Text 13"/>
          <p:cNvSpPr/>
          <p:nvPr/>
        </p:nvSpPr>
        <p:spPr>
          <a:xfrm>
            <a:off x="6026348" y="4854297"/>
            <a:ext cx="7777758" cy="705088"/>
          </a:xfrm>
          <a:prstGeom prst="rect">
            <a:avLst/>
          </a:prstGeom>
          <a:noFill/>
          <a:ln/>
        </p:spPr>
        <p:txBody>
          <a:bodyPr wrap="square" rtlCol="0" anchor="t"/>
          <a:lstStyle/>
          <a:p>
            <a:pPr marL="0" indent="0" algn="just">
              <a:lnSpc>
                <a:spcPts val="2776"/>
              </a:lnSpc>
              <a:buNone/>
            </a:pPr>
            <a:r>
              <a:rPr lang="en-US" sz="2400" kern="0" spc="-35" dirty="0">
                <a:solidFill>
                  <a:srgbClr val="272525"/>
                </a:solidFill>
                <a:latin typeface="Garamond" panose="02020404030301010803" pitchFamily="18" charset="0"/>
                <a:ea typeface="Inter" pitchFamily="34" charset="-122"/>
                <a:cs typeface="Inter" pitchFamily="34" charset="-120"/>
              </a:rPr>
              <a:t>Existing laws were not designed to keep pace with the rapid advancements in neuroscience and consumer technology.</a:t>
            </a:r>
            <a:endParaRPr lang="en-US" sz="2400" dirty="0">
              <a:latin typeface="Garamond" panose="02020404030301010803" pitchFamily="18" charset="0"/>
            </a:endParaRPr>
          </a:p>
        </p:txBody>
      </p:sp>
      <p:sp>
        <p:nvSpPr>
          <p:cNvPr id="17" name="Shape 14"/>
          <p:cNvSpPr/>
          <p:nvPr/>
        </p:nvSpPr>
        <p:spPr>
          <a:xfrm>
            <a:off x="5062299" y="6397823"/>
            <a:ext cx="771168" cy="44053"/>
          </a:xfrm>
          <a:prstGeom prst="roundRect">
            <a:avLst>
              <a:gd name="adj" fmla="val 225099"/>
            </a:avLst>
          </a:prstGeom>
          <a:solidFill>
            <a:srgbClr val="C0C1D7"/>
          </a:solidFill>
          <a:ln/>
        </p:spPr>
        <p:txBody>
          <a:bodyPr/>
          <a:lstStyle/>
          <a:p>
            <a:endParaRPr lang="it-IT"/>
          </a:p>
        </p:txBody>
      </p:sp>
      <p:sp>
        <p:nvSpPr>
          <p:cNvPr id="18" name="Shape 15"/>
          <p:cNvSpPr/>
          <p:nvPr/>
        </p:nvSpPr>
        <p:spPr>
          <a:xfrm>
            <a:off x="4566523" y="6172081"/>
            <a:ext cx="495776" cy="495776"/>
          </a:xfrm>
          <a:prstGeom prst="roundRect">
            <a:avLst>
              <a:gd name="adj" fmla="val 20002"/>
            </a:avLst>
          </a:prstGeom>
          <a:solidFill>
            <a:srgbClr val="DADBF1"/>
          </a:solidFill>
          <a:ln w="7620">
            <a:solidFill>
              <a:srgbClr val="C0C1D7"/>
            </a:solidFill>
            <a:prstDash val="solid"/>
          </a:ln>
        </p:spPr>
        <p:txBody>
          <a:bodyPr/>
          <a:lstStyle/>
          <a:p>
            <a:endParaRPr lang="it-IT"/>
          </a:p>
        </p:txBody>
      </p:sp>
      <p:sp>
        <p:nvSpPr>
          <p:cNvPr id="19" name="Text 16"/>
          <p:cNvSpPr/>
          <p:nvPr/>
        </p:nvSpPr>
        <p:spPr>
          <a:xfrm>
            <a:off x="4710351" y="6213396"/>
            <a:ext cx="208002" cy="413147"/>
          </a:xfrm>
          <a:prstGeom prst="rect">
            <a:avLst/>
          </a:prstGeom>
          <a:noFill/>
          <a:ln/>
        </p:spPr>
        <p:txBody>
          <a:bodyPr wrap="none" rtlCol="0" anchor="t"/>
          <a:lstStyle/>
          <a:p>
            <a:pPr marL="0" indent="0" algn="ctr">
              <a:lnSpc>
                <a:spcPts val="3253"/>
              </a:lnSpc>
              <a:buNone/>
            </a:pPr>
            <a:r>
              <a:rPr lang="en-US" sz="2603" b="1" kern="0" spc="-78" dirty="0">
                <a:solidFill>
                  <a:srgbClr val="272525"/>
                </a:solidFill>
                <a:latin typeface="Inter" pitchFamily="34" charset="0"/>
                <a:ea typeface="Inter" pitchFamily="34" charset="-122"/>
                <a:cs typeface="Inter" pitchFamily="34" charset="-120"/>
              </a:rPr>
              <a:t>3</a:t>
            </a:r>
            <a:endParaRPr lang="en-US" sz="2603" dirty="0"/>
          </a:p>
        </p:txBody>
      </p:sp>
      <p:sp>
        <p:nvSpPr>
          <p:cNvPr id="20" name="Text 17"/>
          <p:cNvSpPr/>
          <p:nvPr/>
        </p:nvSpPr>
        <p:spPr>
          <a:xfrm>
            <a:off x="6026348" y="6220182"/>
            <a:ext cx="3134558" cy="344329"/>
          </a:xfrm>
          <a:prstGeom prst="rect">
            <a:avLst/>
          </a:prstGeom>
          <a:noFill/>
          <a:ln/>
        </p:spPr>
        <p:txBody>
          <a:bodyPr wrap="none" rtlCol="0" anchor="t"/>
          <a:lstStyle/>
          <a:p>
            <a:pPr marL="0" indent="0" algn="just">
              <a:lnSpc>
                <a:spcPts val="2711"/>
              </a:lnSpc>
              <a:buNone/>
            </a:pPr>
            <a:r>
              <a:rPr lang="en-US" sz="2200" b="1" kern="0" spc="-65" dirty="0">
                <a:solidFill>
                  <a:srgbClr val="272525"/>
                </a:solidFill>
                <a:latin typeface="Garamond" panose="02020404030301010803" pitchFamily="18" charset="0"/>
                <a:ea typeface="Inter" pitchFamily="34" charset="-122"/>
                <a:cs typeface="Inter" pitchFamily="34" charset="-120"/>
              </a:rPr>
              <a:t>Enforcement Challenges</a:t>
            </a:r>
            <a:endParaRPr lang="en-US" sz="2200" dirty="0">
              <a:latin typeface="Garamond" panose="02020404030301010803" pitchFamily="18" charset="0"/>
            </a:endParaRPr>
          </a:p>
        </p:txBody>
      </p:sp>
      <p:sp>
        <p:nvSpPr>
          <p:cNvPr id="21" name="Text 18"/>
          <p:cNvSpPr/>
          <p:nvPr/>
        </p:nvSpPr>
        <p:spPr>
          <a:xfrm>
            <a:off x="6026347" y="6696670"/>
            <a:ext cx="7777759" cy="705088"/>
          </a:xfrm>
          <a:prstGeom prst="rect">
            <a:avLst/>
          </a:prstGeom>
          <a:noFill/>
          <a:ln/>
        </p:spPr>
        <p:txBody>
          <a:bodyPr wrap="square" rtlCol="0" anchor="t"/>
          <a:lstStyle/>
          <a:p>
            <a:pPr marL="0" indent="0" algn="just">
              <a:lnSpc>
                <a:spcPts val="2776"/>
              </a:lnSpc>
              <a:buNone/>
            </a:pPr>
            <a:r>
              <a:rPr lang="en-US" sz="2400" kern="0" spc="-35" dirty="0">
                <a:solidFill>
                  <a:srgbClr val="272525"/>
                </a:solidFill>
                <a:latin typeface="Garamond" panose="02020404030301010803" pitchFamily="18" charset="0"/>
                <a:ea typeface="Inter" pitchFamily="34" charset="-122"/>
                <a:cs typeface="Inter" pitchFamily="34" charset="-120"/>
              </a:rPr>
              <a:t>Regulators often struggle to effectively monitor and penalize deceptive neuromarketing practices in an increasingly digital landscape.</a:t>
            </a:r>
            <a:endParaRPr lang="en-US" sz="2400" dirty="0">
              <a:latin typeface="Garamond" panose="02020404030301010803"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1285</Words>
  <Application>Microsoft Office PowerPoint</Application>
  <PresentationFormat>Personalizzato</PresentationFormat>
  <Paragraphs>133</Paragraphs>
  <Slides>13</Slides>
  <Notes>12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13</vt:i4>
      </vt:variant>
    </vt:vector>
  </HeadingPairs>
  <TitlesOfParts>
    <vt:vector size="18" baseType="lpstr">
      <vt:lpstr>Arial</vt:lpstr>
      <vt:lpstr>Garamond</vt:lpstr>
      <vt:lpstr>Inter</vt:lpstr>
      <vt:lpstr>Roboto Slab</vt:lpstr>
      <vt:lpstr>Office Theme</vt:lpstr>
      <vt:lpstr>BOUNDED RATIONALITY OF CONSUMER AND NEUROMARKETING: LOOKING FOR AN EFFECTIVE REGULATION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Franco Trubiani</dc:creator>
  <cp:lastModifiedBy>Franco Trubiani</cp:lastModifiedBy>
  <cp:revision>18</cp:revision>
  <dcterms:created xsi:type="dcterms:W3CDTF">2024-04-12T07:54:38Z</dcterms:created>
  <dcterms:modified xsi:type="dcterms:W3CDTF">2024-04-21T18:33:55Z</dcterms:modified>
</cp:coreProperties>
</file>