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4"/>
  </p:notesMasterIdLst>
  <p:sldIdLst>
    <p:sldId id="317" r:id="rId2"/>
    <p:sldId id="326" r:id="rId3"/>
    <p:sldId id="327" r:id="rId4"/>
    <p:sldId id="328" r:id="rId5"/>
    <p:sldId id="331" r:id="rId6"/>
    <p:sldId id="357" r:id="rId7"/>
    <p:sldId id="329" r:id="rId8"/>
    <p:sldId id="332" r:id="rId9"/>
    <p:sldId id="367" r:id="rId10"/>
    <p:sldId id="369" r:id="rId11"/>
    <p:sldId id="368" r:id="rId12"/>
    <p:sldId id="334" r:id="rId13"/>
    <p:sldId id="363" r:id="rId14"/>
    <p:sldId id="362" r:id="rId15"/>
    <p:sldId id="359" r:id="rId16"/>
    <p:sldId id="361" r:id="rId17"/>
    <p:sldId id="358" r:id="rId18"/>
    <p:sldId id="346" r:id="rId19"/>
    <p:sldId id="347" r:id="rId20"/>
    <p:sldId id="335" r:id="rId21"/>
    <p:sldId id="336" r:id="rId22"/>
    <p:sldId id="348" r:id="rId23"/>
    <p:sldId id="350" r:id="rId24"/>
    <p:sldId id="355" r:id="rId25"/>
    <p:sldId id="356" r:id="rId26"/>
    <p:sldId id="365" r:id="rId27"/>
    <p:sldId id="337" r:id="rId28"/>
    <p:sldId id="351" r:id="rId29"/>
    <p:sldId id="352" r:id="rId30"/>
    <p:sldId id="353" r:id="rId31"/>
    <p:sldId id="354" r:id="rId32"/>
    <p:sldId id="364"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omas de la Quadra Salcedo Janini"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077"/>
    <p:restoredTop sz="94629"/>
  </p:normalViewPr>
  <p:slideViewPr>
    <p:cSldViewPr snapToGrid="0">
      <p:cViewPr varScale="1">
        <p:scale>
          <a:sx n="108" d="100"/>
          <a:sy n="108" d="100"/>
        </p:scale>
        <p:origin x="248"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6335F1-B6DF-B546-98A4-330C173F1409}" type="datetimeFigureOut">
              <a:rPr lang="en-US" smtClean="0"/>
              <a:t>4/22/24</a:t>
            </a:fld>
            <a:endParaRPr lang="en-US" dirty="0"/>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97A385-67D1-D440-876A-F0A1A2E843EB}" type="slidenum">
              <a:rPr lang="en-US" smtClean="0"/>
              <a:t>‹Nº›</a:t>
            </a:fld>
            <a:endParaRPr lang="en-US" dirty="0"/>
          </a:p>
        </p:txBody>
      </p:sp>
    </p:spTree>
    <p:extLst>
      <p:ext uri="{BB962C8B-B14F-4D97-AF65-F5344CB8AC3E}">
        <p14:creationId xmlns:p14="http://schemas.microsoft.com/office/powerpoint/2010/main" val="26659985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F6918EAC-09C3-6E4B-8EA7-A67CDA6463AA}" type="datetimeFigureOut">
              <a:rPr lang="es-ES" smtClean="0"/>
              <a:t>22/4/24</a:t>
            </a:fld>
            <a:endParaRPr lang="es-ES" dirty="0"/>
          </a:p>
        </p:txBody>
      </p:sp>
      <p:sp>
        <p:nvSpPr>
          <p:cNvPr id="5" name="Footer Placeholder 4"/>
          <p:cNvSpPr>
            <a:spLocks noGrp="1"/>
          </p:cNvSpPr>
          <p:nvPr>
            <p:ph type="ftr" sz="quarter" idx="11"/>
          </p:nvPr>
        </p:nvSpPr>
        <p:spPr/>
        <p:txBody>
          <a:bodyPr/>
          <a:lstStyle/>
          <a:p>
            <a:endParaRPr lang="es-E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F995076-F02E-6E45-B088-DE0853BBFE82}" type="slidenum">
              <a:rPr lang="es-ES" smtClean="0"/>
              <a:t>‹Nº›</a:t>
            </a:fld>
            <a:endParaRPr lang="es-ES" dirty="0"/>
          </a:p>
        </p:txBody>
      </p:sp>
    </p:spTree>
    <p:extLst>
      <p:ext uri="{BB962C8B-B14F-4D97-AF65-F5344CB8AC3E}">
        <p14:creationId xmlns:p14="http://schemas.microsoft.com/office/powerpoint/2010/main" val="3931614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F6918EAC-09C3-6E4B-8EA7-A67CDA6463AA}" type="datetimeFigureOut">
              <a:rPr lang="es-ES" smtClean="0"/>
              <a:t>22/4/24</a:t>
            </a:fld>
            <a:endParaRPr lang="es-ES" dirty="0"/>
          </a:p>
        </p:txBody>
      </p:sp>
      <p:sp>
        <p:nvSpPr>
          <p:cNvPr id="5" name="Footer Placeholder 4"/>
          <p:cNvSpPr>
            <a:spLocks noGrp="1"/>
          </p:cNvSpPr>
          <p:nvPr>
            <p:ph type="ftr" sz="quarter" idx="11"/>
          </p:nvPr>
        </p:nvSpPr>
        <p:spPr/>
        <p:txBody>
          <a:bodyPr/>
          <a:lstStyle/>
          <a:p>
            <a:endParaRPr lang="es-E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F995076-F02E-6E45-B088-DE0853BBFE82}" type="slidenum">
              <a:rPr lang="es-ES" smtClean="0"/>
              <a:t>‹Nº›</a:t>
            </a:fld>
            <a:endParaRPr lang="es-ES" dirty="0"/>
          </a:p>
        </p:txBody>
      </p:sp>
    </p:spTree>
    <p:extLst>
      <p:ext uri="{BB962C8B-B14F-4D97-AF65-F5344CB8AC3E}">
        <p14:creationId xmlns:p14="http://schemas.microsoft.com/office/powerpoint/2010/main" val="585737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F6918EAC-09C3-6E4B-8EA7-A67CDA6463AA}" type="datetimeFigureOut">
              <a:rPr lang="es-ES" smtClean="0"/>
              <a:t>22/4/24</a:t>
            </a:fld>
            <a:endParaRPr lang="es-ES" dirty="0"/>
          </a:p>
        </p:txBody>
      </p:sp>
      <p:sp>
        <p:nvSpPr>
          <p:cNvPr id="5" name="Footer Placeholder 4"/>
          <p:cNvSpPr>
            <a:spLocks noGrp="1"/>
          </p:cNvSpPr>
          <p:nvPr>
            <p:ph type="ftr" sz="quarter" idx="11"/>
          </p:nvPr>
        </p:nvSpPr>
        <p:spPr/>
        <p:txBody>
          <a:bodyPr/>
          <a:lstStyle/>
          <a:p>
            <a:endParaRPr lang="es-E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F995076-F02E-6E45-B088-DE0853BBFE82}" type="slidenum">
              <a:rPr lang="es-ES" smtClean="0"/>
              <a:t>‹Nº›</a:t>
            </a:fld>
            <a:endParaRPr lang="es-E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811867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F6918EAC-09C3-6E4B-8EA7-A67CDA6463AA}" type="datetimeFigureOut">
              <a:rPr lang="es-ES" smtClean="0"/>
              <a:t>22/4/24</a:t>
            </a:fld>
            <a:endParaRPr lang="es-ES" dirty="0"/>
          </a:p>
        </p:txBody>
      </p:sp>
      <p:sp>
        <p:nvSpPr>
          <p:cNvPr id="6" name="Footer Placeholder 5"/>
          <p:cNvSpPr>
            <a:spLocks noGrp="1"/>
          </p:cNvSpPr>
          <p:nvPr>
            <p:ph type="ftr" sz="quarter" idx="11"/>
          </p:nvPr>
        </p:nvSpPr>
        <p:spPr/>
        <p:txBody>
          <a:bodyPr/>
          <a:lstStyle/>
          <a:p>
            <a:endParaRPr lang="es-E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F995076-F02E-6E45-B088-DE0853BBFE82}" type="slidenum">
              <a:rPr lang="es-ES" smtClean="0"/>
              <a:t>‹Nº›</a:t>
            </a:fld>
            <a:endParaRPr lang="es-ES" dirty="0"/>
          </a:p>
        </p:txBody>
      </p:sp>
    </p:spTree>
    <p:extLst>
      <p:ext uri="{BB962C8B-B14F-4D97-AF65-F5344CB8AC3E}">
        <p14:creationId xmlns:p14="http://schemas.microsoft.com/office/powerpoint/2010/main" val="19972324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F6918EAC-09C3-6E4B-8EA7-A67CDA6463AA}" type="datetimeFigureOut">
              <a:rPr lang="es-ES" smtClean="0"/>
              <a:t>22/4/24</a:t>
            </a:fld>
            <a:endParaRPr lang="es-ES" dirty="0"/>
          </a:p>
        </p:txBody>
      </p:sp>
      <p:sp>
        <p:nvSpPr>
          <p:cNvPr id="6" name="Footer Placeholder 5"/>
          <p:cNvSpPr>
            <a:spLocks noGrp="1"/>
          </p:cNvSpPr>
          <p:nvPr>
            <p:ph type="ftr" sz="quarter" idx="11"/>
          </p:nvPr>
        </p:nvSpPr>
        <p:spPr/>
        <p:txBody>
          <a:bodyPr/>
          <a:lstStyle/>
          <a:p>
            <a:endParaRPr lang="es-E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F995076-F02E-6E45-B088-DE0853BBFE82}" type="slidenum">
              <a:rPr lang="es-ES" smtClean="0"/>
              <a:t>‹Nº›</a:t>
            </a:fld>
            <a:endParaRPr lang="es-E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523065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F6918EAC-09C3-6E4B-8EA7-A67CDA6463AA}" type="datetimeFigureOut">
              <a:rPr lang="es-ES" smtClean="0"/>
              <a:t>22/4/24</a:t>
            </a:fld>
            <a:endParaRPr lang="es-ES" dirty="0"/>
          </a:p>
        </p:txBody>
      </p:sp>
      <p:sp>
        <p:nvSpPr>
          <p:cNvPr id="6" name="Footer Placeholder 5"/>
          <p:cNvSpPr>
            <a:spLocks noGrp="1"/>
          </p:cNvSpPr>
          <p:nvPr>
            <p:ph type="ftr" sz="quarter" idx="11"/>
          </p:nvPr>
        </p:nvSpPr>
        <p:spPr/>
        <p:txBody>
          <a:bodyPr/>
          <a:lstStyle/>
          <a:p>
            <a:endParaRPr lang="es-E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F995076-F02E-6E45-B088-DE0853BBFE82}" type="slidenum">
              <a:rPr lang="es-ES" smtClean="0"/>
              <a:t>‹Nº›</a:t>
            </a:fld>
            <a:endParaRPr lang="es-ES" dirty="0"/>
          </a:p>
        </p:txBody>
      </p:sp>
    </p:spTree>
    <p:extLst>
      <p:ext uri="{BB962C8B-B14F-4D97-AF65-F5344CB8AC3E}">
        <p14:creationId xmlns:p14="http://schemas.microsoft.com/office/powerpoint/2010/main" val="40731836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6918EAC-09C3-6E4B-8EA7-A67CDA6463AA}" type="datetimeFigureOut">
              <a:rPr lang="es-ES" smtClean="0"/>
              <a:t>22/4/24</a:t>
            </a:fld>
            <a:endParaRPr lang="es-ES" dirty="0"/>
          </a:p>
        </p:txBody>
      </p:sp>
      <p:sp>
        <p:nvSpPr>
          <p:cNvPr id="5" name="Footer Placeholder 4"/>
          <p:cNvSpPr>
            <a:spLocks noGrp="1"/>
          </p:cNvSpPr>
          <p:nvPr>
            <p:ph type="ftr" sz="quarter" idx="11"/>
          </p:nvPr>
        </p:nvSpPr>
        <p:spPr/>
        <p:txBody>
          <a:bodyPr/>
          <a:lstStyle/>
          <a:p>
            <a:endParaRPr lang="es-E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F995076-F02E-6E45-B088-DE0853BBFE82}" type="slidenum">
              <a:rPr lang="es-ES" smtClean="0"/>
              <a:t>‹Nº›</a:t>
            </a:fld>
            <a:endParaRPr lang="es-ES" dirty="0"/>
          </a:p>
        </p:txBody>
      </p:sp>
    </p:spTree>
    <p:extLst>
      <p:ext uri="{BB962C8B-B14F-4D97-AF65-F5344CB8AC3E}">
        <p14:creationId xmlns:p14="http://schemas.microsoft.com/office/powerpoint/2010/main" val="40621087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6918EAC-09C3-6E4B-8EA7-A67CDA6463AA}" type="datetimeFigureOut">
              <a:rPr lang="es-ES" smtClean="0"/>
              <a:t>22/4/24</a:t>
            </a:fld>
            <a:endParaRPr lang="es-ES" dirty="0"/>
          </a:p>
        </p:txBody>
      </p:sp>
      <p:sp>
        <p:nvSpPr>
          <p:cNvPr id="5" name="Footer Placeholder 4"/>
          <p:cNvSpPr>
            <a:spLocks noGrp="1"/>
          </p:cNvSpPr>
          <p:nvPr>
            <p:ph type="ftr" sz="quarter" idx="11"/>
          </p:nvPr>
        </p:nvSpPr>
        <p:spPr/>
        <p:txBody>
          <a:bodyPr/>
          <a:lstStyle/>
          <a:p>
            <a:endParaRPr lang="es-E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F995076-F02E-6E45-B088-DE0853BBFE82}" type="slidenum">
              <a:rPr lang="es-ES" smtClean="0"/>
              <a:t>‹Nº›</a:t>
            </a:fld>
            <a:endParaRPr lang="es-ES" dirty="0"/>
          </a:p>
        </p:txBody>
      </p:sp>
    </p:spTree>
    <p:extLst>
      <p:ext uri="{BB962C8B-B14F-4D97-AF65-F5344CB8AC3E}">
        <p14:creationId xmlns:p14="http://schemas.microsoft.com/office/powerpoint/2010/main" val="231533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6918EAC-09C3-6E4B-8EA7-A67CDA6463AA}" type="datetimeFigureOut">
              <a:rPr lang="es-ES" smtClean="0"/>
              <a:t>22/4/24</a:t>
            </a:fld>
            <a:endParaRPr lang="es-ES" dirty="0"/>
          </a:p>
        </p:txBody>
      </p:sp>
      <p:sp>
        <p:nvSpPr>
          <p:cNvPr id="5" name="Footer Placeholder 4"/>
          <p:cNvSpPr>
            <a:spLocks noGrp="1"/>
          </p:cNvSpPr>
          <p:nvPr>
            <p:ph type="ftr" sz="quarter" idx="11"/>
          </p:nvPr>
        </p:nvSpPr>
        <p:spPr/>
        <p:txBody>
          <a:bodyPr/>
          <a:lstStyle/>
          <a:p>
            <a:endParaRPr lang="es-E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F995076-F02E-6E45-B088-DE0853BBFE82}" type="slidenum">
              <a:rPr lang="es-ES" smtClean="0"/>
              <a:t>‹Nº›</a:t>
            </a:fld>
            <a:endParaRPr lang="es-ES" dirty="0"/>
          </a:p>
        </p:txBody>
      </p:sp>
    </p:spTree>
    <p:extLst>
      <p:ext uri="{BB962C8B-B14F-4D97-AF65-F5344CB8AC3E}">
        <p14:creationId xmlns:p14="http://schemas.microsoft.com/office/powerpoint/2010/main" val="35038119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F6918EAC-09C3-6E4B-8EA7-A67CDA6463AA}" type="datetimeFigureOut">
              <a:rPr lang="es-ES" smtClean="0"/>
              <a:t>22/4/24</a:t>
            </a:fld>
            <a:endParaRPr lang="es-ES" dirty="0"/>
          </a:p>
        </p:txBody>
      </p:sp>
      <p:sp>
        <p:nvSpPr>
          <p:cNvPr id="5" name="Footer Placeholder 4"/>
          <p:cNvSpPr>
            <a:spLocks noGrp="1"/>
          </p:cNvSpPr>
          <p:nvPr>
            <p:ph type="ftr" sz="quarter" idx="11"/>
          </p:nvPr>
        </p:nvSpPr>
        <p:spPr/>
        <p:txBody>
          <a:bodyPr/>
          <a:lstStyle/>
          <a:p>
            <a:endParaRPr lang="es-E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F995076-F02E-6E45-B088-DE0853BBFE82}" type="slidenum">
              <a:rPr lang="es-ES" smtClean="0"/>
              <a:t>‹Nº›</a:t>
            </a:fld>
            <a:endParaRPr lang="es-ES" dirty="0"/>
          </a:p>
        </p:txBody>
      </p:sp>
    </p:spTree>
    <p:extLst>
      <p:ext uri="{BB962C8B-B14F-4D97-AF65-F5344CB8AC3E}">
        <p14:creationId xmlns:p14="http://schemas.microsoft.com/office/powerpoint/2010/main" val="13970442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F6918EAC-09C3-6E4B-8EA7-A67CDA6463AA}" type="datetimeFigureOut">
              <a:rPr lang="es-ES" smtClean="0"/>
              <a:t>22/4/24</a:t>
            </a:fld>
            <a:endParaRPr lang="es-ES" dirty="0"/>
          </a:p>
        </p:txBody>
      </p:sp>
      <p:sp>
        <p:nvSpPr>
          <p:cNvPr id="6" name="Footer Placeholder 5"/>
          <p:cNvSpPr>
            <a:spLocks noGrp="1"/>
          </p:cNvSpPr>
          <p:nvPr>
            <p:ph type="ftr" sz="quarter" idx="11"/>
          </p:nvPr>
        </p:nvSpPr>
        <p:spPr/>
        <p:txBody>
          <a:bodyPr/>
          <a:lstStyle/>
          <a:p>
            <a:endParaRPr lang="es-E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F995076-F02E-6E45-B088-DE0853BBFE82}" type="slidenum">
              <a:rPr lang="es-ES" smtClean="0"/>
              <a:t>‹Nº›</a:t>
            </a:fld>
            <a:endParaRPr lang="es-ES" dirty="0"/>
          </a:p>
        </p:txBody>
      </p:sp>
    </p:spTree>
    <p:extLst>
      <p:ext uri="{BB962C8B-B14F-4D97-AF65-F5344CB8AC3E}">
        <p14:creationId xmlns:p14="http://schemas.microsoft.com/office/powerpoint/2010/main" val="33384836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F6918EAC-09C3-6E4B-8EA7-A67CDA6463AA}" type="datetimeFigureOut">
              <a:rPr lang="es-ES" smtClean="0"/>
              <a:t>22/4/24</a:t>
            </a:fld>
            <a:endParaRPr lang="es-ES" dirty="0"/>
          </a:p>
        </p:txBody>
      </p:sp>
      <p:sp>
        <p:nvSpPr>
          <p:cNvPr id="8" name="Footer Placeholder 7"/>
          <p:cNvSpPr>
            <a:spLocks noGrp="1"/>
          </p:cNvSpPr>
          <p:nvPr>
            <p:ph type="ftr" sz="quarter" idx="11"/>
          </p:nvPr>
        </p:nvSpPr>
        <p:spPr/>
        <p:txBody>
          <a:bodyPr/>
          <a:lstStyle/>
          <a:p>
            <a:endParaRPr lang="es-E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F995076-F02E-6E45-B088-DE0853BBFE82}" type="slidenum">
              <a:rPr lang="es-ES" smtClean="0"/>
              <a:t>‹Nº›</a:t>
            </a:fld>
            <a:endParaRPr lang="es-ES" dirty="0"/>
          </a:p>
        </p:txBody>
      </p:sp>
    </p:spTree>
    <p:extLst>
      <p:ext uri="{BB962C8B-B14F-4D97-AF65-F5344CB8AC3E}">
        <p14:creationId xmlns:p14="http://schemas.microsoft.com/office/powerpoint/2010/main" val="3265659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F6918EAC-09C3-6E4B-8EA7-A67CDA6463AA}" type="datetimeFigureOut">
              <a:rPr lang="es-ES" smtClean="0"/>
              <a:t>22/4/24</a:t>
            </a:fld>
            <a:endParaRPr lang="es-ES" dirty="0"/>
          </a:p>
        </p:txBody>
      </p:sp>
      <p:sp>
        <p:nvSpPr>
          <p:cNvPr id="4" name="Footer Placeholder 3"/>
          <p:cNvSpPr>
            <a:spLocks noGrp="1"/>
          </p:cNvSpPr>
          <p:nvPr>
            <p:ph type="ftr" sz="quarter" idx="11"/>
          </p:nvPr>
        </p:nvSpPr>
        <p:spPr/>
        <p:txBody>
          <a:bodyPr/>
          <a:lstStyle/>
          <a:p>
            <a:endParaRPr lang="es-E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F995076-F02E-6E45-B088-DE0853BBFE82}" type="slidenum">
              <a:rPr lang="es-ES" smtClean="0"/>
              <a:t>‹Nº›</a:t>
            </a:fld>
            <a:endParaRPr lang="es-ES" dirty="0"/>
          </a:p>
        </p:txBody>
      </p:sp>
    </p:spTree>
    <p:extLst>
      <p:ext uri="{BB962C8B-B14F-4D97-AF65-F5344CB8AC3E}">
        <p14:creationId xmlns:p14="http://schemas.microsoft.com/office/powerpoint/2010/main" val="19671074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918EAC-09C3-6E4B-8EA7-A67CDA6463AA}" type="datetimeFigureOut">
              <a:rPr lang="es-ES" smtClean="0"/>
              <a:t>22/4/24</a:t>
            </a:fld>
            <a:endParaRPr lang="es-ES" dirty="0"/>
          </a:p>
        </p:txBody>
      </p:sp>
      <p:sp>
        <p:nvSpPr>
          <p:cNvPr id="3" name="Footer Placeholder 2"/>
          <p:cNvSpPr>
            <a:spLocks noGrp="1"/>
          </p:cNvSpPr>
          <p:nvPr>
            <p:ph type="ftr" sz="quarter" idx="11"/>
          </p:nvPr>
        </p:nvSpPr>
        <p:spPr/>
        <p:txBody>
          <a:bodyPr/>
          <a:lstStyle/>
          <a:p>
            <a:endParaRPr lang="es-E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F995076-F02E-6E45-B088-DE0853BBFE82}" type="slidenum">
              <a:rPr lang="es-ES" smtClean="0"/>
              <a:t>‹Nº›</a:t>
            </a:fld>
            <a:endParaRPr lang="es-ES" dirty="0"/>
          </a:p>
        </p:txBody>
      </p:sp>
    </p:spTree>
    <p:extLst>
      <p:ext uri="{BB962C8B-B14F-4D97-AF65-F5344CB8AC3E}">
        <p14:creationId xmlns:p14="http://schemas.microsoft.com/office/powerpoint/2010/main" val="835616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F6918EAC-09C3-6E4B-8EA7-A67CDA6463AA}" type="datetimeFigureOut">
              <a:rPr lang="es-ES" smtClean="0"/>
              <a:t>22/4/24</a:t>
            </a:fld>
            <a:endParaRPr lang="es-ES" dirty="0"/>
          </a:p>
        </p:txBody>
      </p:sp>
      <p:sp>
        <p:nvSpPr>
          <p:cNvPr id="6" name="Footer Placeholder 5"/>
          <p:cNvSpPr>
            <a:spLocks noGrp="1"/>
          </p:cNvSpPr>
          <p:nvPr>
            <p:ph type="ftr" sz="quarter" idx="11"/>
          </p:nvPr>
        </p:nvSpPr>
        <p:spPr/>
        <p:txBody>
          <a:bodyPr/>
          <a:lstStyle/>
          <a:p>
            <a:endParaRPr lang="es-E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F995076-F02E-6E45-B088-DE0853BBFE82}" type="slidenum">
              <a:rPr lang="es-ES" smtClean="0"/>
              <a:t>‹Nº›</a:t>
            </a:fld>
            <a:endParaRPr lang="es-ES" dirty="0"/>
          </a:p>
        </p:txBody>
      </p:sp>
    </p:spTree>
    <p:extLst>
      <p:ext uri="{BB962C8B-B14F-4D97-AF65-F5344CB8AC3E}">
        <p14:creationId xmlns:p14="http://schemas.microsoft.com/office/powerpoint/2010/main" val="3491290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dirty="0"/>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F6918EAC-09C3-6E4B-8EA7-A67CDA6463AA}" type="datetimeFigureOut">
              <a:rPr lang="es-ES" smtClean="0"/>
              <a:t>22/4/24</a:t>
            </a:fld>
            <a:endParaRPr lang="es-ES" dirty="0"/>
          </a:p>
        </p:txBody>
      </p:sp>
      <p:sp>
        <p:nvSpPr>
          <p:cNvPr id="6" name="Footer Placeholder 5"/>
          <p:cNvSpPr>
            <a:spLocks noGrp="1"/>
          </p:cNvSpPr>
          <p:nvPr>
            <p:ph type="ftr" sz="quarter" idx="11"/>
          </p:nvPr>
        </p:nvSpPr>
        <p:spPr/>
        <p:txBody>
          <a:bodyPr/>
          <a:lstStyle/>
          <a:p>
            <a:endParaRPr lang="es-E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F995076-F02E-6E45-B088-DE0853BBFE82}" type="slidenum">
              <a:rPr lang="es-ES" smtClean="0"/>
              <a:t>‹Nº›</a:t>
            </a:fld>
            <a:endParaRPr lang="es-ES" dirty="0"/>
          </a:p>
        </p:txBody>
      </p:sp>
    </p:spTree>
    <p:extLst>
      <p:ext uri="{BB962C8B-B14F-4D97-AF65-F5344CB8AC3E}">
        <p14:creationId xmlns:p14="http://schemas.microsoft.com/office/powerpoint/2010/main" val="26800500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000">
              <a:schemeClr val="bg2">
                <a:tint val="90000"/>
                <a:satMod val="92000"/>
                <a:lumMod val="120000"/>
              </a:schemeClr>
            </a:gs>
            <a:gs pos="100000">
              <a:schemeClr val="bg2">
                <a:shade val="98000"/>
                <a:satMod val="120000"/>
                <a:lumMod val="98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6918EAC-09C3-6E4B-8EA7-A67CDA6463AA}" type="datetimeFigureOut">
              <a:rPr lang="es-ES" smtClean="0"/>
              <a:t>22/4/24</a:t>
            </a:fld>
            <a:endParaRPr lang="es-E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E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F995076-F02E-6E45-B088-DE0853BBFE82}" type="slidenum">
              <a:rPr lang="es-ES" smtClean="0"/>
              <a:t>‹Nº›</a:t>
            </a:fld>
            <a:endParaRPr lang="es-ES" dirty="0"/>
          </a:p>
        </p:txBody>
      </p:sp>
    </p:spTree>
    <p:extLst>
      <p:ext uri="{BB962C8B-B14F-4D97-AF65-F5344CB8AC3E}">
        <p14:creationId xmlns:p14="http://schemas.microsoft.com/office/powerpoint/2010/main" val="40070159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086BA048-0AD5-F697-5FDE-8B72365B667F}"/>
              </a:ext>
            </a:extLst>
          </p:cNvPr>
          <p:cNvSpPr>
            <a:spLocks noGrp="1"/>
          </p:cNvSpPr>
          <p:nvPr>
            <p:ph type="title"/>
          </p:nvPr>
        </p:nvSpPr>
        <p:spPr>
          <a:xfrm>
            <a:off x="342900" y="44450"/>
            <a:ext cx="11101388" cy="1879353"/>
          </a:xfrm>
        </p:spPr>
        <p:txBody>
          <a:bodyPr>
            <a:normAutofit fontScale="90000"/>
          </a:bodyPr>
          <a:lstStyle/>
          <a:p>
            <a:pPr algn="ctr" eaLnBrk="1" hangingPunct="1"/>
            <a:r>
              <a:rPr lang="en-US" sz="4000" b="1" dirty="0">
                <a:solidFill>
                  <a:srgbClr val="C00000"/>
                </a:solidFill>
                <a:latin typeface="Baskerville Old Face" panose="02020602080505020303" pitchFamily="18" charset="77"/>
                <a:ea typeface="Lato" panose="020F0502020204030203" pitchFamily="34" charset="0"/>
                <a:cs typeface="Lato" panose="020F0502020204030203" pitchFamily="34" charset="0"/>
              </a:rPr>
              <a:t>Neuroscience, Artificial Intelligence and Consumer Protection</a:t>
            </a:r>
            <a:br>
              <a:rPr lang="en-US" b="1" dirty="0">
                <a:solidFill>
                  <a:schemeClr val="accent1">
                    <a:lumMod val="60000"/>
                    <a:lumOff val="40000"/>
                  </a:schemeClr>
                </a:solidFill>
                <a:latin typeface="Baskerville Old Face" panose="02020602080505020303" pitchFamily="18" charset="77"/>
                <a:ea typeface="Lato" panose="020F0502020204030203" pitchFamily="34" charset="0"/>
                <a:cs typeface="Lato" panose="020F0502020204030203" pitchFamily="34" charset="0"/>
              </a:rPr>
            </a:br>
            <a:r>
              <a:rPr lang="en-US" sz="2400" b="1" i="0" u="none" strike="noStrike" cap="all" dirty="0">
                <a:solidFill>
                  <a:srgbClr val="C00000"/>
                </a:solidFill>
                <a:effectLst/>
                <a:highlight>
                  <a:srgbClr val="FFFFFF"/>
                </a:highlight>
                <a:latin typeface="Lato" panose="020F0502020204030204" pitchFamily="34" charset="0"/>
              </a:rPr>
              <a:t>THE FUTURE OF CONSUMER PROFILING AND OF COMMERCIAL COMMUNICATIONS</a:t>
            </a:r>
            <a:br>
              <a:rPr lang="es-ES" b="1" dirty="0">
                <a:solidFill>
                  <a:schemeClr val="accent1">
                    <a:lumMod val="60000"/>
                    <a:lumOff val="40000"/>
                  </a:schemeClr>
                </a:solidFill>
                <a:latin typeface="Baskerville Old Face" panose="02020602080505020303" pitchFamily="18" charset="77"/>
                <a:ea typeface="Lato" panose="020F0502020204030203" pitchFamily="34" charset="0"/>
                <a:cs typeface="Lato" panose="020F0502020204030203" pitchFamily="34" charset="0"/>
              </a:rPr>
            </a:br>
            <a:endParaRPr lang="es-ES_tradnl" altLang="es-ES" b="1" u="sng" dirty="0">
              <a:solidFill>
                <a:srgbClr val="5C2610"/>
              </a:solidFill>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21506" name="Rectangle 3">
            <a:extLst>
              <a:ext uri="{FF2B5EF4-FFF2-40B4-BE49-F238E27FC236}">
                <a16:creationId xmlns:a16="http://schemas.microsoft.com/office/drawing/2014/main" id="{61CFFF54-E5CA-B3F0-EA0D-94EC0890F2FE}"/>
              </a:ext>
            </a:extLst>
          </p:cNvPr>
          <p:cNvSpPr>
            <a:spLocks noGrp="1"/>
          </p:cNvSpPr>
          <p:nvPr>
            <p:ph idx="1"/>
          </p:nvPr>
        </p:nvSpPr>
        <p:spPr>
          <a:xfrm>
            <a:off x="142875" y="1840674"/>
            <a:ext cx="11858625" cy="4972875"/>
          </a:xfrm>
        </p:spPr>
        <p:txBody>
          <a:bodyPr/>
          <a:lstStyle/>
          <a:p>
            <a:pPr marL="514350" indent="-514350">
              <a:buNone/>
            </a:pPr>
            <a:endParaRPr lang="es-ES_tradnl" altLang="es-ES" dirty="0">
              <a:solidFill>
                <a:srgbClr val="800000"/>
              </a:solidFill>
              <a:latin typeface="Times New Roman" panose="02020603050405020304" pitchFamily="18" charset="0"/>
              <a:ea typeface="MS PGothic" panose="020B0600070205080204" pitchFamily="34" charset="-128"/>
            </a:endParaRPr>
          </a:p>
          <a:p>
            <a:pPr marL="514350" indent="-514350">
              <a:buNone/>
            </a:pPr>
            <a:endParaRPr lang="es-ES_tradnl" altLang="es-ES" dirty="0">
              <a:solidFill>
                <a:srgbClr val="800000"/>
              </a:solidFill>
              <a:latin typeface="Times New Roman" panose="02020603050405020304" pitchFamily="18" charset="0"/>
              <a:ea typeface="MS PGothic" panose="020B0600070205080204" pitchFamily="34" charset="-128"/>
            </a:endParaRPr>
          </a:p>
          <a:p>
            <a:pPr marL="514350" indent="-514350">
              <a:buNone/>
            </a:pPr>
            <a:endParaRPr lang="es-ES_tradnl" altLang="es-ES" dirty="0">
              <a:solidFill>
                <a:srgbClr val="800000"/>
              </a:solidFill>
              <a:latin typeface="Times New Roman" panose="02020603050405020304" pitchFamily="18" charset="0"/>
              <a:ea typeface="MS PGothic" panose="020B0600070205080204" pitchFamily="34" charset="-128"/>
            </a:endParaRPr>
          </a:p>
          <a:p>
            <a:pPr marL="514350" indent="-514350">
              <a:buNone/>
            </a:pPr>
            <a:endParaRPr lang="es-ES_tradnl" altLang="es-ES" dirty="0">
              <a:solidFill>
                <a:srgbClr val="800000"/>
              </a:solidFill>
              <a:latin typeface="Times New Roman" panose="02020603050405020304" pitchFamily="18" charset="0"/>
              <a:ea typeface="MS PGothic" panose="020B0600070205080204" pitchFamily="34" charset="-128"/>
            </a:endParaRPr>
          </a:p>
          <a:p>
            <a:pPr marL="514350" indent="-514350">
              <a:buNone/>
            </a:pPr>
            <a:endParaRPr lang="es-ES_tradnl" altLang="es-ES" dirty="0">
              <a:solidFill>
                <a:srgbClr val="800000"/>
              </a:solidFill>
              <a:latin typeface="Times New Roman" panose="02020603050405020304" pitchFamily="18" charset="0"/>
              <a:ea typeface="MS PGothic" panose="020B0600070205080204" pitchFamily="34" charset="-128"/>
            </a:endParaRPr>
          </a:p>
          <a:p>
            <a:pPr marL="1714500" lvl="4" indent="0">
              <a:buNone/>
            </a:pPr>
            <a:r>
              <a:rPr lang="en-US" sz="2800" b="1" u="none" strike="noStrike" dirty="0">
                <a:solidFill>
                  <a:schemeClr val="accent1">
                    <a:lumMod val="75000"/>
                  </a:schemeClr>
                </a:solidFill>
                <a:effectLst/>
                <a:latin typeface="Baskerville Old Face" panose="02020602080505020303" pitchFamily="18" charset="77"/>
              </a:rPr>
              <a:t>Roma Tre University</a:t>
            </a:r>
          </a:p>
          <a:p>
            <a:pPr marL="1714500" lvl="4" indent="0">
              <a:buNone/>
            </a:pPr>
            <a:r>
              <a:rPr lang="en-US" sz="2000" b="1" dirty="0">
                <a:solidFill>
                  <a:schemeClr val="accent1">
                    <a:lumMod val="75000"/>
                  </a:schemeClr>
                </a:solidFill>
                <a:latin typeface="Baskerville Old Face" panose="02020602080505020303" pitchFamily="18" charset="77"/>
              </a:rPr>
              <a:t>Tomás de la Quadra Salcedo </a:t>
            </a:r>
          </a:p>
          <a:p>
            <a:pPr marL="1714500" lvl="4" indent="0">
              <a:buNone/>
            </a:pPr>
            <a:r>
              <a:rPr lang="en-US" sz="2000" b="1" dirty="0">
                <a:solidFill>
                  <a:schemeClr val="accent1">
                    <a:lumMod val="75000"/>
                  </a:schemeClr>
                </a:solidFill>
                <a:latin typeface="Baskerville Old Face" panose="02020602080505020303" pitchFamily="18" charset="77"/>
              </a:rPr>
              <a:t>Catedrático de Derecho Administrativo </a:t>
            </a:r>
          </a:p>
          <a:p>
            <a:pPr marL="1714500" lvl="4" indent="0">
              <a:buNone/>
            </a:pPr>
            <a:r>
              <a:rPr lang="en-US" sz="2000" b="1" dirty="0">
                <a:solidFill>
                  <a:schemeClr val="accent1">
                    <a:lumMod val="75000"/>
                  </a:schemeClr>
                </a:solidFill>
                <a:latin typeface="Baskerville Old Face" panose="02020602080505020303" pitchFamily="18" charset="77"/>
              </a:rPr>
              <a:t>Universidad Carlos III</a:t>
            </a:r>
          </a:p>
          <a:p>
            <a:pPr marL="514350" indent="-514350">
              <a:buNone/>
            </a:pPr>
            <a:endParaRPr lang="es-ES_tradnl" altLang="es-ES" dirty="0">
              <a:solidFill>
                <a:srgbClr val="800000"/>
              </a:solidFill>
              <a:latin typeface="Times New Roman" panose="02020603050405020304" pitchFamily="18" charset="0"/>
              <a:ea typeface="MS PGothic" panose="020B0600070205080204" pitchFamily="34" charset="-128"/>
            </a:endParaRPr>
          </a:p>
        </p:txBody>
      </p:sp>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086BA048-0AD5-F697-5FDE-8B72365B667F}"/>
              </a:ext>
            </a:extLst>
          </p:cNvPr>
          <p:cNvSpPr>
            <a:spLocks noGrp="1"/>
          </p:cNvSpPr>
          <p:nvPr>
            <p:ph type="title"/>
          </p:nvPr>
        </p:nvSpPr>
        <p:spPr>
          <a:xfrm>
            <a:off x="342900" y="44451"/>
            <a:ext cx="11101388" cy="584941"/>
          </a:xfrm>
        </p:spPr>
        <p:txBody>
          <a:bodyPr>
            <a:normAutofit fontScale="90000"/>
          </a:bodyPr>
          <a:lstStyle/>
          <a:p>
            <a:pPr algn="ctr" eaLnBrk="1" hangingPunct="1"/>
            <a:r>
              <a:rPr lang="en-US" b="1" dirty="0">
                <a:solidFill>
                  <a:srgbClr val="C00000"/>
                </a:solidFill>
                <a:latin typeface="Baskerville Old Face" panose="02020602080505020303" pitchFamily="18" charset="77"/>
                <a:ea typeface="Lato" panose="020F0502020204030203" pitchFamily="34" charset="0"/>
                <a:cs typeface="Lato" panose="020F0502020204030203" pitchFamily="34" charset="0"/>
              </a:rPr>
              <a:t>Neuroscience, Artificial Intelligence and Consumer Protection</a:t>
            </a:r>
            <a:br>
              <a:rPr lang="en-US" b="1" dirty="0">
                <a:solidFill>
                  <a:schemeClr val="accent1">
                    <a:lumMod val="60000"/>
                    <a:lumOff val="40000"/>
                  </a:schemeClr>
                </a:solidFill>
                <a:latin typeface="Baskerville Old Face" panose="02020602080505020303" pitchFamily="18" charset="77"/>
                <a:ea typeface="Lato" panose="020F0502020204030203" pitchFamily="34" charset="0"/>
                <a:cs typeface="Lato" panose="020F0502020204030203" pitchFamily="34" charset="0"/>
              </a:rPr>
            </a:br>
            <a:endParaRPr lang="en-US" altLang="es-ES" b="1" u="sng" dirty="0">
              <a:solidFill>
                <a:srgbClr val="5C2610"/>
              </a:solidFill>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21506" name="Rectangle 3">
            <a:extLst>
              <a:ext uri="{FF2B5EF4-FFF2-40B4-BE49-F238E27FC236}">
                <a16:creationId xmlns:a16="http://schemas.microsoft.com/office/drawing/2014/main" id="{61CFFF54-E5CA-B3F0-EA0D-94EC0890F2FE}"/>
              </a:ext>
            </a:extLst>
          </p:cNvPr>
          <p:cNvSpPr>
            <a:spLocks noGrp="1"/>
          </p:cNvSpPr>
          <p:nvPr>
            <p:ph idx="1"/>
          </p:nvPr>
        </p:nvSpPr>
        <p:spPr>
          <a:xfrm>
            <a:off x="166687" y="538802"/>
            <a:ext cx="11858625" cy="6274747"/>
          </a:xfrm>
        </p:spPr>
        <p:txBody>
          <a:bodyPr>
            <a:normAutofit fontScale="62500" lnSpcReduction="20000"/>
          </a:bodyPr>
          <a:lstStyle/>
          <a:p>
            <a:pPr marL="514350" indent="-514350">
              <a:buNone/>
            </a:pPr>
            <a:endParaRPr lang="en-US" altLang="es-ES" dirty="0">
              <a:solidFill>
                <a:srgbClr val="800000"/>
              </a:solidFill>
              <a:latin typeface="Times New Roman" panose="02020603050405020304" pitchFamily="18" charset="0"/>
              <a:ea typeface="MS PGothic" panose="020B0600070205080204" pitchFamily="34" charset="-128"/>
            </a:endParaRPr>
          </a:p>
          <a:p>
            <a:pPr marL="514350" indent="-514350">
              <a:buNone/>
            </a:pPr>
            <a:r>
              <a:rPr lang="en-US" altLang="es-ES" dirty="0">
                <a:solidFill>
                  <a:srgbClr val="800000"/>
                </a:solidFill>
                <a:latin typeface="Times New Roman" panose="02020603050405020304" pitchFamily="18" charset="0"/>
                <a:ea typeface="MS PGothic" panose="020B0600070205080204" pitchFamily="34" charset="-128"/>
              </a:rPr>
              <a:t>				</a:t>
            </a:r>
            <a:r>
              <a:rPr lang="en-US" altLang="es-ES" sz="2800" b="1" u="sng" dirty="0">
                <a:solidFill>
                  <a:srgbClr val="800000"/>
                </a:solidFill>
                <a:latin typeface="Times New Roman" panose="02020603050405020304" pitchFamily="18" charset="0"/>
                <a:ea typeface="MS PGothic" panose="020B0600070205080204" pitchFamily="34" charset="-128"/>
              </a:rPr>
              <a:t>Neuroscience, </a:t>
            </a:r>
            <a:r>
              <a:rPr lang="en-US" altLang="es-ES" sz="2800" b="1" u="sng" dirty="0" err="1">
                <a:solidFill>
                  <a:srgbClr val="800000"/>
                </a:solidFill>
                <a:latin typeface="Times New Roman" panose="02020603050405020304" pitchFamily="18" charset="0"/>
                <a:ea typeface="MS PGothic" panose="020B0600070205080204" pitchFamily="34" charset="-128"/>
              </a:rPr>
              <a:t>neurotechnologies</a:t>
            </a:r>
            <a:r>
              <a:rPr lang="en-US" altLang="es-ES" sz="2800" b="1" u="sng" dirty="0">
                <a:solidFill>
                  <a:srgbClr val="800000"/>
                </a:solidFill>
                <a:latin typeface="Times New Roman" panose="02020603050405020304" pitchFamily="18" charset="0"/>
                <a:ea typeface="MS PGothic" panose="020B0600070205080204" pitchFamily="34" charset="-128"/>
              </a:rPr>
              <a:t> and Artificial Intelligence</a:t>
            </a:r>
            <a:endParaRPr lang="en-US" altLang="es-ES" sz="2800" b="1" dirty="0">
              <a:solidFill>
                <a:srgbClr val="800000"/>
              </a:solidFill>
              <a:latin typeface="Times New Roman" panose="02020603050405020304" pitchFamily="18" charset="0"/>
              <a:ea typeface="MS PGothic" panose="020B0600070205080204" pitchFamily="34" charset="-128"/>
            </a:endParaRPr>
          </a:p>
          <a:p>
            <a:pPr marL="0" indent="0" algn="just">
              <a:lnSpc>
                <a:spcPct val="170000"/>
              </a:lnSpc>
              <a:buNone/>
            </a:pPr>
            <a:r>
              <a:rPr lang="en-US" sz="3800" b="1" dirty="0">
                <a:solidFill>
                  <a:schemeClr val="accent2">
                    <a:lumMod val="50000"/>
                  </a:schemeClr>
                </a:solidFill>
                <a:effectLst/>
                <a:latin typeface="Times New Roman" panose="02020603050405020304" pitchFamily="18" charset="0"/>
                <a:cs typeface="Times New Roman" panose="02020603050405020304" pitchFamily="18" charset="0"/>
              </a:rPr>
              <a:t>However, the question raises </a:t>
            </a:r>
            <a:r>
              <a:rPr lang="en-US" sz="3800" b="1" u="sng" dirty="0">
                <a:solidFill>
                  <a:schemeClr val="accent2">
                    <a:lumMod val="50000"/>
                  </a:schemeClr>
                </a:solidFill>
                <a:effectLst/>
                <a:latin typeface="Times New Roman" panose="02020603050405020304" pitchFamily="18" charset="0"/>
                <a:cs typeface="Times New Roman" panose="02020603050405020304" pitchFamily="18" charset="0"/>
              </a:rPr>
              <a:t>new concerns </a:t>
            </a:r>
            <a:r>
              <a:rPr lang="en-US" sz="3800" b="1" dirty="0">
                <a:solidFill>
                  <a:schemeClr val="accent2">
                    <a:lumMod val="50000"/>
                  </a:schemeClr>
                </a:solidFill>
                <a:effectLst/>
                <a:latin typeface="Times New Roman" panose="02020603050405020304" pitchFamily="18" charset="0"/>
                <a:cs typeface="Times New Roman" panose="02020603050405020304" pitchFamily="18" charset="0"/>
              </a:rPr>
              <a:t>in relation to the </a:t>
            </a:r>
            <a:r>
              <a:rPr lang="en-US" sz="3800" b="1" dirty="0" err="1">
                <a:solidFill>
                  <a:schemeClr val="accent2">
                    <a:lumMod val="50000"/>
                  </a:schemeClr>
                </a:solidFill>
                <a:effectLst/>
                <a:latin typeface="Times New Roman" panose="02020603050405020304" pitchFamily="18" charset="0"/>
                <a:cs typeface="Times New Roman" panose="02020603050405020304" pitchFamily="18" charset="0"/>
              </a:rPr>
              <a:t>generalisation</a:t>
            </a:r>
            <a:r>
              <a:rPr lang="en-US" sz="3800" b="1" dirty="0">
                <a:solidFill>
                  <a:schemeClr val="accent2">
                    <a:lumMod val="50000"/>
                  </a:schemeClr>
                </a:solidFill>
                <a:effectLst/>
                <a:latin typeface="Times New Roman" panose="02020603050405020304" pitchFamily="18" charset="0"/>
                <a:cs typeface="Times New Roman" panose="02020603050405020304" pitchFamily="18" charset="0"/>
              </a:rPr>
              <a:t> of the use of neuro‐technologies </a:t>
            </a:r>
            <a:r>
              <a:rPr lang="en-US" sz="3800" b="1" u="sng" dirty="0">
                <a:solidFill>
                  <a:schemeClr val="accent2">
                    <a:lumMod val="50000"/>
                  </a:schemeClr>
                </a:solidFill>
                <a:effectLst/>
                <a:latin typeface="Times New Roman" panose="02020603050405020304" pitchFamily="18" charset="0"/>
                <a:cs typeface="Times New Roman" panose="02020603050405020304" pitchFamily="18" charset="0"/>
              </a:rPr>
              <a:t>for other purposes</a:t>
            </a:r>
            <a:r>
              <a:rPr lang="en-US" sz="3800" b="1" dirty="0">
                <a:solidFill>
                  <a:schemeClr val="accent2">
                    <a:lumMod val="50000"/>
                  </a:schemeClr>
                </a:solidFill>
                <a:effectLst/>
                <a:latin typeface="Times New Roman" panose="02020603050405020304" pitchFamily="18" charset="0"/>
                <a:cs typeface="Times New Roman" panose="02020603050405020304" pitchFamily="18" charset="0"/>
              </a:rPr>
              <a:t>; such as </a:t>
            </a:r>
            <a:r>
              <a:rPr lang="en-US" sz="3800" b="1" u="sng" dirty="0">
                <a:solidFill>
                  <a:schemeClr val="accent2">
                    <a:lumMod val="50000"/>
                  </a:schemeClr>
                </a:solidFill>
                <a:effectLst/>
                <a:latin typeface="Times New Roman" panose="02020603050405020304" pitchFamily="18" charset="0"/>
                <a:cs typeface="Times New Roman" panose="02020603050405020304" pitchFamily="18" charset="0"/>
              </a:rPr>
              <a:t>the enhancement or improvement of capacitie</a:t>
            </a:r>
            <a:r>
              <a:rPr lang="en-US" sz="3800" b="1" dirty="0">
                <a:solidFill>
                  <a:schemeClr val="accent2">
                    <a:lumMod val="50000"/>
                  </a:schemeClr>
                </a:solidFill>
                <a:effectLst/>
                <a:latin typeface="Times New Roman" panose="02020603050405020304" pitchFamily="18" charset="0"/>
                <a:cs typeface="Times New Roman" panose="02020603050405020304" pitchFamily="18" charset="0"/>
              </a:rPr>
              <a:t>s; purposes already made explicit from </a:t>
            </a:r>
            <a:r>
              <a:rPr lang="en-US" sz="4500" b="1" u="sng" dirty="0">
                <a:solidFill>
                  <a:schemeClr val="accent2">
                    <a:lumMod val="50000"/>
                  </a:schemeClr>
                </a:solidFill>
                <a:effectLst/>
                <a:latin typeface="Times New Roman" panose="02020603050405020304" pitchFamily="18" charset="0"/>
                <a:cs typeface="Times New Roman" panose="02020603050405020304" pitchFamily="18" charset="0"/>
              </a:rPr>
              <a:t>transhumanist or post‐humanist positions </a:t>
            </a:r>
            <a:r>
              <a:rPr lang="en-US" sz="3800" b="1" dirty="0">
                <a:solidFill>
                  <a:schemeClr val="accent2">
                    <a:lumMod val="50000"/>
                  </a:schemeClr>
                </a:solidFill>
                <a:effectLst/>
                <a:latin typeface="Times New Roman" panose="02020603050405020304" pitchFamily="18" charset="0"/>
                <a:cs typeface="Times New Roman" panose="02020603050405020304" pitchFamily="18" charset="0"/>
              </a:rPr>
              <a:t>that require collective and worldwide responses</a:t>
            </a:r>
          </a:p>
          <a:p>
            <a:pPr marL="0" indent="0" algn="just">
              <a:lnSpc>
                <a:spcPct val="170000"/>
              </a:lnSpc>
              <a:buNone/>
            </a:pPr>
            <a:endParaRPr lang="en-US" sz="3800" b="1" dirty="0">
              <a:solidFill>
                <a:schemeClr val="accent2">
                  <a:lumMod val="50000"/>
                </a:schemeClr>
              </a:solidFill>
              <a:effectLst/>
              <a:latin typeface="Times New Roman" panose="02020603050405020304" pitchFamily="18" charset="0"/>
              <a:cs typeface="Times New Roman" panose="02020603050405020304" pitchFamily="18" charset="0"/>
            </a:endParaRPr>
          </a:p>
          <a:p>
            <a:pPr marL="0" indent="0" algn="just">
              <a:lnSpc>
                <a:spcPct val="170000"/>
              </a:lnSpc>
              <a:buNone/>
            </a:pPr>
            <a:r>
              <a:rPr lang="en-US" sz="3800" b="1" dirty="0">
                <a:solidFill>
                  <a:schemeClr val="accent2">
                    <a:lumMod val="50000"/>
                  </a:schemeClr>
                </a:solidFill>
                <a:effectLst/>
                <a:latin typeface="Times New Roman" panose="02020603050405020304" pitchFamily="18" charset="0"/>
                <a:cs typeface="Times New Roman" panose="02020603050405020304" pitchFamily="18" charset="0"/>
              </a:rPr>
              <a:t>Concerns such as whether the free acceptance of each individual is sufficient to be a passive subject of these technologies, stimulated by the advantages they promise, or whether this is something about which society has something to say, insofar as this subjection can affect the very shaping of social relations in many directions</a:t>
            </a:r>
            <a:r>
              <a:rPr lang="en-US" sz="3800" dirty="0">
                <a:solidFill>
                  <a:schemeClr val="accent2">
                    <a:lumMod val="50000"/>
                  </a:schemeClr>
                </a:solidFill>
                <a:effectLst/>
                <a:latin typeface="Times New Roman" panose="02020603050405020304" pitchFamily="18" charset="0"/>
                <a:cs typeface="Times New Roman" panose="02020603050405020304" pitchFamily="18" charset="0"/>
              </a:rPr>
              <a:t>.</a:t>
            </a:r>
          </a:p>
          <a:p>
            <a:pPr marL="514350" indent="-514350">
              <a:buNone/>
            </a:pPr>
            <a:endParaRPr lang="en-US" altLang="es-ES" dirty="0">
              <a:solidFill>
                <a:srgbClr val="800000"/>
              </a:solidFill>
              <a:latin typeface="Times New Roman" panose="02020603050405020304" pitchFamily="18" charset="0"/>
              <a:ea typeface="MS PGothic" panose="020B0600070205080204" pitchFamily="34" charset="-128"/>
            </a:endParaRPr>
          </a:p>
        </p:txBody>
      </p:sp>
    </p:spTree>
    <p:extLst>
      <p:ext uri="{BB962C8B-B14F-4D97-AF65-F5344CB8AC3E}">
        <p14:creationId xmlns:p14="http://schemas.microsoft.com/office/powerpoint/2010/main" val="2251052452"/>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086BA048-0AD5-F697-5FDE-8B72365B667F}"/>
              </a:ext>
            </a:extLst>
          </p:cNvPr>
          <p:cNvSpPr>
            <a:spLocks noGrp="1"/>
          </p:cNvSpPr>
          <p:nvPr>
            <p:ph type="title"/>
          </p:nvPr>
        </p:nvSpPr>
        <p:spPr>
          <a:xfrm>
            <a:off x="342900" y="44451"/>
            <a:ext cx="11101388" cy="584941"/>
          </a:xfrm>
        </p:spPr>
        <p:txBody>
          <a:bodyPr>
            <a:normAutofit fontScale="90000"/>
          </a:bodyPr>
          <a:lstStyle/>
          <a:p>
            <a:pPr algn="ctr" eaLnBrk="1" hangingPunct="1"/>
            <a:r>
              <a:rPr lang="en-US" b="1" dirty="0">
                <a:solidFill>
                  <a:srgbClr val="C00000"/>
                </a:solidFill>
                <a:latin typeface="Baskerville Old Face" panose="02020602080505020303" pitchFamily="18" charset="77"/>
                <a:ea typeface="Lato" panose="020F0502020204030203" pitchFamily="34" charset="0"/>
                <a:cs typeface="Lato" panose="020F0502020204030203" pitchFamily="34" charset="0"/>
              </a:rPr>
              <a:t>Neuroscience, Artificial Intelligence and Consumer Protection</a:t>
            </a:r>
            <a:br>
              <a:rPr lang="en-US" b="1" dirty="0">
                <a:solidFill>
                  <a:schemeClr val="accent1">
                    <a:lumMod val="60000"/>
                    <a:lumOff val="40000"/>
                  </a:schemeClr>
                </a:solidFill>
                <a:latin typeface="Baskerville Old Face" panose="02020602080505020303" pitchFamily="18" charset="77"/>
                <a:ea typeface="Lato" panose="020F0502020204030203" pitchFamily="34" charset="0"/>
                <a:cs typeface="Lato" panose="020F0502020204030203" pitchFamily="34" charset="0"/>
              </a:rPr>
            </a:br>
            <a:endParaRPr lang="en-US" altLang="es-ES" b="1" u="sng" dirty="0">
              <a:solidFill>
                <a:srgbClr val="5C2610"/>
              </a:solidFill>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21506" name="Rectangle 3">
            <a:extLst>
              <a:ext uri="{FF2B5EF4-FFF2-40B4-BE49-F238E27FC236}">
                <a16:creationId xmlns:a16="http://schemas.microsoft.com/office/drawing/2014/main" id="{61CFFF54-E5CA-B3F0-EA0D-94EC0890F2FE}"/>
              </a:ext>
            </a:extLst>
          </p:cNvPr>
          <p:cNvSpPr>
            <a:spLocks noGrp="1"/>
          </p:cNvSpPr>
          <p:nvPr>
            <p:ph idx="1"/>
          </p:nvPr>
        </p:nvSpPr>
        <p:spPr>
          <a:xfrm>
            <a:off x="166687" y="538802"/>
            <a:ext cx="11858625" cy="6274747"/>
          </a:xfrm>
        </p:spPr>
        <p:txBody>
          <a:bodyPr>
            <a:normAutofit/>
          </a:bodyPr>
          <a:lstStyle/>
          <a:p>
            <a:pPr marL="514350" indent="-514350">
              <a:buNone/>
            </a:pPr>
            <a:r>
              <a:rPr lang="en-US" altLang="es-ES" dirty="0">
                <a:solidFill>
                  <a:srgbClr val="800000"/>
                </a:solidFill>
                <a:latin typeface="Times New Roman" panose="02020603050405020304" pitchFamily="18" charset="0"/>
                <a:ea typeface="MS PGothic" panose="020B0600070205080204" pitchFamily="34" charset="-128"/>
              </a:rPr>
              <a:t>				</a:t>
            </a:r>
            <a:r>
              <a:rPr lang="en-US" altLang="es-ES" sz="2800" b="1" u="sng" dirty="0">
                <a:solidFill>
                  <a:srgbClr val="800000"/>
                </a:solidFill>
                <a:latin typeface="Times New Roman" panose="02020603050405020304" pitchFamily="18" charset="0"/>
                <a:ea typeface="MS PGothic" panose="020B0600070205080204" pitchFamily="34" charset="-128"/>
              </a:rPr>
              <a:t>Neuroscience, </a:t>
            </a:r>
            <a:r>
              <a:rPr lang="en-US" altLang="es-ES" sz="2800" b="1" u="sng" dirty="0" err="1">
                <a:solidFill>
                  <a:srgbClr val="800000"/>
                </a:solidFill>
                <a:latin typeface="Times New Roman" panose="02020603050405020304" pitchFamily="18" charset="0"/>
                <a:ea typeface="MS PGothic" panose="020B0600070205080204" pitchFamily="34" charset="-128"/>
              </a:rPr>
              <a:t>neurotechnologies</a:t>
            </a:r>
            <a:r>
              <a:rPr lang="en-US" altLang="es-ES" sz="2800" b="1" u="sng" dirty="0">
                <a:solidFill>
                  <a:srgbClr val="800000"/>
                </a:solidFill>
                <a:latin typeface="Times New Roman" panose="02020603050405020304" pitchFamily="18" charset="0"/>
                <a:ea typeface="MS PGothic" panose="020B0600070205080204" pitchFamily="34" charset="-128"/>
              </a:rPr>
              <a:t> and Artificial Intelligence</a:t>
            </a:r>
            <a:endParaRPr lang="en-US" altLang="es-ES" sz="2800" b="1" dirty="0">
              <a:solidFill>
                <a:srgbClr val="800000"/>
              </a:solidFill>
              <a:latin typeface="Times New Roman" panose="02020603050405020304" pitchFamily="18" charset="0"/>
              <a:ea typeface="MS PGothic" panose="020B0600070205080204" pitchFamily="34" charset="-128"/>
            </a:endParaRPr>
          </a:p>
          <a:p>
            <a:pPr marL="514350" indent="-514350" algn="just">
              <a:lnSpc>
                <a:spcPct val="150000"/>
              </a:lnSpc>
              <a:buNone/>
            </a:pPr>
            <a:r>
              <a:rPr lang="en-US" sz="2400" i="1" kern="0" dirty="0">
                <a:solidFill>
                  <a:srgbClr val="115FAA"/>
                </a:solidFill>
                <a:effectLst/>
                <a:latin typeface="p∂Y&lt;"/>
                <a:ea typeface="Aptos" panose="020B0004020202020204" pitchFamily="34" charset="0"/>
                <a:cs typeface="p∂Y&lt;"/>
              </a:rPr>
              <a:t>	</a:t>
            </a:r>
            <a:r>
              <a:rPr lang="en-US" sz="2400" b="1" kern="0" dirty="0">
                <a:solidFill>
                  <a:schemeClr val="accent2">
                    <a:lumMod val="50000"/>
                  </a:schemeClr>
                </a:solidFill>
                <a:effectLst/>
                <a:latin typeface="Times New Roman" panose="02020603050405020304" pitchFamily="18" charset="0"/>
                <a:ea typeface="Aptos" panose="020B0004020202020204" pitchFamily="34" charset="0"/>
                <a:cs typeface="Times New Roman" panose="02020603050405020304" pitchFamily="18" charset="0"/>
              </a:rPr>
              <a:t>What is at stake is not only the individual and specific freedom of each person who cedes knowledge of their brain activity to third parties.</a:t>
            </a:r>
          </a:p>
          <a:p>
            <a:pPr marL="514350" indent="-514350" algn="just">
              <a:lnSpc>
                <a:spcPct val="150000"/>
              </a:lnSpc>
              <a:buNone/>
            </a:pPr>
            <a:r>
              <a:rPr lang="en-US" sz="2400" b="1" kern="0" dirty="0">
                <a:solidFill>
                  <a:schemeClr val="accent2">
                    <a:lumMod val="50000"/>
                  </a:schemeClr>
                </a:solidFill>
                <a:latin typeface="Times New Roman" panose="02020603050405020304" pitchFamily="18" charset="0"/>
                <a:ea typeface="Aptos" panose="020B0004020202020204" pitchFamily="34" charset="0"/>
                <a:cs typeface="Times New Roman" panose="02020603050405020304" pitchFamily="18" charset="0"/>
              </a:rPr>
              <a:t>	</a:t>
            </a:r>
            <a:r>
              <a:rPr lang="en-US" sz="2400" b="1" kern="0" dirty="0">
                <a:solidFill>
                  <a:schemeClr val="accent2">
                    <a:lumMod val="50000"/>
                  </a:schemeClr>
                </a:solidFill>
                <a:effectLst/>
                <a:latin typeface="Times New Roman" panose="02020603050405020304" pitchFamily="18" charset="0"/>
                <a:ea typeface="Aptos" panose="020B0004020202020204" pitchFamily="34" charset="0"/>
                <a:cs typeface="Times New Roman" panose="02020603050405020304" pitchFamily="18" charset="0"/>
              </a:rPr>
              <a:t> </a:t>
            </a:r>
            <a:r>
              <a:rPr lang="en-US" sz="2400" b="1" kern="0" dirty="0">
                <a:solidFill>
                  <a:schemeClr val="accent2">
                    <a:lumMod val="50000"/>
                  </a:schemeClr>
                </a:solidFill>
                <a:latin typeface="Times New Roman" panose="02020603050405020304" pitchFamily="18" charset="0"/>
                <a:ea typeface="Aptos" panose="020B0004020202020204" pitchFamily="34" charset="0"/>
                <a:cs typeface="Times New Roman" panose="02020603050405020304" pitchFamily="18" charset="0"/>
              </a:rPr>
              <a:t>W</a:t>
            </a:r>
            <a:r>
              <a:rPr lang="en-US" sz="2400" b="1" kern="0" dirty="0">
                <a:solidFill>
                  <a:schemeClr val="accent2">
                    <a:lumMod val="50000"/>
                  </a:schemeClr>
                </a:solidFill>
                <a:effectLst/>
                <a:latin typeface="Times New Roman" panose="02020603050405020304" pitchFamily="18" charset="0"/>
                <a:ea typeface="Aptos" panose="020B0004020202020204" pitchFamily="34" charset="0"/>
                <a:cs typeface="Times New Roman" panose="02020603050405020304" pitchFamily="18" charset="0"/>
              </a:rPr>
              <a:t>hat is at stake is the possibility and the risk that someone (a company that manages, </a:t>
            </a:r>
            <a:r>
              <a:rPr lang="en-US" sz="2400" b="1" kern="0" dirty="0" err="1">
                <a:solidFill>
                  <a:schemeClr val="accent2">
                    <a:lumMod val="50000"/>
                  </a:schemeClr>
                </a:solidFill>
                <a:effectLst/>
                <a:latin typeface="Times New Roman" panose="02020603050405020304" pitchFamily="18" charset="0"/>
                <a:ea typeface="Aptos" panose="020B0004020202020204" pitchFamily="34" charset="0"/>
                <a:cs typeface="Times New Roman" panose="02020603050405020304" pitchFamily="18" charset="0"/>
              </a:rPr>
              <a:t>organises</a:t>
            </a:r>
            <a:r>
              <a:rPr lang="en-US" sz="2400" b="1" kern="0" dirty="0">
                <a:solidFill>
                  <a:schemeClr val="accent2">
                    <a:lumMod val="50000"/>
                  </a:schemeClr>
                </a:solidFill>
                <a:effectLst/>
                <a:latin typeface="Times New Roman" panose="02020603050405020304" pitchFamily="18" charset="0"/>
                <a:ea typeface="Aptos" panose="020B0004020202020204" pitchFamily="34" charset="0"/>
                <a:cs typeface="Times New Roman" panose="02020603050405020304" pitchFamily="18" charset="0"/>
              </a:rPr>
              <a:t> and directs the storage —and eventual mining— of the brain records of thousands or millions of people) </a:t>
            </a:r>
            <a:r>
              <a:rPr lang="en-US" sz="2400" b="1" u="sng" kern="0" dirty="0">
                <a:solidFill>
                  <a:schemeClr val="accent2">
                    <a:lumMod val="50000"/>
                  </a:schemeClr>
                </a:solidFill>
                <a:effectLst/>
                <a:latin typeface="Times New Roman" panose="02020603050405020304" pitchFamily="18" charset="0"/>
                <a:ea typeface="Aptos" panose="020B0004020202020204" pitchFamily="34" charset="0"/>
                <a:cs typeface="Times New Roman" panose="02020603050405020304" pitchFamily="18" charset="0"/>
              </a:rPr>
              <a:t>can dominate or control a society on the basis of knowledge of the weaknesses, tendencies and inclinations </a:t>
            </a:r>
            <a:r>
              <a:rPr lang="en-US" sz="2400" b="1" kern="0" dirty="0">
                <a:solidFill>
                  <a:schemeClr val="accent2">
                    <a:lumMod val="50000"/>
                  </a:schemeClr>
                </a:solidFill>
                <a:effectLst/>
                <a:latin typeface="Times New Roman" panose="02020603050405020304" pitchFamily="18" charset="0"/>
                <a:ea typeface="Aptos" panose="020B0004020202020204" pitchFamily="34" charset="0"/>
                <a:cs typeface="Times New Roman" panose="02020603050405020304" pitchFamily="18" charset="0"/>
              </a:rPr>
              <a:t>of the people who have provided them with records of their brain activity. That they have provided it either as an innocuous game, or for other purposes, which can end up being used to end not only and not so much the freedom of the individual, per se, but to influence or determine the decisions of society, democracy and the free market</a:t>
            </a:r>
            <a:endParaRPr lang="es-ES" sz="2400" b="1" kern="100" dirty="0">
              <a:solidFill>
                <a:schemeClr val="accent2">
                  <a:lumMod val="50000"/>
                </a:schemeClr>
              </a:solidFill>
              <a:effectLst/>
              <a:latin typeface="Times New Roman" panose="02020603050405020304" pitchFamily="18" charset="0"/>
              <a:ea typeface="Aptos" panose="020B0004020202020204" pitchFamily="34" charset="0"/>
              <a:cs typeface="Times New Roman" panose="02020603050405020304" pitchFamily="18" charset="0"/>
            </a:endParaRPr>
          </a:p>
          <a:p>
            <a:pPr marL="514350" indent="-514350">
              <a:buNone/>
            </a:pPr>
            <a:endParaRPr lang="en-US" altLang="es-ES" dirty="0">
              <a:solidFill>
                <a:srgbClr val="800000"/>
              </a:solidFill>
              <a:latin typeface="Times New Roman" panose="02020603050405020304" pitchFamily="18" charset="0"/>
              <a:ea typeface="MS PGothic" panose="020B0600070205080204" pitchFamily="34" charset="-128"/>
            </a:endParaRPr>
          </a:p>
        </p:txBody>
      </p:sp>
    </p:spTree>
    <p:extLst>
      <p:ext uri="{BB962C8B-B14F-4D97-AF65-F5344CB8AC3E}">
        <p14:creationId xmlns:p14="http://schemas.microsoft.com/office/powerpoint/2010/main" val="3325663756"/>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086BA048-0AD5-F697-5FDE-8B72365B667F}"/>
              </a:ext>
            </a:extLst>
          </p:cNvPr>
          <p:cNvSpPr>
            <a:spLocks noGrp="1"/>
          </p:cNvSpPr>
          <p:nvPr>
            <p:ph type="title"/>
          </p:nvPr>
        </p:nvSpPr>
        <p:spPr>
          <a:xfrm>
            <a:off x="342900" y="44451"/>
            <a:ext cx="11101388" cy="584941"/>
          </a:xfrm>
        </p:spPr>
        <p:txBody>
          <a:bodyPr>
            <a:normAutofit fontScale="90000"/>
          </a:bodyPr>
          <a:lstStyle/>
          <a:p>
            <a:pPr algn="ctr" eaLnBrk="1" hangingPunct="1"/>
            <a:r>
              <a:rPr lang="en-US" b="1" dirty="0">
                <a:solidFill>
                  <a:srgbClr val="C00000"/>
                </a:solidFill>
                <a:latin typeface="Baskerville Old Face" panose="02020602080505020303" pitchFamily="18" charset="77"/>
                <a:ea typeface="Lato" panose="020F0502020204030203" pitchFamily="34" charset="0"/>
                <a:cs typeface="Lato" panose="020F0502020204030203" pitchFamily="34" charset="0"/>
              </a:rPr>
              <a:t>Neuroscience, Artificial Intelligence and Consumer Protection</a:t>
            </a:r>
            <a:br>
              <a:rPr lang="en-US" b="1" dirty="0">
                <a:solidFill>
                  <a:schemeClr val="accent1">
                    <a:lumMod val="60000"/>
                    <a:lumOff val="40000"/>
                  </a:schemeClr>
                </a:solidFill>
                <a:latin typeface="Baskerville Old Face" panose="02020602080505020303" pitchFamily="18" charset="77"/>
                <a:ea typeface="Lato" panose="020F0502020204030203" pitchFamily="34" charset="0"/>
                <a:cs typeface="Lato" panose="020F0502020204030203" pitchFamily="34" charset="0"/>
              </a:rPr>
            </a:br>
            <a:endParaRPr lang="en-US" altLang="es-ES" b="1" u="sng" dirty="0">
              <a:solidFill>
                <a:srgbClr val="5C2610"/>
              </a:solidFill>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21506" name="Rectangle 3">
            <a:extLst>
              <a:ext uri="{FF2B5EF4-FFF2-40B4-BE49-F238E27FC236}">
                <a16:creationId xmlns:a16="http://schemas.microsoft.com/office/drawing/2014/main" id="{61CFFF54-E5CA-B3F0-EA0D-94EC0890F2FE}"/>
              </a:ext>
            </a:extLst>
          </p:cNvPr>
          <p:cNvSpPr>
            <a:spLocks noGrp="1"/>
          </p:cNvSpPr>
          <p:nvPr>
            <p:ph idx="1"/>
          </p:nvPr>
        </p:nvSpPr>
        <p:spPr>
          <a:xfrm>
            <a:off x="142875" y="629392"/>
            <a:ext cx="11858625" cy="6184157"/>
          </a:xfrm>
        </p:spPr>
        <p:txBody>
          <a:bodyPr>
            <a:normAutofit/>
          </a:bodyPr>
          <a:lstStyle/>
          <a:p>
            <a:pPr marL="514350" indent="-514350">
              <a:spcBef>
                <a:spcPts val="600"/>
              </a:spcBef>
              <a:spcAft>
                <a:spcPts val="600"/>
              </a:spcAft>
              <a:buNone/>
            </a:pPr>
            <a:r>
              <a:rPr lang="en-US" altLang="es-ES" dirty="0">
                <a:solidFill>
                  <a:srgbClr val="800000"/>
                </a:solidFill>
                <a:latin typeface="Times New Roman" panose="02020603050405020304" pitchFamily="18" charset="0"/>
                <a:ea typeface="MS PGothic" panose="020B0600070205080204" pitchFamily="34" charset="-128"/>
              </a:rPr>
              <a:t>				</a:t>
            </a:r>
            <a:r>
              <a:rPr lang="en-US" altLang="es-ES" sz="3000" b="1" dirty="0">
                <a:solidFill>
                  <a:srgbClr val="800000"/>
                </a:solidFill>
                <a:latin typeface="Times New Roman" panose="02020603050405020304" pitchFamily="18" charset="0"/>
                <a:ea typeface="MS PGothic" panose="020B0600070205080204" pitchFamily="34" charset="-128"/>
              </a:rPr>
              <a:t>II. </a:t>
            </a:r>
            <a:r>
              <a:rPr lang="en-US" altLang="es-ES" sz="2800" b="1" dirty="0">
                <a:solidFill>
                  <a:srgbClr val="800000"/>
                </a:solidFill>
                <a:latin typeface="Times New Roman" panose="02020603050405020304" pitchFamily="18" charset="0"/>
                <a:ea typeface="MS PGothic" panose="020B0600070205080204" pitchFamily="34" charset="-128"/>
              </a:rPr>
              <a:t>NEUROSCIENCES, LAW AND ETHICAL ISSUES</a:t>
            </a:r>
            <a:r>
              <a:rPr lang="en-US" altLang="es-ES" sz="3000" b="1" dirty="0">
                <a:solidFill>
                  <a:srgbClr val="800000"/>
                </a:solidFill>
                <a:latin typeface="Times New Roman" panose="02020603050405020304" pitchFamily="18" charset="0"/>
                <a:ea typeface="MS PGothic" panose="020B0600070205080204" pitchFamily="34" charset="-128"/>
              </a:rPr>
              <a:t>.</a:t>
            </a:r>
          </a:p>
          <a:p>
            <a:pPr marL="190350" indent="-190350" algn="ctr">
              <a:lnSpc>
                <a:spcPct val="60000"/>
              </a:lnSpc>
              <a:spcBef>
                <a:spcPts val="600"/>
              </a:spcBef>
              <a:spcAft>
                <a:spcPts val="600"/>
              </a:spcAft>
              <a:buNone/>
            </a:pPr>
            <a:r>
              <a:rPr lang="en-US" altLang="es-ES" sz="2800" dirty="0">
                <a:solidFill>
                  <a:srgbClr val="800000"/>
                </a:solidFill>
                <a:latin typeface="Times New Roman" panose="02020603050405020304" pitchFamily="18" charset="0"/>
                <a:ea typeface="MS PGothic" panose="020B0600070205080204" pitchFamily="34" charset="-128"/>
              </a:rPr>
              <a:t>		</a:t>
            </a:r>
            <a:r>
              <a:rPr lang="es-ES" sz="2400" b="1" dirty="0">
                <a:solidFill>
                  <a:srgbClr val="C00000"/>
                </a:solidFill>
                <a:effectLst/>
                <a:latin typeface="Times New Roman" panose="02020603050405020304" pitchFamily="18" charset="0"/>
                <a:cs typeface="Times New Roman" panose="02020603050405020304" pitchFamily="18" charset="0"/>
              </a:rPr>
              <a:t>CHARTER OF FUNDAMENTAL RIGHTS OF THE EUROPEAN UNION </a:t>
            </a:r>
            <a:endParaRPr lang="es-ES" sz="2400" b="1" dirty="0">
              <a:solidFill>
                <a:srgbClr val="C00000"/>
              </a:solidFill>
              <a:latin typeface="Times New Roman" panose="02020603050405020304" pitchFamily="18" charset="0"/>
              <a:cs typeface="Times New Roman" panose="02020603050405020304" pitchFamily="18" charset="0"/>
            </a:endParaRPr>
          </a:p>
          <a:p>
            <a:pPr marL="0" indent="0">
              <a:spcBef>
                <a:spcPts val="0"/>
              </a:spcBef>
              <a:buNone/>
            </a:pPr>
            <a:endParaRPr lang="es-ES" sz="2400" b="1" dirty="0">
              <a:effectLst/>
              <a:latin typeface="Times New Roman" panose="02020603050405020304" pitchFamily="18" charset="0"/>
              <a:cs typeface="Times New Roman" panose="02020603050405020304" pitchFamily="18" charset="0"/>
            </a:endParaRPr>
          </a:p>
          <a:p>
            <a:pPr marL="0" indent="0" algn="just">
              <a:spcBef>
                <a:spcPts val="0"/>
              </a:spcBef>
              <a:buNone/>
            </a:pPr>
            <a:r>
              <a:rPr lang="en-US" sz="2400" b="1" dirty="0">
                <a:solidFill>
                  <a:srgbClr val="C00000"/>
                </a:solidFill>
                <a:effectLst/>
                <a:latin typeface="Times New Roman" panose="02020603050405020304" pitchFamily="18" charset="0"/>
                <a:cs typeface="Times New Roman" panose="02020603050405020304" pitchFamily="18" charset="0"/>
              </a:rPr>
              <a:t>Article </a:t>
            </a:r>
            <a:r>
              <a:rPr lang="en-US" sz="2400" b="1" u="sng" dirty="0">
                <a:solidFill>
                  <a:srgbClr val="C00000"/>
                </a:solidFill>
                <a:effectLst/>
                <a:latin typeface="Times New Roman" panose="02020603050405020304" pitchFamily="18" charset="0"/>
                <a:cs typeface="Times New Roman" panose="02020603050405020304" pitchFamily="18" charset="0"/>
              </a:rPr>
              <a:t>3 Right to the integrity of the person </a:t>
            </a:r>
            <a:endParaRPr lang="en-US" sz="2400" b="1" u="sng" dirty="0">
              <a:solidFill>
                <a:srgbClr val="C00000"/>
              </a:solidFill>
              <a:latin typeface="Times New Roman" panose="02020603050405020304" pitchFamily="18" charset="0"/>
              <a:cs typeface="Times New Roman" panose="02020603050405020304" pitchFamily="18" charset="0"/>
            </a:endParaRPr>
          </a:p>
          <a:p>
            <a:pPr marL="0" indent="0" algn="just">
              <a:spcBef>
                <a:spcPts val="0"/>
              </a:spcBef>
              <a:buNone/>
            </a:pPr>
            <a:r>
              <a:rPr lang="en-US" sz="2400" b="1" dirty="0">
                <a:solidFill>
                  <a:srgbClr val="C00000"/>
                </a:solidFill>
                <a:effectLst/>
                <a:latin typeface="Times New Roman" panose="02020603050405020304" pitchFamily="18" charset="0"/>
                <a:cs typeface="Times New Roman" panose="02020603050405020304" pitchFamily="18" charset="0"/>
              </a:rPr>
              <a:t>1. Everyone has the right to respect for his or her </a:t>
            </a:r>
            <a:r>
              <a:rPr lang="en-US" sz="2400" b="1" u="sng" dirty="0">
                <a:solidFill>
                  <a:srgbClr val="C00000"/>
                </a:solidFill>
                <a:effectLst/>
                <a:latin typeface="Times New Roman" panose="02020603050405020304" pitchFamily="18" charset="0"/>
                <a:cs typeface="Times New Roman" panose="02020603050405020304" pitchFamily="18" charset="0"/>
              </a:rPr>
              <a:t>physical and mental integrity. </a:t>
            </a:r>
            <a:endParaRPr lang="en-US" sz="2400" b="1" u="sng" dirty="0">
              <a:solidFill>
                <a:srgbClr val="C00000"/>
              </a:solidFill>
              <a:latin typeface="Times New Roman" panose="02020603050405020304" pitchFamily="18" charset="0"/>
              <a:cs typeface="Times New Roman" panose="02020603050405020304" pitchFamily="18" charset="0"/>
            </a:endParaRPr>
          </a:p>
          <a:p>
            <a:pPr marL="0" indent="0" algn="just">
              <a:spcBef>
                <a:spcPts val="0"/>
              </a:spcBef>
              <a:buNone/>
            </a:pPr>
            <a:r>
              <a:rPr lang="en-US" sz="2400" b="1" dirty="0">
                <a:solidFill>
                  <a:srgbClr val="C00000"/>
                </a:solidFill>
                <a:effectLst/>
                <a:latin typeface="Times New Roman" panose="02020603050405020304" pitchFamily="18" charset="0"/>
                <a:cs typeface="Times New Roman" panose="02020603050405020304" pitchFamily="18" charset="0"/>
              </a:rPr>
              <a:t>2. In the fields of medicine and biology, the following must be respected in particular: </a:t>
            </a:r>
            <a:endParaRPr lang="en-US" sz="2400" b="1" dirty="0">
              <a:solidFill>
                <a:srgbClr val="C00000"/>
              </a:solidFill>
              <a:latin typeface="Times New Roman" panose="02020603050405020304" pitchFamily="18" charset="0"/>
              <a:cs typeface="Times New Roman" panose="02020603050405020304" pitchFamily="18" charset="0"/>
            </a:endParaRPr>
          </a:p>
          <a:p>
            <a:pPr marL="1085850" lvl="2" indent="-285750" algn="just">
              <a:spcBef>
                <a:spcPts val="0"/>
              </a:spcBef>
              <a:buFont typeface="Letra del sistema regular"/>
              <a:buChar char="-"/>
            </a:pPr>
            <a:r>
              <a:rPr lang="en-US" sz="2400" b="1" dirty="0">
                <a:solidFill>
                  <a:srgbClr val="C00000"/>
                </a:solidFill>
                <a:effectLst/>
                <a:latin typeface="Times New Roman" panose="02020603050405020304" pitchFamily="18" charset="0"/>
                <a:cs typeface="Times New Roman" panose="02020603050405020304" pitchFamily="18" charset="0"/>
              </a:rPr>
              <a:t>the free and informed consent of the person concerned, according to the procedures laid down by law, </a:t>
            </a:r>
            <a:endParaRPr lang="en-US" sz="2400" b="1" dirty="0">
              <a:solidFill>
                <a:srgbClr val="C00000"/>
              </a:solidFill>
              <a:latin typeface="Times New Roman" panose="02020603050405020304" pitchFamily="18" charset="0"/>
              <a:cs typeface="Times New Roman" panose="02020603050405020304" pitchFamily="18" charset="0"/>
            </a:endParaRPr>
          </a:p>
          <a:p>
            <a:pPr marL="1085850" lvl="2" indent="-285750" algn="just">
              <a:spcBef>
                <a:spcPts val="0"/>
              </a:spcBef>
              <a:buFont typeface="Letra del sistema regular"/>
              <a:buChar char="-"/>
            </a:pPr>
            <a:r>
              <a:rPr lang="en-US" sz="2400" b="1" dirty="0">
                <a:solidFill>
                  <a:srgbClr val="C00000"/>
                </a:solidFill>
                <a:effectLst/>
                <a:latin typeface="Times New Roman" panose="02020603050405020304" pitchFamily="18" charset="0"/>
                <a:cs typeface="Times New Roman" panose="02020603050405020304" pitchFamily="18" charset="0"/>
              </a:rPr>
              <a:t>the prohibition of eugenic practices, in particular those aiming at the selection of persons, </a:t>
            </a:r>
          </a:p>
          <a:p>
            <a:pPr marL="1085850" lvl="2" indent="-285750" algn="just">
              <a:spcBef>
                <a:spcPts val="0"/>
              </a:spcBef>
              <a:buFont typeface="Letra del sistema regular"/>
              <a:buChar char="-"/>
            </a:pPr>
            <a:r>
              <a:rPr lang="en-US" sz="2400" b="1" dirty="0">
                <a:solidFill>
                  <a:srgbClr val="C00000"/>
                </a:solidFill>
                <a:effectLst/>
                <a:latin typeface="Times New Roman" panose="02020603050405020304" pitchFamily="18" charset="0"/>
                <a:cs typeface="Times New Roman" panose="02020603050405020304" pitchFamily="18" charset="0"/>
              </a:rPr>
              <a:t>the prohibition on making the human body and its parts as such a source of financial gain, </a:t>
            </a:r>
          </a:p>
          <a:p>
            <a:pPr marL="1085850" lvl="2" indent="-285750" algn="just">
              <a:spcBef>
                <a:spcPts val="0"/>
              </a:spcBef>
              <a:buFont typeface="Letra del sistema regular"/>
              <a:buChar char="-"/>
            </a:pPr>
            <a:r>
              <a:rPr lang="en-US" sz="2400" b="1" dirty="0">
                <a:solidFill>
                  <a:srgbClr val="C00000"/>
                </a:solidFill>
                <a:effectLst/>
                <a:latin typeface="Times New Roman" panose="02020603050405020304" pitchFamily="18" charset="0"/>
                <a:cs typeface="Times New Roman" panose="02020603050405020304" pitchFamily="18" charset="0"/>
              </a:rPr>
              <a:t>the prohibition of the reproductive cloning of human beings. </a:t>
            </a:r>
          </a:p>
        </p:txBody>
      </p:sp>
    </p:spTree>
    <p:extLst>
      <p:ext uri="{BB962C8B-B14F-4D97-AF65-F5344CB8AC3E}">
        <p14:creationId xmlns:p14="http://schemas.microsoft.com/office/powerpoint/2010/main" val="3446749000"/>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086BA048-0AD5-F697-5FDE-8B72365B667F}"/>
              </a:ext>
            </a:extLst>
          </p:cNvPr>
          <p:cNvSpPr>
            <a:spLocks noGrp="1"/>
          </p:cNvSpPr>
          <p:nvPr>
            <p:ph type="title"/>
          </p:nvPr>
        </p:nvSpPr>
        <p:spPr>
          <a:xfrm>
            <a:off x="342900" y="44451"/>
            <a:ext cx="11101388" cy="584941"/>
          </a:xfrm>
        </p:spPr>
        <p:txBody>
          <a:bodyPr>
            <a:normAutofit fontScale="90000"/>
          </a:bodyPr>
          <a:lstStyle/>
          <a:p>
            <a:pPr algn="ctr" eaLnBrk="1" hangingPunct="1"/>
            <a:r>
              <a:rPr lang="en-US" b="1" dirty="0">
                <a:solidFill>
                  <a:srgbClr val="C00000"/>
                </a:solidFill>
                <a:latin typeface="Baskerville Old Face" panose="02020602080505020303" pitchFamily="18" charset="77"/>
                <a:ea typeface="Lato" panose="020F0502020204030203" pitchFamily="34" charset="0"/>
                <a:cs typeface="Lato" panose="020F0502020204030203" pitchFamily="34" charset="0"/>
              </a:rPr>
              <a:t>Neuroscience, Artificial Intelligence and Consumer Protection</a:t>
            </a:r>
            <a:br>
              <a:rPr lang="en-US" b="1" dirty="0">
                <a:solidFill>
                  <a:schemeClr val="accent1">
                    <a:lumMod val="60000"/>
                    <a:lumOff val="40000"/>
                  </a:schemeClr>
                </a:solidFill>
                <a:latin typeface="Baskerville Old Face" panose="02020602080505020303" pitchFamily="18" charset="77"/>
                <a:ea typeface="Lato" panose="020F0502020204030203" pitchFamily="34" charset="0"/>
                <a:cs typeface="Lato" panose="020F0502020204030203" pitchFamily="34" charset="0"/>
              </a:rPr>
            </a:br>
            <a:endParaRPr lang="en-US" altLang="es-ES" b="1" u="sng" dirty="0">
              <a:solidFill>
                <a:srgbClr val="5C2610"/>
              </a:solidFill>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21506" name="Rectangle 3">
            <a:extLst>
              <a:ext uri="{FF2B5EF4-FFF2-40B4-BE49-F238E27FC236}">
                <a16:creationId xmlns:a16="http://schemas.microsoft.com/office/drawing/2014/main" id="{61CFFF54-E5CA-B3F0-EA0D-94EC0890F2FE}"/>
              </a:ext>
            </a:extLst>
          </p:cNvPr>
          <p:cNvSpPr>
            <a:spLocks noGrp="1"/>
          </p:cNvSpPr>
          <p:nvPr>
            <p:ph idx="1"/>
          </p:nvPr>
        </p:nvSpPr>
        <p:spPr>
          <a:xfrm>
            <a:off x="142875" y="629392"/>
            <a:ext cx="11858625" cy="6184157"/>
          </a:xfrm>
        </p:spPr>
        <p:txBody>
          <a:bodyPr>
            <a:normAutofit/>
          </a:bodyPr>
          <a:lstStyle/>
          <a:p>
            <a:pPr marL="514350" indent="-514350">
              <a:spcBef>
                <a:spcPts val="600"/>
              </a:spcBef>
              <a:spcAft>
                <a:spcPts val="600"/>
              </a:spcAft>
              <a:buNone/>
            </a:pPr>
            <a:r>
              <a:rPr lang="en-US" altLang="es-ES" dirty="0">
                <a:solidFill>
                  <a:srgbClr val="800000"/>
                </a:solidFill>
                <a:latin typeface="Times New Roman" panose="02020603050405020304" pitchFamily="18" charset="0"/>
                <a:ea typeface="MS PGothic" panose="020B0600070205080204" pitchFamily="34" charset="-128"/>
              </a:rPr>
              <a:t>				</a:t>
            </a:r>
            <a:r>
              <a:rPr lang="en-US" altLang="es-ES" sz="3000" b="1" dirty="0">
                <a:solidFill>
                  <a:srgbClr val="800000"/>
                </a:solidFill>
                <a:latin typeface="Times New Roman" panose="02020603050405020304" pitchFamily="18" charset="0"/>
                <a:ea typeface="MS PGothic" panose="020B0600070205080204" pitchFamily="34" charset="-128"/>
              </a:rPr>
              <a:t>II. </a:t>
            </a:r>
            <a:r>
              <a:rPr lang="en-US" altLang="es-ES" sz="2800" b="1" dirty="0">
                <a:solidFill>
                  <a:srgbClr val="800000"/>
                </a:solidFill>
                <a:latin typeface="Times New Roman" panose="02020603050405020304" pitchFamily="18" charset="0"/>
                <a:ea typeface="MS PGothic" panose="020B0600070205080204" pitchFamily="34" charset="-128"/>
              </a:rPr>
              <a:t>NEUROSCIENCES, LAW AND ETHICAL ISSUES</a:t>
            </a:r>
            <a:r>
              <a:rPr lang="en-US" altLang="es-ES" sz="3000" b="1" dirty="0">
                <a:solidFill>
                  <a:srgbClr val="800000"/>
                </a:solidFill>
                <a:latin typeface="Times New Roman" panose="02020603050405020304" pitchFamily="18" charset="0"/>
                <a:ea typeface="MS PGothic" panose="020B0600070205080204" pitchFamily="34" charset="-128"/>
              </a:rPr>
              <a:t>.</a:t>
            </a:r>
          </a:p>
          <a:p>
            <a:pPr marL="190350" indent="-190350" algn="ctr">
              <a:lnSpc>
                <a:spcPct val="60000"/>
              </a:lnSpc>
              <a:spcBef>
                <a:spcPts val="600"/>
              </a:spcBef>
              <a:spcAft>
                <a:spcPts val="600"/>
              </a:spcAft>
              <a:buNone/>
            </a:pPr>
            <a:r>
              <a:rPr lang="en-US" altLang="es-ES" sz="2800" dirty="0">
                <a:solidFill>
                  <a:srgbClr val="800000"/>
                </a:solidFill>
                <a:latin typeface="Times New Roman" panose="02020603050405020304" pitchFamily="18" charset="0"/>
                <a:ea typeface="MS PGothic" panose="020B0600070205080204" pitchFamily="34" charset="-128"/>
              </a:rPr>
              <a:t>		</a:t>
            </a:r>
            <a:r>
              <a:rPr lang="es-ES" sz="2400" b="1" dirty="0">
                <a:solidFill>
                  <a:srgbClr val="C00000"/>
                </a:solidFill>
                <a:effectLst/>
                <a:latin typeface="Times New Roman" panose="02020603050405020304" pitchFamily="18" charset="0"/>
                <a:cs typeface="Times New Roman" panose="02020603050405020304" pitchFamily="18" charset="0"/>
              </a:rPr>
              <a:t>Resolution adopted </a:t>
            </a:r>
            <a:r>
              <a:rPr lang="es-ES" sz="2400" b="1" dirty="0" err="1">
                <a:solidFill>
                  <a:srgbClr val="C00000"/>
                </a:solidFill>
                <a:effectLst/>
                <a:latin typeface="Times New Roman" panose="02020603050405020304" pitchFamily="18" charset="0"/>
                <a:cs typeface="Times New Roman" panose="02020603050405020304" pitchFamily="18" charset="0"/>
              </a:rPr>
              <a:t>by</a:t>
            </a:r>
            <a:r>
              <a:rPr lang="es-ES" sz="2400" b="1" dirty="0">
                <a:solidFill>
                  <a:srgbClr val="C00000"/>
                </a:solidFill>
                <a:effectLst/>
                <a:latin typeface="Times New Roman" panose="02020603050405020304" pitchFamily="18" charset="0"/>
                <a:cs typeface="Times New Roman" panose="02020603050405020304" pitchFamily="18" charset="0"/>
              </a:rPr>
              <a:t> </a:t>
            </a:r>
            <a:r>
              <a:rPr lang="es-ES" sz="2400" b="1" dirty="0" err="1">
                <a:solidFill>
                  <a:srgbClr val="C00000"/>
                </a:solidFill>
                <a:effectLst/>
                <a:latin typeface="Times New Roman" panose="02020603050405020304" pitchFamily="18" charset="0"/>
                <a:cs typeface="Times New Roman" panose="02020603050405020304" pitchFamily="18" charset="0"/>
              </a:rPr>
              <a:t>the</a:t>
            </a:r>
            <a:r>
              <a:rPr lang="es-ES" sz="2400" b="1" dirty="0">
                <a:solidFill>
                  <a:srgbClr val="C00000"/>
                </a:solidFill>
                <a:effectLst/>
                <a:latin typeface="Times New Roman" panose="02020603050405020304" pitchFamily="18" charset="0"/>
                <a:cs typeface="Times New Roman" panose="02020603050405020304" pitchFamily="18" charset="0"/>
              </a:rPr>
              <a:t> </a:t>
            </a:r>
            <a:r>
              <a:rPr lang="es-ES" sz="2400" b="1" dirty="0" err="1">
                <a:solidFill>
                  <a:srgbClr val="C00000"/>
                </a:solidFill>
                <a:effectLst/>
                <a:latin typeface="Times New Roman" panose="02020603050405020304" pitchFamily="18" charset="0"/>
                <a:cs typeface="Times New Roman" panose="02020603050405020304" pitchFamily="18" charset="0"/>
              </a:rPr>
              <a:t>United</a:t>
            </a:r>
            <a:r>
              <a:rPr lang="es-ES" sz="2400" b="1" dirty="0">
                <a:solidFill>
                  <a:srgbClr val="C00000"/>
                </a:solidFill>
                <a:effectLst/>
                <a:latin typeface="Times New Roman" panose="02020603050405020304" pitchFamily="18" charset="0"/>
                <a:cs typeface="Times New Roman" panose="02020603050405020304" pitchFamily="18" charset="0"/>
              </a:rPr>
              <a:t> </a:t>
            </a:r>
            <a:r>
              <a:rPr lang="es-ES" sz="2400" b="1" dirty="0" err="1">
                <a:solidFill>
                  <a:srgbClr val="C00000"/>
                </a:solidFill>
                <a:effectLst/>
                <a:latin typeface="Times New Roman" panose="02020603050405020304" pitchFamily="18" charset="0"/>
                <a:cs typeface="Times New Roman" panose="02020603050405020304" pitchFamily="18" charset="0"/>
              </a:rPr>
              <a:t>Nation</a:t>
            </a:r>
            <a:r>
              <a:rPr lang="es-ES" sz="2400" b="1" dirty="0">
                <a:solidFill>
                  <a:srgbClr val="C00000"/>
                </a:solidFill>
                <a:effectLst/>
                <a:latin typeface="Times New Roman" panose="02020603050405020304" pitchFamily="18" charset="0"/>
                <a:cs typeface="Times New Roman" panose="02020603050405020304" pitchFamily="18" charset="0"/>
              </a:rPr>
              <a:t> Human Rights Council</a:t>
            </a:r>
          </a:p>
          <a:p>
            <a:pPr marL="190350" indent="-190350" algn="ctr">
              <a:lnSpc>
                <a:spcPct val="60000"/>
              </a:lnSpc>
              <a:spcBef>
                <a:spcPts val="600"/>
              </a:spcBef>
              <a:spcAft>
                <a:spcPts val="600"/>
              </a:spcAft>
              <a:buNone/>
            </a:pPr>
            <a:r>
              <a:rPr lang="es-ES" sz="2400" b="1" dirty="0">
                <a:solidFill>
                  <a:srgbClr val="C00000"/>
                </a:solidFill>
                <a:effectLst/>
                <a:latin typeface="Times New Roman" panose="02020603050405020304" pitchFamily="18" charset="0"/>
                <a:cs typeface="Times New Roman" panose="02020603050405020304" pitchFamily="18" charset="0"/>
              </a:rPr>
              <a:t>on 6 October 2022</a:t>
            </a:r>
          </a:p>
          <a:p>
            <a:pPr marL="190350" indent="-190350" algn="ctr">
              <a:lnSpc>
                <a:spcPct val="60000"/>
              </a:lnSpc>
              <a:spcBef>
                <a:spcPts val="600"/>
              </a:spcBef>
              <a:spcAft>
                <a:spcPts val="600"/>
              </a:spcAft>
              <a:buNone/>
            </a:pPr>
            <a:r>
              <a:rPr lang="es-ES" sz="2400" b="1" dirty="0">
                <a:solidFill>
                  <a:srgbClr val="C00000"/>
                </a:solidFill>
                <a:effectLst/>
                <a:latin typeface="Times New Roman" panose="02020603050405020304" pitchFamily="18" charset="0"/>
                <a:cs typeface="Times New Roman" panose="02020603050405020304" pitchFamily="18" charset="0"/>
              </a:rPr>
              <a:t>51/3. </a:t>
            </a:r>
            <a:r>
              <a:rPr lang="en-GB" sz="2400" b="1" dirty="0">
                <a:solidFill>
                  <a:srgbClr val="C00000"/>
                </a:solidFill>
                <a:effectLst/>
                <a:latin typeface="Times New Roman" panose="02020603050405020304" pitchFamily="18" charset="0"/>
                <a:cs typeface="Times New Roman" panose="02020603050405020304" pitchFamily="18" charset="0"/>
              </a:rPr>
              <a:t>Neurotechnology</a:t>
            </a:r>
            <a:r>
              <a:rPr lang="es-ES" sz="2400" b="1" dirty="0">
                <a:solidFill>
                  <a:srgbClr val="C00000"/>
                </a:solidFill>
                <a:effectLst/>
                <a:latin typeface="Times New Roman" panose="02020603050405020304" pitchFamily="18" charset="0"/>
                <a:cs typeface="Times New Roman" panose="02020603050405020304" pitchFamily="18" charset="0"/>
              </a:rPr>
              <a:t> and human right</a:t>
            </a:r>
            <a:endParaRPr lang="es-ES" sz="2400" b="1" dirty="0">
              <a:solidFill>
                <a:srgbClr val="C00000"/>
              </a:solidFill>
              <a:latin typeface="Times New Roman" panose="02020603050405020304" pitchFamily="18" charset="0"/>
              <a:cs typeface="Times New Roman" panose="02020603050405020304" pitchFamily="18" charset="0"/>
            </a:endParaRPr>
          </a:p>
          <a:p>
            <a:pPr marL="0" indent="0">
              <a:spcBef>
                <a:spcPts val="0"/>
              </a:spcBef>
              <a:buNone/>
            </a:pPr>
            <a:endParaRPr lang="es-ES" sz="2400" b="1" dirty="0">
              <a:effectLst/>
              <a:latin typeface="Times New Roman" panose="02020603050405020304" pitchFamily="18" charset="0"/>
              <a:cs typeface="Times New Roman" panose="02020603050405020304" pitchFamily="18" charset="0"/>
            </a:endParaRPr>
          </a:p>
          <a:p>
            <a:pPr marL="0" indent="0" algn="just">
              <a:spcBef>
                <a:spcPts val="0"/>
              </a:spcBef>
              <a:buNone/>
            </a:pPr>
            <a:r>
              <a:rPr lang="en-US" sz="2400" b="1" dirty="0">
                <a:solidFill>
                  <a:srgbClr val="C00000"/>
                </a:solidFill>
                <a:effectLst/>
                <a:latin typeface="Times New Roman" panose="02020603050405020304" pitchFamily="18" charset="0"/>
                <a:cs typeface="Times New Roman" panose="02020603050405020304" pitchFamily="18" charset="0"/>
              </a:rPr>
              <a:t>“Noting that, in his 2021 report entitled “Our Common Agenda”, the Secretary-General</a:t>
            </a:r>
          </a:p>
          <a:p>
            <a:pPr marL="0" indent="0" algn="just">
              <a:spcBef>
                <a:spcPts val="0"/>
              </a:spcBef>
              <a:buNone/>
            </a:pPr>
            <a:r>
              <a:rPr lang="en-US" sz="2400" b="1" dirty="0">
                <a:solidFill>
                  <a:srgbClr val="C00000"/>
                </a:solidFill>
                <a:effectLst/>
                <a:latin typeface="Times New Roman" panose="02020603050405020304" pitchFamily="18" charset="0"/>
                <a:cs typeface="Times New Roman" panose="02020603050405020304" pitchFamily="18" charset="0"/>
              </a:rPr>
              <a:t>stated that consideration should be given to updating or clarifying the application of human rights frameworks and standards to address frontier issues and prevent harms in </a:t>
            </a:r>
            <a:r>
              <a:rPr lang="en-US" sz="2400" b="1" u="sng" dirty="0">
                <a:solidFill>
                  <a:srgbClr val="C00000"/>
                </a:solidFill>
                <a:effectLst/>
                <a:latin typeface="Times New Roman" panose="02020603050405020304" pitchFamily="18" charset="0"/>
                <a:cs typeface="Times New Roman" panose="02020603050405020304" pitchFamily="18" charset="0"/>
              </a:rPr>
              <a:t>the digital or technology spaces, </a:t>
            </a:r>
            <a:r>
              <a:rPr lang="en-US" sz="2800" b="1" u="sng" dirty="0">
                <a:solidFill>
                  <a:srgbClr val="C00000"/>
                </a:solidFill>
                <a:effectLst/>
                <a:latin typeface="Times New Roman" panose="02020603050405020304" pitchFamily="18" charset="0"/>
                <a:cs typeface="Times New Roman" panose="02020603050405020304" pitchFamily="18" charset="0"/>
              </a:rPr>
              <a:t>including in neurotechnology.</a:t>
            </a:r>
          </a:p>
          <a:p>
            <a:pPr marL="0" indent="0" algn="just">
              <a:spcBef>
                <a:spcPts val="0"/>
              </a:spcBef>
              <a:buNone/>
            </a:pPr>
            <a:r>
              <a:rPr lang="en-US" sz="2800" b="1" u="sng" dirty="0">
                <a:solidFill>
                  <a:srgbClr val="C00000"/>
                </a:solidFill>
                <a:latin typeface="Times New Roman" panose="02020603050405020304" pitchFamily="18" charset="0"/>
                <a:cs typeface="Times New Roman" panose="02020603050405020304" pitchFamily="18" charset="0"/>
              </a:rPr>
              <a:t>…</a:t>
            </a:r>
          </a:p>
          <a:p>
            <a:pPr marL="0" indent="0" algn="just">
              <a:spcBef>
                <a:spcPts val="0"/>
              </a:spcBef>
              <a:buNone/>
            </a:pPr>
            <a:r>
              <a:rPr lang="en-US" sz="2400" b="1" dirty="0">
                <a:solidFill>
                  <a:srgbClr val="C00000"/>
                </a:solidFill>
                <a:effectLst/>
                <a:latin typeface="Times New Roman" panose="02020603050405020304" pitchFamily="18" charset="0"/>
                <a:cs typeface="Times New Roman" panose="02020603050405020304" pitchFamily="18" charset="0"/>
              </a:rPr>
              <a:t>3. Invites the United Nations High Commissioner for Human Rights, the treaty</a:t>
            </a:r>
          </a:p>
          <a:p>
            <a:pPr marL="0" indent="0" algn="just">
              <a:spcBef>
                <a:spcPts val="0"/>
              </a:spcBef>
              <a:buNone/>
            </a:pPr>
            <a:r>
              <a:rPr lang="en-US" sz="2400" b="1" dirty="0">
                <a:solidFill>
                  <a:srgbClr val="C00000"/>
                </a:solidFill>
                <a:effectLst/>
                <a:latin typeface="Times New Roman" panose="02020603050405020304" pitchFamily="18" charset="0"/>
                <a:cs typeface="Times New Roman" panose="02020603050405020304" pitchFamily="18" charset="0"/>
              </a:rPr>
              <a:t>bodies and the special procedures of the Human Rights Council, within their respective</a:t>
            </a:r>
          </a:p>
          <a:p>
            <a:pPr marL="0" indent="0" algn="just">
              <a:spcBef>
                <a:spcPts val="0"/>
              </a:spcBef>
              <a:buNone/>
            </a:pPr>
            <a:r>
              <a:rPr lang="en-US" sz="2400" b="1" dirty="0">
                <a:solidFill>
                  <a:srgbClr val="C00000"/>
                </a:solidFill>
                <a:effectLst/>
                <a:latin typeface="Times New Roman" panose="02020603050405020304" pitchFamily="18" charset="0"/>
                <a:cs typeface="Times New Roman" panose="02020603050405020304" pitchFamily="18" charset="0"/>
              </a:rPr>
              <a:t>mandates, </a:t>
            </a:r>
            <a:r>
              <a:rPr lang="en-US" sz="2800" b="1" u="sng" dirty="0">
                <a:solidFill>
                  <a:srgbClr val="C00000"/>
                </a:solidFill>
                <a:effectLst/>
                <a:latin typeface="Times New Roman" panose="02020603050405020304" pitchFamily="18" charset="0"/>
                <a:cs typeface="Times New Roman" panose="02020603050405020304" pitchFamily="18" charset="0"/>
              </a:rPr>
              <a:t>to give due consideration to the impact of neurotechnology on the full enjoyment of all human rights and fundamental freedoms</a:t>
            </a:r>
            <a:r>
              <a:rPr lang="en-US" sz="2400" b="1" dirty="0">
                <a:solidFill>
                  <a:srgbClr val="C00000"/>
                </a:solidFill>
                <a:effectLst/>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279530331"/>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086BA048-0AD5-F697-5FDE-8B72365B667F}"/>
              </a:ext>
            </a:extLst>
          </p:cNvPr>
          <p:cNvSpPr>
            <a:spLocks noGrp="1"/>
          </p:cNvSpPr>
          <p:nvPr>
            <p:ph type="title"/>
          </p:nvPr>
        </p:nvSpPr>
        <p:spPr>
          <a:xfrm>
            <a:off x="342900" y="44451"/>
            <a:ext cx="11101388" cy="584941"/>
          </a:xfrm>
        </p:spPr>
        <p:txBody>
          <a:bodyPr>
            <a:normAutofit fontScale="90000"/>
          </a:bodyPr>
          <a:lstStyle/>
          <a:p>
            <a:pPr algn="ctr" eaLnBrk="1" hangingPunct="1"/>
            <a:r>
              <a:rPr lang="en-US" b="1" dirty="0">
                <a:solidFill>
                  <a:srgbClr val="C00000"/>
                </a:solidFill>
                <a:latin typeface="Baskerville Old Face" panose="02020602080505020303" pitchFamily="18" charset="77"/>
                <a:ea typeface="Lato" panose="020F0502020204030203" pitchFamily="34" charset="0"/>
                <a:cs typeface="Lato" panose="020F0502020204030203" pitchFamily="34" charset="0"/>
              </a:rPr>
              <a:t>Neuroscience, Artificial Intelligence and Consumer Protection</a:t>
            </a:r>
            <a:br>
              <a:rPr lang="en-US" b="1" dirty="0">
                <a:solidFill>
                  <a:schemeClr val="accent1">
                    <a:lumMod val="60000"/>
                    <a:lumOff val="40000"/>
                  </a:schemeClr>
                </a:solidFill>
                <a:latin typeface="Baskerville Old Face" panose="02020602080505020303" pitchFamily="18" charset="77"/>
                <a:ea typeface="Lato" panose="020F0502020204030203" pitchFamily="34" charset="0"/>
                <a:cs typeface="Lato" panose="020F0502020204030203" pitchFamily="34" charset="0"/>
              </a:rPr>
            </a:br>
            <a:endParaRPr lang="en-US" altLang="es-ES" b="1" u="sng" dirty="0">
              <a:solidFill>
                <a:srgbClr val="5C2610"/>
              </a:solidFill>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21506" name="Rectangle 3">
            <a:extLst>
              <a:ext uri="{FF2B5EF4-FFF2-40B4-BE49-F238E27FC236}">
                <a16:creationId xmlns:a16="http://schemas.microsoft.com/office/drawing/2014/main" id="{61CFFF54-E5CA-B3F0-EA0D-94EC0890F2FE}"/>
              </a:ext>
            </a:extLst>
          </p:cNvPr>
          <p:cNvSpPr>
            <a:spLocks noGrp="1"/>
          </p:cNvSpPr>
          <p:nvPr>
            <p:ph idx="1"/>
          </p:nvPr>
        </p:nvSpPr>
        <p:spPr>
          <a:xfrm>
            <a:off x="142875" y="629392"/>
            <a:ext cx="11858625" cy="6184157"/>
          </a:xfrm>
        </p:spPr>
        <p:txBody>
          <a:bodyPr>
            <a:normAutofit/>
          </a:bodyPr>
          <a:lstStyle/>
          <a:p>
            <a:pPr marL="514350" indent="-514350">
              <a:spcBef>
                <a:spcPts val="600"/>
              </a:spcBef>
              <a:spcAft>
                <a:spcPts val="600"/>
              </a:spcAft>
              <a:buNone/>
            </a:pPr>
            <a:r>
              <a:rPr lang="en-US" altLang="es-ES" dirty="0">
                <a:solidFill>
                  <a:srgbClr val="800000"/>
                </a:solidFill>
                <a:latin typeface="Times New Roman" panose="02020603050405020304" pitchFamily="18" charset="0"/>
                <a:ea typeface="MS PGothic" panose="020B0600070205080204" pitchFamily="34" charset="-128"/>
              </a:rPr>
              <a:t>				</a:t>
            </a:r>
            <a:r>
              <a:rPr lang="en-US" altLang="es-ES" sz="3000" b="1" dirty="0">
                <a:solidFill>
                  <a:srgbClr val="800000"/>
                </a:solidFill>
                <a:latin typeface="Times New Roman" panose="02020603050405020304" pitchFamily="18" charset="0"/>
                <a:ea typeface="MS PGothic" panose="020B0600070205080204" pitchFamily="34" charset="-128"/>
              </a:rPr>
              <a:t>II. </a:t>
            </a:r>
            <a:r>
              <a:rPr lang="en-US" altLang="es-ES" sz="2800" b="1" dirty="0">
                <a:solidFill>
                  <a:srgbClr val="800000"/>
                </a:solidFill>
                <a:latin typeface="Times New Roman" panose="02020603050405020304" pitchFamily="18" charset="0"/>
                <a:ea typeface="MS PGothic" panose="020B0600070205080204" pitchFamily="34" charset="-128"/>
              </a:rPr>
              <a:t>NEUROSCIENCES, LAW AND ETHICAL ISSUES</a:t>
            </a:r>
            <a:r>
              <a:rPr lang="en-US" altLang="es-ES" sz="3000" b="1" dirty="0">
                <a:solidFill>
                  <a:srgbClr val="800000"/>
                </a:solidFill>
                <a:latin typeface="Times New Roman" panose="02020603050405020304" pitchFamily="18" charset="0"/>
                <a:ea typeface="MS PGothic" panose="020B0600070205080204" pitchFamily="34" charset="-128"/>
              </a:rPr>
              <a:t>.</a:t>
            </a:r>
          </a:p>
          <a:p>
            <a:pPr marL="190350" indent="-190350" algn="ctr">
              <a:lnSpc>
                <a:spcPct val="60000"/>
              </a:lnSpc>
              <a:spcBef>
                <a:spcPts val="600"/>
              </a:spcBef>
              <a:spcAft>
                <a:spcPts val="600"/>
              </a:spcAft>
              <a:buNone/>
            </a:pPr>
            <a:r>
              <a:rPr lang="en-US" altLang="es-ES" sz="2800" dirty="0">
                <a:solidFill>
                  <a:srgbClr val="800000"/>
                </a:solidFill>
                <a:latin typeface="Times New Roman" panose="02020603050405020304" pitchFamily="18" charset="0"/>
                <a:ea typeface="MS PGothic" panose="020B0600070205080204" pitchFamily="34" charset="-128"/>
              </a:rPr>
              <a:t>		</a:t>
            </a:r>
            <a:r>
              <a:rPr lang="es-ES" altLang="es-ES" sz="2400" b="1" dirty="0">
                <a:solidFill>
                  <a:srgbClr val="C00000"/>
                </a:solidFill>
                <a:latin typeface="Times New Roman" panose="02020603050405020304" pitchFamily="18" charset="0"/>
                <a:ea typeface="MS PGothic" panose="020B0600070205080204" pitchFamily="34" charset="-128"/>
                <a:cs typeface="Times New Roman" panose="02020603050405020304" pitchFamily="18" charset="0"/>
              </a:rPr>
              <a:t>1ARTICLE 19.1 OF THE CHILEAN CONSTITUTION</a:t>
            </a:r>
          </a:p>
          <a:p>
            <a:pPr marL="190350" indent="-190350" algn="ctr">
              <a:lnSpc>
                <a:spcPct val="60000"/>
              </a:lnSpc>
              <a:spcBef>
                <a:spcPts val="600"/>
              </a:spcBef>
              <a:spcAft>
                <a:spcPts val="600"/>
              </a:spcAft>
              <a:buNone/>
            </a:pPr>
            <a:endParaRPr lang="es-ES" sz="2400" b="1" dirty="0">
              <a:solidFill>
                <a:srgbClr val="C00000"/>
              </a:solidFill>
              <a:latin typeface="Times New Roman" panose="02020603050405020304" pitchFamily="18" charset="0"/>
              <a:ea typeface="MS PGothic" panose="020B0600070205080204" pitchFamily="34" charset="-128"/>
              <a:cs typeface="Times New Roman" panose="02020603050405020304" pitchFamily="18" charset="0"/>
            </a:endParaRPr>
          </a:p>
          <a:p>
            <a:pPr marL="190350" indent="-190350" algn="just">
              <a:lnSpc>
                <a:spcPct val="150000"/>
              </a:lnSpc>
              <a:spcBef>
                <a:spcPts val="600"/>
              </a:spcBef>
              <a:spcAft>
                <a:spcPts val="600"/>
              </a:spcAft>
              <a:buNone/>
            </a:pPr>
            <a:r>
              <a:rPr lang="es-ES" sz="2400" b="1" dirty="0">
                <a:solidFill>
                  <a:srgbClr val="C00000"/>
                </a:solidFill>
                <a:latin typeface="Times New Roman" panose="02020603050405020304" pitchFamily="18" charset="0"/>
                <a:cs typeface="Times New Roman" panose="02020603050405020304" pitchFamily="18" charset="0"/>
              </a:rPr>
              <a:t>	</a:t>
            </a:r>
            <a:r>
              <a:rPr lang="en-US" sz="2400" b="1" dirty="0">
                <a:solidFill>
                  <a:srgbClr val="C00000"/>
                </a:solidFill>
                <a:latin typeface="Times New Roman" panose="02020603050405020304" pitchFamily="18" charset="0"/>
                <a:cs typeface="Times New Roman" panose="02020603050405020304" pitchFamily="18" charset="0"/>
              </a:rPr>
              <a:t>“Scientific and technological development shall be in the service of mankind and shall be carried out with respect for life and physical and mental integrity. shall be carried out with respect for life and physical and mental integrity. The law shall regulate the requirements, conditions and restrictions for their use on persons, </a:t>
            </a:r>
            <a:r>
              <a:rPr lang="en-US" sz="2800" b="1" u="sng" dirty="0">
                <a:solidFill>
                  <a:srgbClr val="C00000"/>
                </a:solidFill>
                <a:latin typeface="Times New Roman" panose="02020603050405020304" pitchFamily="18" charset="0"/>
                <a:cs typeface="Times New Roman" panose="02020603050405020304" pitchFamily="18" charset="0"/>
              </a:rPr>
              <a:t>and shall especially safeguard brain activity, as well as the information information derived therefrom</a:t>
            </a:r>
            <a:r>
              <a:rPr lang="en-US" sz="2400" b="1" dirty="0">
                <a:solidFill>
                  <a:srgbClr val="C00000"/>
                </a:solidFill>
                <a:latin typeface="Times New Roman" panose="02020603050405020304" pitchFamily="18" charset="0"/>
                <a:cs typeface="Times New Roman" panose="02020603050405020304" pitchFamily="18" charset="0"/>
              </a:rPr>
              <a:t>”.</a:t>
            </a:r>
          </a:p>
          <a:p>
            <a:pPr marL="0" indent="0">
              <a:spcBef>
                <a:spcPts val="0"/>
              </a:spcBef>
              <a:buNone/>
            </a:pPr>
            <a:r>
              <a:rPr lang="es-ES" sz="2400" b="1" dirty="0">
                <a:effectLst/>
                <a:latin typeface="Times New Roman" panose="02020603050405020304" pitchFamily="18" charset="0"/>
                <a:cs typeface="Times New Roman" panose="02020603050405020304" pitchFamily="18" charset="0"/>
              </a:rPr>
              <a:t>   </a:t>
            </a:r>
            <a:r>
              <a:rPr lang="es-ES" sz="2400" b="1" dirty="0">
                <a:solidFill>
                  <a:schemeClr val="accent1"/>
                </a:solidFill>
                <a:effectLst/>
                <a:latin typeface="Times New Roman" panose="02020603050405020304" pitchFamily="18" charset="0"/>
                <a:cs typeface="Times New Roman" panose="02020603050405020304" pitchFamily="18" charset="0"/>
              </a:rPr>
              <a:t>(</a:t>
            </a:r>
            <a:r>
              <a:rPr lang="es-ES" sz="2400" b="1" dirty="0" err="1">
                <a:solidFill>
                  <a:schemeClr val="accent1"/>
                </a:solidFill>
                <a:effectLst/>
                <a:latin typeface="Times New Roman" panose="02020603050405020304" pitchFamily="18" charset="0"/>
                <a:cs typeface="Times New Roman" panose="02020603050405020304" pitchFamily="18" charset="0"/>
              </a:rPr>
              <a:t>Judgment</a:t>
            </a:r>
            <a:r>
              <a:rPr lang="es-ES" sz="2400" b="1" dirty="0">
                <a:solidFill>
                  <a:schemeClr val="accent1"/>
                </a:solidFill>
                <a:effectLst/>
                <a:latin typeface="Times New Roman" panose="02020603050405020304" pitchFamily="18" charset="0"/>
                <a:cs typeface="Times New Roman" panose="02020603050405020304" pitchFamily="18" charset="0"/>
              </a:rPr>
              <a:t> </a:t>
            </a:r>
            <a:r>
              <a:rPr lang="es-ES" sz="2400" b="1" dirty="0" err="1">
                <a:solidFill>
                  <a:schemeClr val="accent1"/>
                </a:solidFill>
                <a:effectLst/>
                <a:latin typeface="Times New Roman" panose="02020603050405020304" pitchFamily="18" charset="0"/>
                <a:cs typeface="Times New Roman" panose="02020603050405020304" pitchFamily="18" charset="0"/>
              </a:rPr>
              <a:t>of</a:t>
            </a:r>
            <a:r>
              <a:rPr lang="es-ES" sz="2400" b="1" dirty="0">
                <a:solidFill>
                  <a:schemeClr val="accent1"/>
                </a:solidFill>
                <a:effectLst/>
                <a:latin typeface="Times New Roman" panose="02020603050405020304" pitchFamily="18" charset="0"/>
                <a:cs typeface="Times New Roman" panose="02020603050405020304" pitchFamily="18" charset="0"/>
              </a:rPr>
              <a:t> 9 August 2023 </a:t>
            </a:r>
            <a:r>
              <a:rPr lang="es-ES" sz="2400" b="1" dirty="0" err="1">
                <a:solidFill>
                  <a:schemeClr val="accent1"/>
                </a:solidFill>
                <a:effectLst/>
                <a:latin typeface="Times New Roman" panose="02020603050405020304" pitchFamily="18" charset="0"/>
                <a:cs typeface="Times New Roman" panose="02020603050405020304" pitchFamily="18" charset="0"/>
              </a:rPr>
              <a:t>of</a:t>
            </a:r>
            <a:r>
              <a:rPr lang="es-ES" sz="2400" b="1" dirty="0">
                <a:solidFill>
                  <a:schemeClr val="accent1"/>
                </a:solidFill>
                <a:effectLst/>
                <a:latin typeface="Times New Roman" panose="02020603050405020304" pitchFamily="18" charset="0"/>
                <a:cs typeface="Times New Roman" panose="02020603050405020304" pitchFamily="18" charset="0"/>
              </a:rPr>
              <a:t> </a:t>
            </a:r>
            <a:r>
              <a:rPr lang="es-ES" sz="2400" b="1" dirty="0" err="1">
                <a:solidFill>
                  <a:schemeClr val="accent1"/>
                </a:solidFill>
                <a:effectLst/>
                <a:latin typeface="Times New Roman" panose="02020603050405020304" pitchFamily="18" charset="0"/>
                <a:cs typeface="Times New Roman" panose="02020603050405020304" pitchFamily="18" charset="0"/>
              </a:rPr>
              <a:t>the</a:t>
            </a:r>
            <a:r>
              <a:rPr lang="es-ES" sz="2400" b="1" dirty="0">
                <a:solidFill>
                  <a:schemeClr val="accent1"/>
                </a:solidFill>
                <a:effectLst/>
                <a:latin typeface="Times New Roman" panose="02020603050405020304" pitchFamily="18" charset="0"/>
                <a:cs typeface="Times New Roman" panose="02020603050405020304" pitchFamily="18" charset="0"/>
              </a:rPr>
              <a:t> </a:t>
            </a:r>
            <a:r>
              <a:rPr lang="es-ES" sz="2400" b="1" dirty="0" err="1">
                <a:solidFill>
                  <a:schemeClr val="accent1"/>
                </a:solidFill>
                <a:effectLst/>
                <a:latin typeface="Times New Roman" panose="02020603050405020304" pitchFamily="18" charset="0"/>
                <a:cs typeface="Times New Roman" panose="02020603050405020304" pitchFamily="18" charset="0"/>
              </a:rPr>
              <a:t>Third</a:t>
            </a:r>
            <a:r>
              <a:rPr lang="es-ES" sz="2400" b="1" dirty="0">
                <a:solidFill>
                  <a:schemeClr val="accent1"/>
                </a:solidFill>
                <a:effectLst/>
                <a:latin typeface="Times New Roman" panose="02020603050405020304" pitchFamily="18" charset="0"/>
                <a:cs typeface="Times New Roman" panose="02020603050405020304" pitchFamily="18" charset="0"/>
              </a:rPr>
              <a:t> </a:t>
            </a:r>
            <a:r>
              <a:rPr lang="es-ES" sz="2400" b="1" dirty="0" err="1">
                <a:solidFill>
                  <a:schemeClr val="accent1"/>
                </a:solidFill>
                <a:effectLst/>
                <a:latin typeface="Times New Roman" panose="02020603050405020304" pitchFamily="18" charset="0"/>
                <a:cs typeface="Times New Roman" panose="02020603050405020304" pitchFamily="18" charset="0"/>
              </a:rPr>
              <a:t>Chamber</a:t>
            </a:r>
            <a:r>
              <a:rPr lang="es-ES" sz="2400" b="1" dirty="0">
                <a:solidFill>
                  <a:schemeClr val="accent1"/>
                </a:solidFill>
                <a:effectLst/>
                <a:latin typeface="Times New Roman" panose="02020603050405020304" pitchFamily="18" charset="0"/>
                <a:cs typeface="Times New Roman" panose="02020603050405020304" pitchFamily="18" charset="0"/>
              </a:rPr>
              <a:t> </a:t>
            </a:r>
            <a:r>
              <a:rPr lang="es-ES" sz="2400" b="1" dirty="0" err="1">
                <a:solidFill>
                  <a:schemeClr val="accent1"/>
                </a:solidFill>
                <a:effectLst/>
                <a:latin typeface="Times New Roman" panose="02020603050405020304" pitchFamily="18" charset="0"/>
                <a:cs typeface="Times New Roman" panose="02020603050405020304" pitchFamily="18" charset="0"/>
              </a:rPr>
              <a:t>of</a:t>
            </a:r>
            <a:r>
              <a:rPr lang="es-ES" sz="2400" b="1" dirty="0">
                <a:solidFill>
                  <a:schemeClr val="accent1"/>
                </a:solidFill>
                <a:effectLst/>
                <a:latin typeface="Times New Roman" panose="02020603050405020304" pitchFamily="18" charset="0"/>
                <a:cs typeface="Times New Roman" panose="02020603050405020304" pitchFamily="18" charset="0"/>
              </a:rPr>
              <a:t> </a:t>
            </a:r>
            <a:r>
              <a:rPr lang="es-ES" sz="2400" b="1" dirty="0" err="1">
                <a:solidFill>
                  <a:schemeClr val="accent1"/>
                </a:solidFill>
                <a:effectLst/>
                <a:latin typeface="Times New Roman" panose="02020603050405020304" pitchFamily="18" charset="0"/>
                <a:cs typeface="Times New Roman" panose="02020603050405020304" pitchFamily="18" charset="0"/>
              </a:rPr>
              <a:t>the</a:t>
            </a:r>
            <a:r>
              <a:rPr lang="es-ES" sz="2400" b="1" dirty="0">
                <a:solidFill>
                  <a:schemeClr val="accent1"/>
                </a:solidFill>
                <a:effectLst/>
                <a:latin typeface="Times New Roman" panose="02020603050405020304" pitchFamily="18" charset="0"/>
                <a:cs typeface="Times New Roman" panose="02020603050405020304" pitchFamily="18" charset="0"/>
              </a:rPr>
              <a:t> Supreme </a:t>
            </a:r>
            <a:r>
              <a:rPr lang="es-ES" sz="2400" b="1" dirty="0" err="1">
                <a:solidFill>
                  <a:schemeClr val="accent1"/>
                </a:solidFill>
                <a:effectLst/>
                <a:latin typeface="Times New Roman" panose="02020603050405020304" pitchFamily="18" charset="0"/>
                <a:cs typeface="Times New Roman" panose="02020603050405020304" pitchFamily="18" charset="0"/>
              </a:rPr>
              <a:t>Court</a:t>
            </a:r>
            <a:r>
              <a:rPr lang="es-ES" sz="2400" b="1" dirty="0">
                <a:solidFill>
                  <a:schemeClr val="accent1"/>
                </a:solidFill>
                <a:latin typeface="Times New Roman" panose="02020603050405020304" pitchFamily="18" charset="0"/>
                <a:cs typeface="Times New Roman" panose="02020603050405020304" pitchFamily="18" charset="0"/>
              </a:rPr>
              <a:t>)</a:t>
            </a:r>
          </a:p>
          <a:p>
            <a:pPr marL="0" indent="0">
              <a:spcBef>
                <a:spcPts val="0"/>
              </a:spcBef>
              <a:buNone/>
            </a:pPr>
            <a:r>
              <a:rPr lang="es-ES" sz="2400" b="1" dirty="0">
                <a:solidFill>
                  <a:schemeClr val="accent1"/>
                </a:solidFill>
                <a:effectLst/>
                <a:latin typeface="Times New Roman" panose="02020603050405020304" pitchFamily="18" charset="0"/>
                <a:cs typeface="Times New Roman" panose="02020603050405020304" pitchFamily="18" charset="0"/>
              </a:rPr>
              <a:t> 	(</a:t>
            </a:r>
            <a:r>
              <a:rPr lang="es-ES" sz="2400" b="1" dirty="0" err="1">
                <a:solidFill>
                  <a:schemeClr val="accent1"/>
                </a:solidFill>
                <a:effectLst/>
                <a:latin typeface="Times New Roman" panose="02020603050405020304" pitchFamily="18" charset="0"/>
                <a:cs typeface="Times New Roman" panose="02020603050405020304" pitchFamily="18" charset="0"/>
              </a:rPr>
              <a:t>Insight</a:t>
            </a:r>
            <a:r>
              <a:rPr lang="es-ES" sz="2400" b="1" dirty="0">
                <a:solidFill>
                  <a:schemeClr val="accent1"/>
                </a:solidFill>
                <a:effectLst/>
                <a:latin typeface="Times New Roman" panose="02020603050405020304" pitchFamily="18" charset="0"/>
                <a:cs typeface="Times New Roman" panose="02020603050405020304" pitchFamily="18" charset="0"/>
              </a:rPr>
              <a:t> </a:t>
            </a:r>
            <a:r>
              <a:rPr lang="es-ES" sz="2400" b="1" dirty="0" err="1">
                <a:solidFill>
                  <a:schemeClr val="accent1"/>
                </a:solidFill>
                <a:effectLst/>
                <a:latin typeface="Times New Roman" panose="02020603050405020304" pitchFamily="18" charset="0"/>
                <a:cs typeface="Times New Roman" panose="02020603050405020304" pitchFamily="18" charset="0"/>
              </a:rPr>
              <a:t>device</a:t>
            </a:r>
            <a:r>
              <a:rPr lang="es-ES" sz="2400" b="1" dirty="0">
                <a:solidFill>
                  <a:schemeClr val="accent1"/>
                </a:solidFill>
                <a:effectLst/>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449302005"/>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086BA048-0AD5-F697-5FDE-8B72365B667F}"/>
              </a:ext>
            </a:extLst>
          </p:cNvPr>
          <p:cNvSpPr>
            <a:spLocks noGrp="1"/>
          </p:cNvSpPr>
          <p:nvPr>
            <p:ph type="title"/>
          </p:nvPr>
        </p:nvSpPr>
        <p:spPr>
          <a:xfrm>
            <a:off x="342900" y="44451"/>
            <a:ext cx="11101388" cy="584941"/>
          </a:xfrm>
        </p:spPr>
        <p:txBody>
          <a:bodyPr>
            <a:normAutofit fontScale="90000"/>
          </a:bodyPr>
          <a:lstStyle/>
          <a:p>
            <a:pPr algn="ctr" eaLnBrk="1" hangingPunct="1"/>
            <a:r>
              <a:rPr lang="en-US" b="1" dirty="0">
                <a:solidFill>
                  <a:srgbClr val="C00000"/>
                </a:solidFill>
                <a:latin typeface="Baskerville Old Face" panose="02020602080505020303" pitchFamily="18" charset="77"/>
                <a:ea typeface="Lato" panose="020F0502020204030203" pitchFamily="34" charset="0"/>
                <a:cs typeface="Lato" panose="020F0502020204030203" pitchFamily="34" charset="0"/>
              </a:rPr>
              <a:t>Neuroscience, Artificial Intelligence and Consumer Protection</a:t>
            </a:r>
            <a:br>
              <a:rPr lang="en-US" b="1" dirty="0">
                <a:solidFill>
                  <a:schemeClr val="accent1">
                    <a:lumMod val="60000"/>
                    <a:lumOff val="40000"/>
                  </a:schemeClr>
                </a:solidFill>
                <a:latin typeface="Baskerville Old Face" panose="02020602080505020303" pitchFamily="18" charset="77"/>
                <a:ea typeface="Lato" panose="020F0502020204030203" pitchFamily="34" charset="0"/>
                <a:cs typeface="Lato" panose="020F0502020204030203" pitchFamily="34" charset="0"/>
              </a:rPr>
            </a:br>
            <a:endParaRPr lang="en-US" altLang="es-ES" b="1" u="sng" dirty="0">
              <a:solidFill>
                <a:srgbClr val="5C2610"/>
              </a:solidFill>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21506" name="Rectangle 3">
            <a:extLst>
              <a:ext uri="{FF2B5EF4-FFF2-40B4-BE49-F238E27FC236}">
                <a16:creationId xmlns:a16="http://schemas.microsoft.com/office/drawing/2014/main" id="{61CFFF54-E5CA-B3F0-EA0D-94EC0890F2FE}"/>
              </a:ext>
            </a:extLst>
          </p:cNvPr>
          <p:cNvSpPr>
            <a:spLocks noGrp="1"/>
          </p:cNvSpPr>
          <p:nvPr>
            <p:ph idx="1"/>
          </p:nvPr>
        </p:nvSpPr>
        <p:spPr>
          <a:xfrm>
            <a:off x="142875" y="629392"/>
            <a:ext cx="11858625" cy="6184157"/>
          </a:xfrm>
        </p:spPr>
        <p:txBody>
          <a:bodyPr>
            <a:normAutofit/>
          </a:bodyPr>
          <a:lstStyle/>
          <a:p>
            <a:pPr marL="514350" indent="-514350">
              <a:buNone/>
            </a:pPr>
            <a:r>
              <a:rPr lang="en-US" altLang="es-ES" dirty="0">
                <a:solidFill>
                  <a:srgbClr val="800000"/>
                </a:solidFill>
                <a:latin typeface="Times New Roman" panose="02020603050405020304" pitchFamily="18" charset="0"/>
                <a:ea typeface="MS PGothic" panose="020B0600070205080204" pitchFamily="34" charset="-128"/>
              </a:rPr>
              <a:t>				</a:t>
            </a:r>
            <a:r>
              <a:rPr lang="en-US" altLang="es-ES" sz="3000" b="1" dirty="0">
                <a:solidFill>
                  <a:srgbClr val="800000"/>
                </a:solidFill>
                <a:latin typeface="Times New Roman" panose="02020603050405020304" pitchFamily="18" charset="0"/>
                <a:ea typeface="MS PGothic" panose="020B0600070205080204" pitchFamily="34" charset="-128"/>
              </a:rPr>
              <a:t>II. </a:t>
            </a:r>
            <a:r>
              <a:rPr lang="en-US" altLang="es-ES" sz="2800" b="1" dirty="0">
                <a:solidFill>
                  <a:srgbClr val="800000"/>
                </a:solidFill>
                <a:latin typeface="Times New Roman" panose="02020603050405020304" pitchFamily="18" charset="0"/>
                <a:ea typeface="MS PGothic" panose="020B0600070205080204" pitchFamily="34" charset="-128"/>
              </a:rPr>
              <a:t>NEUROSCIENCES, LAW AND ETHICAL ISSUES</a:t>
            </a:r>
            <a:r>
              <a:rPr lang="en-US" altLang="es-ES" sz="3000" b="1" dirty="0">
                <a:solidFill>
                  <a:srgbClr val="800000"/>
                </a:solidFill>
                <a:latin typeface="Times New Roman" panose="02020603050405020304" pitchFamily="18" charset="0"/>
                <a:ea typeface="MS PGothic" panose="020B0600070205080204" pitchFamily="34" charset="-128"/>
              </a:rPr>
              <a:t>.</a:t>
            </a:r>
          </a:p>
          <a:p>
            <a:pPr marL="514350" indent="-514350">
              <a:spcBef>
                <a:spcPts val="0"/>
              </a:spcBef>
              <a:buNone/>
            </a:pPr>
            <a:r>
              <a:rPr lang="en-US" altLang="es-ES" sz="2800" dirty="0">
                <a:solidFill>
                  <a:srgbClr val="800000"/>
                </a:solidFill>
                <a:latin typeface="Times New Roman" panose="02020603050405020304" pitchFamily="18" charset="0"/>
                <a:ea typeface="MS PGothic" panose="020B0600070205080204" pitchFamily="34" charset="-128"/>
              </a:rPr>
              <a:t>				</a:t>
            </a:r>
            <a:r>
              <a:rPr lang="en-US" altLang="es-ES" dirty="0">
                <a:solidFill>
                  <a:srgbClr val="800000"/>
                </a:solidFill>
                <a:latin typeface="Times New Roman" panose="02020603050405020304" pitchFamily="18" charset="0"/>
                <a:ea typeface="MS PGothic" panose="020B0600070205080204" pitchFamily="34" charset="-128"/>
                <a:cs typeface="Times New Roman" panose="02020603050405020304" pitchFamily="18" charset="0"/>
              </a:rPr>
              <a:t> </a:t>
            </a:r>
            <a:r>
              <a:rPr lang="en-US" altLang="es-ES" sz="2800" b="1" cap="all" dirty="0">
                <a:solidFill>
                  <a:srgbClr val="C00000"/>
                </a:solidFill>
                <a:latin typeface="Times New Roman" panose="02020603050405020304" pitchFamily="18" charset="0"/>
                <a:ea typeface="MS PGothic" panose="020B0600070205080204" pitchFamily="34" charset="-128"/>
                <a:cs typeface="Times New Roman" panose="02020603050405020304" pitchFamily="18" charset="0"/>
              </a:rPr>
              <a:t>spanish charter of digital rights (14 JULY 2022</a:t>
            </a:r>
            <a:r>
              <a:rPr lang="en-US" altLang="es-ES" sz="3500" b="1" cap="all" dirty="0">
                <a:solidFill>
                  <a:srgbClr val="C00000"/>
                </a:solidFill>
                <a:latin typeface="Times New Roman" panose="02020603050405020304" pitchFamily="18" charset="0"/>
                <a:ea typeface="MS PGothic" panose="020B0600070205080204" pitchFamily="34" charset="-128"/>
                <a:cs typeface="Times New Roman" panose="02020603050405020304" pitchFamily="18" charset="0"/>
              </a:rPr>
              <a:t>)</a:t>
            </a:r>
          </a:p>
          <a:p>
            <a:pPr marL="0" indent="0" algn="just">
              <a:spcBef>
                <a:spcPts val="0"/>
              </a:spcBef>
              <a:buNone/>
            </a:pPr>
            <a:r>
              <a:rPr lang="en-US" altLang="es-ES" b="1" dirty="0">
                <a:solidFill>
                  <a:srgbClr val="C00000"/>
                </a:solidFill>
                <a:latin typeface="Times New Roman" panose="02020603050405020304" pitchFamily="18" charset="0"/>
                <a:ea typeface="MS PGothic" panose="020B0600070205080204" pitchFamily="34" charset="-128"/>
              </a:rPr>
              <a:t>XXVI. </a:t>
            </a:r>
            <a:r>
              <a:rPr lang="en-US" altLang="es-ES" sz="2200" b="1" dirty="0">
                <a:solidFill>
                  <a:srgbClr val="C00000"/>
                </a:solidFill>
                <a:latin typeface="Times New Roman" panose="02020603050405020304" pitchFamily="18" charset="0"/>
                <a:ea typeface="MS PGothic" panose="020B0600070205080204" pitchFamily="34" charset="-128"/>
              </a:rPr>
              <a:t>Digital rights in the use of neurotechnologies</a:t>
            </a:r>
          </a:p>
          <a:p>
            <a:pPr marL="0" indent="0" algn="just">
              <a:spcBef>
                <a:spcPts val="0"/>
              </a:spcBef>
              <a:buNone/>
            </a:pPr>
            <a:r>
              <a:rPr lang="en-US" altLang="es-ES" sz="2200" b="1" dirty="0">
                <a:solidFill>
                  <a:srgbClr val="C00000"/>
                </a:solidFill>
                <a:latin typeface="Times New Roman" panose="02020603050405020304" pitchFamily="18" charset="0"/>
                <a:ea typeface="MS PGothic" panose="020B0600070205080204" pitchFamily="34" charset="-128"/>
              </a:rPr>
              <a:t>1. The conditions, limits and guarantees </a:t>
            </a:r>
            <a:r>
              <a:rPr lang="en-US" altLang="es-ES" sz="2200" b="1" dirty="0">
                <a:solidFill>
                  <a:srgbClr val="C00000"/>
                </a:solidFill>
                <a:highlight>
                  <a:srgbClr val="FFFF00"/>
                </a:highlight>
                <a:latin typeface="Times New Roman" panose="02020603050405020304" pitchFamily="18" charset="0"/>
                <a:ea typeface="MS PGothic" panose="020B0600070205080204" pitchFamily="34" charset="-128"/>
              </a:rPr>
              <a:t>for the implantation and use</a:t>
            </a:r>
            <a:r>
              <a:rPr lang="en-US" altLang="es-ES" sz="2200" b="1" dirty="0">
                <a:solidFill>
                  <a:srgbClr val="C00000"/>
                </a:solidFill>
                <a:latin typeface="Times New Roman" panose="02020603050405020304" pitchFamily="18" charset="0"/>
                <a:ea typeface="MS PGothic" panose="020B0600070205080204" pitchFamily="34" charset="-128"/>
              </a:rPr>
              <a:t> of neurotechnologies </a:t>
            </a:r>
            <a:r>
              <a:rPr lang="en-US" altLang="es-ES" sz="2200" b="1" dirty="0">
                <a:solidFill>
                  <a:srgbClr val="C00000"/>
                </a:solidFill>
                <a:highlight>
                  <a:srgbClr val="FFFF00"/>
                </a:highlight>
                <a:latin typeface="Times New Roman" panose="02020603050405020304" pitchFamily="18" charset="0"/>
                <a:ea typeface="MS PGothic" panose="020B0600070205080204" pitchFamily="34" charset="-128"/>
              </a:rPr>
              <a:t>by persons</a:t>
            </a:r>
            <a:r>
              <a:rPr lang="en-US" altLang="es-ES" sz="2200" b="1" dirty="0">
                <a:solidFill>
                  <a:srgbClr val="C00000"/>
                </a:solidFill>
                <a:latin typeface="Times New Roman" panose="02020603050405020304" pitchFamily="18" charset="0"/>
                <a:ea typeface="MS PGothic" panose="020B0600070205080204" pitchFamily="34" charset="-128"/>
              </a:rPr>
              <a:t> may be regulated by law for the purpose of:</a:t>
            </a:r>
          </a:p>
          <a:p>
            <a:pPr marL="400050" lvl="1" indent="0" algn="just">
              <a:spcBef>
                <a:spcPts val="0"/>
              </a:spcBef>
              <a:buNone/>
            </a:pPr>
            <a:r>
              <a:rPr lang="en-US" altLang="es-ES" sz="2000" b="1" dirty="0">
                <a:solidFill>
                  <a:srgbClr val="C00000"/>
                </a:solidFill>
                <a:latin typeface="Times New Roman" panose="02020603050405020304" pitchFamily="18" charset="0"/>
                <a:ea typeface="MS PGothic" panose="020B0600070205080204" pitchFamily="34" charset="-128"/>
              </a:rPr>
              <a:t>a) Guarantee the control of each person over his own identity.</a:t>
            </a:r>
          </a:p>
          <a:p>
            <a:pPr marL="400050" lvl="1" indent="0" algn="just">
              <a:spcBef>
                <a:spcPts val="0"/>
              </a:spcBef>
              <a:buNone/>
            </a:pPr>
            <a:r>
              <a:rPr lang="en-US" altLang="es-ES" sz="2000" b="1" dirty="0">
                <a:solidFill>
                  <a:srgbClr val="C00000"/>
                </a:solidFill>
                <a:latin typeface="Times New Roman" panose="02020603050405020304" pitchFamily="18" charset="0"/>
                <a:ea typeface="MS PGothic" panose="020B0600070205080204" pitchFamily="34" charset="-128"/>
              </a:rPr>
              <a:t>b) Guarantee individual self-determination, sovereignty and </a:t>
            </a:r>
            <a:r>
              <a:rPr lang="en-US" altLang="es-ES" sz="2400" b="1" u="sng" dirty="0">
                <a:solidFill>
                  <a:srgbClr val="C00000"/>
                </a:solidFill>
                <a:latin typeface="Times New Roman" panose="02020603050405020304" pitchFamily="18" charset="0"/>
                <a:ea typeface="MS PGothic" panose="020B0600070205080204" pitchFamily="34" charset="-128"/>
              </a:rPr>
              <a:t>freedom in decision making</a:t>
            </a:r>
            <a:r>
              <a:rPr lang="en-US" altLang="es-ES" sz="2000" b="1" dirty="0">
                <a:solidFill>
                  <a:srgbClr val="C00000"/>
                </a:solidFill>
                <a:latin typeface="Times New Roman" panose="02020603050405020304" pitchFamily="18" charset="0"/>
                <a:ea typeface="MS PGothic" panose="020B0600070205080204" pitchFamily="34" charset="-128"/>
              </a:rPr>
              <a:t>.</a:t>
            </a:r>
          </a:p>
          <a:p>
            <a:pPr marL="400050" lvl="1" indent="0" algn="just">
              <a:spcBef>
                <a:spcPts val="0"/>
              </a:spcBef>
              <a:buNone/>
            </a:pPr>
            <a:r>
              <a:rPr lang="en-US" altLang="es-ES" sz="2000" b="1" dirty="0">
                <a:solidFill>
                  <a:srgbClr val="C00000"/>
                </a:solidFill>
                <a:latin typeface="Times New Roman" panose="02020603050405020304" pitchFamily="18" charset="0"/>
                <a:ea typeface="MS PGothic" panose="020B0600070205080204" pitchFamily="34" charset="-128"/>
              </a:rPr>
              <a:t>c) </a:t>
            </a:r>
            <a:r>
              <a:rPr lang="en-US" altLang="es-ES" sz="2400" b="1" u="sng" dirty="0">
                <a:solidFill>
                  <a:srgbClr val="C00000"/>
                </a:solidFill>
                <a:latin typeface="Times New Roman" panose="02020603050405020304" pitchFamily="18" charset="0"/>
                <a:ea typeface="MS PGothic" panose="020B0600070205080204" pitchFamily="34" charset="-128"/>
              </a:rPr>
              <a:t>To ensure the confidentiality and security of the data obtained or related to their brain processes, and the full control and disposition of the same</a:t>
            </a:r>
            <a:r>
              <a:rPr lang="en-US" altLang="es-ES" sz="2000" b="1" dirty="0">
                <a:solidFill>
                  <a:srgbClr val="C00000"/>
                </a:solidFill>
                <a:latin typeface="Times New Roman" panose="02020603050405020304" pitchFamily="18" charset="0"/>
                <a:ea typeface="MS PGothic" panose="020B0600070205080204" pitchFamily="34" charset="-128"/>
              </a:rPr>
              <a:t>.</a:t>
            </a:r>
          </a:p>
          <a:p>
            <a:pPr marL="400050" lvl="1" indent="0" algn="just">
              <a:spcBef>
                <a:spcPts val="0"/>
              </a:spcBef>
              <a:buNone/>
            </a:pPr>
            <a:r>
              <a:rPr lang="en-US" altLang="es-ES" sz="2000" b="1" dirty="0">
                <a:solidFill>
                  <a:srgbClr val="C00000"/>
                </a:solidFill>
                <a:latin typeface="Times New Roman" panose="02020603050405020304" pitchFamily="18" charset="0"/>
                <a:ea typeface="MS PGothic" panose="020B0600070205080204" pitchFamily="34" charset="-128"/>
              </a:rPr>
              <a:t>d) To regulate the use of person-machine interfaces that may affect physical or </a:t>
            </a:r>
            <a:r>
              <a:rPr lang="en-US" altLang="es-ES" sz="2000" b="1" dirty="0">
                <a:solidFill>
                  <a:srgbClr val="C00000"/>
                </a:solidFill>
                <a:highlight>
                  <a:srgbClr val="FFFF00"/>
                </a:highlight>
                <a:latin typeface="Times New Roman" panose="02020603050405020304" pitchFamily="18" charset="0"/>
                <a:ea typeface="MS PGothic" panose="020B0600070205080204" pitchFamily="34" charset="-128"/>
              </a:rPr>
              <a:t>psychological integrity</a:t>
            </a:r>
            <a:r>
              <a:rPr lang="en-US" altLang="es-ES" sz="2000" b="1" dirty="0">
                <a:solidFill>
                  <a:srgbClr val="C00000"/>
                </a:solidFill>
                <a:latin typeface="Times New Roman" panose="02020603050405020304" pitchFamily="18" charset="0"/>
                <a:ea typeface="MS PGothic" panose="020B0600070205080204" pitchFamily="34" charset="-128"/>
              </a:rPr>
              <a:t>.</a:t>
            </a:r>
          </a:p>
          <a:p>
            <a:pPr marL="400050" lvl="1" indent="0" algn="just">
              <a:spcBef>
                <a:spcPts val="0"/>
              </a:spcBef>
              <a:buNone/>
            </a:pPr>
            <a:r>
              <a:rPr lang="en-US" altLang="es-ES" sz="2000" b="1" dirty="0">
                <a:solidFill>
                  <a:srgbClr val="C00000"/>
                </a:solidFill>
                <a:latin typeface="Times New Roman" panose="02020603050405020304" pitchFamily="18" charset="0"/>
                <a:ea typeface="MS PGothic" panose="020B0600070205080204" pitchFamily="34" charset="-128"/>
              </a:rPr>
              <a:t>or </a:t>
            </a:r>
            <a:r>
              <a:rPr lang="en-US" altLang="es-ES" sz="2000" b="1" dirty="0">
                <a:solidFill>
                  <a:srgbClr val="C00000"/>
                </a:solidFill>
                <a:highlight>
                  <a:srgbClr val="FFFF00"/>
                </a:highlight>
                <a:latin typeface="Times New Roman" panose="02020603050405020304" pitchFamily="18" charset="0"/>
                <a:ea typeface="MS PGothic" panose="020B0600070205080204" pitchFamily="34" charset="-128"/>
              </a:rPr>
              <a:t>psychological integrity</a:t>
            </a:r>
            <a:r>
              <a:rPr lang="en-US" altLang="es-ES" sz="2000" b="1" dirty="0">
                <a:solidFill>
                  <a:srgbClr val="C00000"/>
                </a:solidFill>
                <a:latin typeface="Times New Roman" panose="02020603050405020304" pitchFamily="18" charset="0"/>
                <a:ea typeface="MS PGothic" panose="020B0600070205080204" pitchFamily="34" charset="-128"/>
              </a:rPr>
              <a:t>.</a:t>
            </a:r>
          </a:p>
          <a:p>
            <a:pPr marL="400050" lvl="1" indent="0" algn="just">
              <a:spcBef>
                <a:spcPts val="0"/>
              </a:spcBef>
              <a:buNone/>
            </a:pPr>
            <a:r>
              <a:rPr lang="en-US" altLang="es-ES" sz="2000" b="1" dirty="0">
                <a:solidFill>
                  <a:srgbClr val="C00000"/>
                </a:solidFill>
                <a:latin typeface="Times New Roman" panose="02020603050405020304" pitchFamily="18" charset="0"/>
                <a:ea typeface="MS PGothic" panose="020B0600070205080204" pitchFamily="34" charset="-128"/>
              </a:rPr>
              <a:t>e) To ensure that decisions and processes based on neurotechnologies are not conditioned by the provision of incomplete, unwanted, unknown, or biased data, programs, or information.</a:t>
            </a:r>
            <a:endParaRPr lang="en-US" sz="2400" b="1" dirty="0">
              <a:solidFill>
                <a:srgbClr val="C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5675258"/>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086BA048-0AD5-F697-5FDE-8B72365B667F}"/>
              </a:ext>
            </a:extLst>
          </p:cNvPr>
          <p:cNvSpPr>
            <a:spLocks noGrp="1"/>
          </p:cNvSpPr>
          <p:nvPr>
            <p:ph type="title"/>
          </p:nvPr>
        </p:nvSpPr>
        <p:spPr>
          <a:xfrm>
            <a:off x="342900" y="44451"/>
            <a:ext cx="11101388" cy="584941"/>
          </a:xfrm>
        </p:spPr>
        <p:txBody>
          <a:bodyPr>
            <a:normAutofit fontScale="90000"/>
          </a:bodyPr>
          <a:lstStyle/>
          <a:p>
            <a:pPr algn="ctr" eaLnBrk="1" hangingPunct="1"/>
            <a:r>
              <a:rPr lang="en-US" b="1" dirty="0">
                <a:solidFill>
                  <a:srgbClr val="C00000"/>
                </a:solidFill>
                <a:latin typeface="Baskerville Old Face" panose="02020602080505020303" pitchFamily="18" charset="77"/>
                <a:ea typeface="Lato" panose="020F0502020204030203" pitchFamily="34" charset="0"/>
                <a:cs typeface="Lato" panose="020F0502020204030203" pitchFamily="34" charset="0"/>
              </a:rPr>
              <a:t>Neuroscience, Artificial Intelligence and Consumer Protection</a:t>
            </a:r>
            <a:br>
              <a:rPr lang="en-US" b="1" dirty="0">
                <a:solidFill>
                  <a:schemeClr val="accent1">
                    <a:lumMod val="60000"/>
                    <a:lumOff val="40000"/>
                  </a:schemeClr>
                </a:solidFill>
                <a:latin typeface="Baskerville Old Face" panose="02020602080505020303" pitchFamily="18" charset="77"/>
                <a:ea typeface="Lato" panose="020F0502020204030203" pitchFamily="34" charset="0"/>
                <a:cs typeface="Lato" panose="020F0502020204030203" pitchFamily="34" charset="0"/>
              </a:rPr>
            </a:br>
            <a:endParaRPr lang="en-US" altLang="es-ES" b="1" u="sng" dirty="0">
              <a:solidFill>
                <a:srgbClr val="5C2610"/>
              </a:solidFill>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21506" name="Rectangle 3">
            <a:extLst>
              <a:ext uri="{FF2B5EF4-FFF2-40B4-BE49-F238E27FC236}">
                <a16:creationId xmlns:a16="http://schemas.microsoft.com/office/drawing/2014/main" id="{61CFFF54-E5CA-B3F0-EA0D-94EC0890F2FE}"/>
              </a:ext>
            </a:extLst>
          </p:cNvPr>
          <p:cNvSpPr>
            <a:spLocks noGrp="1"/>
          </p:cNvSpPr>
          <p:nvPr>
            <p:ph idx="1"/>
          </p:nvPr>
        </p:nvSpPr>
        <p:spPr>
          <a:xfrm>
            <a:off x="142875" y="629392"/>
            <a:ext cx="11858625" cy="6184157"/>
          </a:xfrm>
        </p:spPr>
        <p:txBody>
          <a:bodyPr>
            <a:normAutofit/>
          </a:bodyPr>
          <a:lstStyle/>
          <a:p>
            <a:pPr marL="514350" indent="-514350">
              <a:buNone/>
            </a:pPr>
            <a:r>
              <a:rPr lang="en-US" altLang="es-ES" dirty="0">
                <a:solidFill>
                  <a:srgbClr val="800000"/>
                </a:solidFill>
                <a:latin typeface="Times New Roman" panose="02020603050405020304" pitchFamily="18" charset="0"/>
                <a:ea typeface="MS PGothic" panose="020B0600070205080204" pitchFamily="34" charset="-128"/>
              </a:rPr>
              <a:t>				</a:t>
            </a:r>
            <a:r>
              <a:rPr lang="en-US" altLang="es-ES" sz="3000" b="1" dirty="0">
                <a:solidFill>
                  <a:srgbClr val="800000"/>
                </a:solidFill>
                <a:latin typeface="Times New Roman" panose="02020603050405020304" pitchFamily="18" charset="0"/>
                <a:ea typeface="MS PGothic" panose="020B0600070205080204" pitchFamily="34" charset="-128"/>
              </a:rPr>
              <a:t>II. </a:t>
            </a:r>
            <a:r>
              <a:rPr lang="en-US" altLang="es-ES" sz="2800" b="1" dirty="0">
                <a:solidFill>
                  <a:srgbClr val="800000"/>
                </a:solidFill>
                <a:latin typeface="Times New Roman" panose="02020603050405020304" pitchFamily="18" charset="0"/>
                <a:ea typeface="MS PGothic" panose="020B0600070205080204" pitchFamily="34" charset="-128"/>
              </a:rPr>
              <a:t>NEUROSCIENCES, LAW AND ETHICAL ISSUES</a:t>
            </a:r>
            <a:r>
              <a:rPr lang="en-US" altLang="es-ES" sz="3000" b="1" dirty="0">
                <a:solidFill>
                  <a:srgbClr val="800000"/>
                </a:solidFill>
                <a:latin typeface="Times New Roman" panose="02020603050405020304" pitchFamily="18" charset="0"/>
                <a:ea typeface="MS PGothic" panose="020B0600070205080204" pitchFamily="34" charset="-128"/>
              </a:rPr>
              <a:t>.</a:t>
            </a:r>
          </a:p>
          <a:p>
            <a:pPr marL="514350" indent="-514350">
              <a:spcBef>
                <a:spcPts val="0"/>
              </a:spcBef>
              <a:buNone/>
            </a:pPr>
            <a:r>
              <a:rPr lang="en-US" altLang="es-ES" sz="2800" dirty="0">
                <a:solidFill>
                  <a:srgbClr val="800000"/>
                </a:solidFill>
                <a:latin typeface="Times New Roman" panose="02020603050405020304" pitchFamily="18" charset="0"/>
                <a:ea typeface="MS PGothic" panose="020B0600070205080204" pitchFamily="34" charset="-128"/>
              </a:rPr>
              <a:t>				</a:t>
            </a:r>
            <a:r>
              <a:rPr lang="en-US" altLang="es-ES" dirty="0">
                <a:solidFill>
                  <a:srgbClr val="800000"/>
                </a:solidFill>
                <a:latin typeface="Times New Roman" panose="02020603050405020304" pitchFamily="18" charset="0"/>
                <a:ea typeface="MS PGothic" panose="020B0600070205080204" pitchFamily="34" charset="-128"/>
                <a:cs typeface="Times New Roman" panose="02020603050405020304" pitchFamily="18" charset="0"/>
              </a:rPr>
              <a:t> </a:t>
            </a:r>
            <a:r>
              <a:rPr lang="en-US" altLang="es-ES" sz="2800" b="1" cap="all" dirty="0">
                <a:solidFill>
                  <a:srgbClr val="C00000"/>
                </a:solidFill>
                <a:latin typeface="Times New Roman" panose="02020603050405020304" pitchFamily="18" charset="0"/>
                <a:ea typeface="MS PGothic" panose="020B0600070205080204" pitchFamily="34" charset="-128"/>
                <a:cs typeface="Times New Roman" panose="02020603050405020304" pitchFamily="18" charset="0"/>
              </a:rPr>
              <a:t>Spanish charter of digital rights (14 JULY 2022</a:t>
            </a:r>
            <a:r>
              <a:rPr lang="en-US" altLang="es-ES" sz="3500" b="1" cap="all" dirty="0">
                <a:solidFill>
                  <a:srgbClr val="C00000"/>
                </a:solidFill>
                <a:latin typeface="Times New Roman" panose="02020603050405020304" pitchFamily="18" charset="0"/>
                <a:ea typeface="MS PGothic" panose="020B0600070205080204" pitchFamily="34" charset="-128"/>
                <a:cs typeface="Times New Roman" panose="02020603050405020304" pitchFamily="18" charset="0"/>
              </a:rPr>
              <a:t>)</a:t>
            </a:r>
          </a:p>
          <a:p>
            <a:pPr marL="0" indent="0">
              <a:spcBef>
                <a:spcPts val="0"/>
              </a:spcBef>
              <a:buNone/>
            </a:pPr>
            <a:r>
              <a:rPr lang="en-US" altLang="es-ES" sz="2400" b="1" dirty="0">
                <a:solidFill>
                  <a:srgbClr val="C00000"/>
                </a:solidFill>
                <a:latin typeface="Times New Roman" panose="02020603050405020304" pitchFamily="18" charset="0"/>
                <a:ea typeface="MS PGothic" panose="020B0600070205080204" pitchFamily="34" charset="-128"/>
              </a:rPr>
              <a:t>XXVI. </a:t>
            </a:r>
            <a:r>
              <a:rPr lang="en-US" altLang="es-ES" sz="2200" b="1" dirty="0">
                <a:solidFill>
                  <a:srgbClr val="C00000"/>
                </a:solidFill>
                <a:latin typeface="Times New Roman" panose="02020603050405020304" pitchFamily="18" charset="0"/>
                <a:ea typeface="MS PGothic" panose="020B0600070205080204" pitchFamily="34" charset="-128"/>
              </a:rPr>
              <a:t>Digital rights in the use of neurotechnologies</a:t>
            </a:r>
          </a:p>
          <a:p>
            <a:pPr marL="0" indent="0">
              <a:lnSpc>
                <a:spcPct val="150000"/>
              </a:lnSpc>
              <a:spcBef>
                <a:spcPts val="0"/>
              </a:spcBef>
              <a:buNone/>
            </a:pPr>
            <a:endParaRPr lang="en-US" altLang="es-ES" sz="2400" b="1" dirty="0">
              <a:solidFill>
                <a:srgbClr val="C00000"/>
              </a:solidFill>
              <a:latin typeface="Times New Roman" panose="02020603050405020304" pitchFamily="18" charset="0"/>
              <a:ea typeface="MS PGothic" panose="020B0600070205080204" pitchFamily="34" charset="-128"/>
            </a:endParaRPr>
          </a:p>
          <a:p>
            <a:pPr marL="0" indent="0" algn="just">
              <a:lnSpc>
                <a:spcPct val="150000"/>
              </a:lnSpc>
              <a:spcBef>
                <a:spcPts val="0"/>
              </a:spcBef>
              <a:buNone/>
            </a:pPr>
            <a:r>
              <a:rPr lang="en-US" altLang="es-ES" sz="2400" b="1" dirty="0">
                <a:solidFill>
                  <a:srgbClr val="C00000"/>
                </a:solidFill>
                <a:latin typeface="Times New Roman" panose="02020603050405020304" pitchFamily="18" charset="0"/>
                <a:ea typeface="MS PGothic" panose="020B0600070205080204" pitchFamily="34" charset="-128"/>
              </a:rPr>
              <a:t>2. To guarantee the dignity of the person, equality and non-discrimination, and in accordance, where applicable, with international treaties and conventions the law may regulate those cases and conditions for </a:t>
            </a:r>
            <a:r>
              <a:rPr lang="en-US" altLang="es-ES" sz="2400" b="1" u="sng" dirty="0">
                <a:solidFill>
                  <a:srgbClr val="C00000"/>
                </a:solidFill>
                <a:latin typeface="Times New Roman" panose="02020603050405020304" pitchFamily="18" charset="0"/>
                <a:ea typeface="MS PGothic" panose="020B0600070205080204" pitchFamily="34" charset="-128"/>
              </a:rPr>
              <a:t>the use of neurotechnologies that, beyond their therapeutic application, aim</a:t>
            </a:r>
            <a:r>
              <a:rPr lang="en-US" altLang="es-ES" sz="2400" b="1" dirty="0">
                <a:solidFill>
                  <a:srgbClr val="C00000"/>
                </a:solidFill>
                <a:latin typeface="Times New Roman" panose="02020603050405020304" pitchFamily="18" charset="0"/>
                <a:ea typeface="MS PGothic" panose="020B0600070205080204" pitchFamily="34" charset="-128"/>
              </a:rPr>
              <a:t> at cognitive </a:t>
            </a:r>
            <a:r>
              <a:rPr lang="en-US" altLang="es-ES" sz="2400" b="1" u="sng" dirty="0">
                <a:solidFill>
                  <a:srgbClr val="C00000"/>
                </a:solidFill>
                <a:latin typeface="Times New Roman" panose="02020603050405020304" pitchFamily="18" charset="0"/>
                <a:ea typeface="MS PGothic" panose="020B0600070205080204" pitchFamily="34" charset="-128"/>
              </a:rPr>
              <a:t>enhancement or cognitive stimulation or cognitive increase or the stimulation or potentiation of the capacities </a:t>
            </a:r>
            <a:r>
              <a:rPr lang="en-US" altLang="es-ES" sz="2400" b="1" dirty="0">
                <a:solidFill>
                  <a:srgbClr val="C00000"/>
                </a:solidFill>
                <a:latin typeface="Times New Roman" panose="02020603050405020304" pitchFamily="18" charset="0"/>
                <a:ea typeface="MS PGothic" panose="020B0600070205080204" pitchFamily="34" charset="-128"/>
              </a:rPr>
              <a:t>of the persons.</a:t>
            </a:r>
          </a:p>
        </p:txBody>
      </p:sp>
    </p:spTree>
    <p:extLst>
      <p:ext uri="{BB962C8B-B14F-4D97-AF65-F5344CB8AC3E}">
        <p14:creationId xmlns:p14="http://schemas.microsoft.com/office/powerpoint/2010/main" val="1229653462"/>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086BA048-0AD5-F697-5FDE-8B72365B667F}"/>
              </a:ext>
            </a:extLst>
          </p:cNvPr>
          <p:cNvSpPr>
            <a:spLocks noGrp="1"/>
          </p:cNvSpPr>
          <p:nvPr>
            <p:ph type="title"/>
          </p:nvPr>
        </p:nvSpPr>
        <p:spPr>
          <a:xfrm>
            <a:off x="342900" y="44451"/>
            <a:ext cx="11101388" cy="584941"/>
          </a:xfrm>
        </p:spPr>
        <p:txBody>
          <a:bodyPr>
            <a:normAutofit fontScale="90000"/>
          </a:bodyPr>
          <a:lstStyle/>
          <a:p>
            <a:pPr algn="ctr" eaLnBrk="1" hangingPunct="1"/>
            <a:r>
              <a:rPr lang="en-US" b="1" dirty="0">
                <a:solidFill>
                  <a:srgbClr val="C00000"/>
                </a:solidFill>
                <a:latin typeface="Baskerville Old Face" panose="02020602080505020303" pitchFamily="18" charset="77"/>
                <a:ea typeface="Lato" panose="020F0502020204030203" pitchFamily="34" charset="0"/>
                <a:cs typeface="Lato" panose="020F0502020204030203" pitchFamily="34" charset="0"/>
              </a:rPr>
              <a:t>Neuroscience, Artificial Intelligence and Consumer Protection</a:t>
            </a:r>
            <a:br>
              <a:rPr lang="en-US" b="1" dirty="0">
                <a:solidFill>
                  <a:schemeClr val="accent1">
                    <a:lumMod val="60000"/>
                    <a:lumOff val="40000"/>
                  </a:schemeClr>
                </a:solidFill>
                <a:latin typeface="Baskerville Old Face" panose="02020602080505020303" pitchFamily="18" charset="77"/>
                <a:ea typeface="Lato" panose="020F0502020204030203" pitchFamily="34" charset="0"/>
                <a:cs typeface="Lato" panose="020F0502020204030203" pitchFamily="34" charset="0"/>
              </a:rPr>
            </a:br>
            <a:endParaRPr lang="en-US" altLang="es-ES" b="1" u="sng" dirty="0">
              <a:solidFill>
                <a:srgbClr val="5C2610"/>
              </a:solidFill>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21506" name="Rectangle 3">
            <a:extLst>
              <a:ext uri="{FF2B5EF4-FFF2-40B4-BE49-F238E27FC236}">
                <a16:creationId xmlns:a16="http://schemas.microsoft.com/office/drawing/2014/main" id="{61CFFF54-E5CA-B3F0-EA0D-94EC0890F2FE}"/>
              </a:ext>
            </a:extLst>
          </p:cNvPr>
          <p:cNvSpPr>
            <a:spLocks noGrp="1"/>
          </p:cNvSpPr>
          <p:nvPr>
            <p:ph idx="1"/>
          </p:nvPr>
        </p:nvSpPr>
        <p:spPr>
          <a:xfrm>
            <a:off x="142875" y="629392"/>
            <a:ext cx="11858625" cy="6184157"/>
          </a:xfrm>
        </p:spPr>
        <p:txBody>
          <a:bodyPr>
            <a:normAutofit lnSpcReduction="10000"/>
          </a:bodyPr>
          <a:lstStyle/>
          <a:p>
            <a:pPr marL="514350" indent="-514350">
              <a:buNone/>
            </a:pPr>
            <a:r>
              <a:rPr lang="en-US" altLang="es-ES" dirty="0">
                <a:solidFill>
                  <a:srgbClr val="800000"/>
                </a:solidFill>
                <a:latin typeface="Times New Roman" panose="02020603050405020304" pitchFamily="18" charset="0"/>
                <a:ea typeface="MS PGothic" panose="020B0600070205080204" pitchFamily="34" charset="-128"/>
              </a:rPr>
              <a:t>				</a:t>
            </a:r>
            <a:r>
              <a:rPr lang="en-US" altLang="es-ES" sz="3000" b="1" dirty="0">
                <a:solidFill>
                  <a:srgbClr val="800000"/>
                </a:solidFill>
                <a:latin typeface="Times New Roman" panose="02020603050405020304" pitchFamily="18" charset="0"/>
                <a:ea typeface="MS PGothic" panose="020B0600070205080204" pitchFamily="34" charset="-128"/>
              </a:rPr>
              <a:t>III. SPECIFIC RISKS FOR THE CONSUMER.</a:t>
            </a:r>
          </a:p>
          <a:p>
            <a:pPr marL="190350" indent="-190350">
              <a:lnSpc>
                <a:spcPct val="60000"/>
              </a:lnSpc>
              <a:spcBef>
                <a:spcPts val="0"/>
              </a:spcBef>
              <a:buNone/>
            </a:pPr>
            <a:r>
              <a:rPr lang="en-US" altLang="es-ES" sz="2800" dirty="0">
                <a:solidFill>
                  <a:srgbClr val="800000"/>
                </a:solidFill>
                <a:latin typeface="Times New Roman" panose="02020603050405020304" pitchFamily="18" charset="0"/>
                <a:ea typeface="MS PGothic" panose="020B0600070205080204" pitchFamily="34" charset="-128"/>
              </a:rPr>
              <a:t>				</a:t>
            </a:r>
            <a:endParaRPr lang="en-US" altLang="es-ES" sz="2800" dirty="0">
              <a:solidFill>
                <a:srgbClr val="C00000"/>
              </a:solidFill>
              <a:latin typeface="Times New Roman" panose="02020603050405020304" pitchFamily="18" charset="0"/>
              <a:ea typeface="MS PGothic" panose="020B0600070205080204" pitchFamily="34" charset="-128"/>
            </a:endParaRPr>
          </a:p>
          <a:p>
            <a:pPr marL="190350" indent="-190350">
              <a:lnSpc>
                <a:spcPct val="60000"/>
              </a:lnSpc>
              <a:spcBef>
                <a:spcPts val="0"/>
              </a:spcBef>
              <a:buNone/>
            </a:pPr>
            <a:r>
              <a:rPr lang="en-US" altLang="es-ES" sz="2800" dirty="0">
                <a:solidFill>
                  <a:srgbClr val="C00000"/>
                </a:solidFill>
                <a:latin typeface="Times New Roman" panose="02020603050405020304" pitchFamily="18" charset="0"/>
                <a:ea typeface="MS PGothic" panose="020B0600070205080204" pitchFamily="34" charset="-128"/>
              </a:rPr>
              <a:t> 					</a:t>
            </a:r>
            <a:r>
              <a:rPr lang="en-US" altLang="es-ES" sz="3000" b="1" dirty="0">
                <a:solidFill>
                  <a:srgbClr val="C00000"/>
                </a:solidFill>
                <a:latin typeface="Times New Roman" panose="02020603050405020304" pitchFamily="18" charset="0"/>
                <a:ea typeface="MS PGothic" panose="020B0600070205080204" pitchFamily="34" charset="-128"/>
              </a:rPr>
              <a:t>Direct and indirect risks for online consumers</a:t>
            </a:r>
          </a:p>
          <a:p>
            <a:pPr marL="190350" indent="-550350">
              <a:lnSpc>
                <a:spcPct val="160000"/>
              </a:lnSpc>
              <a:spcBef>
                <a:spcPts val="0"/>
              </a:spcBef>
              <a:buFont typeface="Wingdings" pitchFamily="2" charset="2"/>
              <a:buChar char="Ø"/>
            </a:pPr>
            <a:r>
              <a:rPr lang="en-US" altLang="es-ES" sz="2600" b="1" dirty="0">
                <a:solidFill>
                  <a:srgbClr val="C00000"/>
                </a:solidFill>
                <a:latin typeface="Times New Roman" panose="02020603050405020304" pitchFamily="18" charset="0"/>
                <a:ea typeface="MS PGothic" panose="020B0600070205080204" pitchFamily="34" charset="-128"/>
              </a:rPr>
              <a:t>Direct risks such as personalized or dynamic prices: Are dynamic or customized prices - derived from the use of algorithms that take into account data supplied by the consumers themselves to the seller or provided to the seller by data brokers - discriminatory?</a:t>
            </a:r>
          </a:p>
          <a:p>
            <a:pPr marL="190350" indent="-550350">
              <a:lnSpc>
                <a:spcPct val="160000"/>
              </a:lnSpc>
              <a:spcBef>
                <a:spcPts val="0"/>
              </a:spcBef>
              <a:buFont typeface="Wingdings" pitchFamily="2" charset="2"/>
              <a:buChar char="Ø"/>
            </a:pPr>
            <a:r>
              <a:rPr lang="en-US" altLang="es-ES" sz="2600" b="1" dirty="0">
                <a:solidFill>
                  <a:srgbClr val="C00000"/>
                </a:solidFill>
                <a:latin typeface="Times New Roman" panose="02020603050405020304" pitchFamily="18" charset="0"/>
                <a:ea typeface="MS PGothic" panose="020B0600070205080204" pitchFamily="34" charset="-128"/>
              </a:rPr>
              <a:t>Indirect risks such as competition law disruptions due to anti-competitive practices by gatekeepers of access to the network or its services. </a:t>
            </a:r>
          </a:p>
          <a:p>
            <a:pPr marL="990450" lvl="2" indent="-550350">
              <a:lnSpc>
                <a:spcPct val="110000"/>
              </a:lnSpc>
              <a:spcBef>
                <a:spcPts val="0"/>
              </a:spcBef>
              <a:buNone/>
            </a:pPr>
            <a:r>
              <a:rPr lang="en-US" altLang="es-ES" sz="2600" b="1" dirty="0">
                <a:solidFill>
                  <a:srgbClr val="C00000"/>
                </a:solidFill>
                <a:latin typeface="Times New Roman" panose="02020603050405020304" pitchFamily="18" charset="0"/>
                <a:ea typeface="MS PGothic" panose="020B0600070205080204" pitchFamily="34" charset="-128"/>
              </a:rPr>
              <a:t>	</a:t>
            </a:r>
            <a:r>
              <a:rPr lang="en-US" altLang="es-ES" sz="2300" b="1" dirty="0">
                <a:solidFill>
                  <a:srgbClr val="C00000"/>
                </a:solidFill>
                <a:latin typeface="Times New Roman" panose="02020603050405020304" pitchFamily="18" charset="0"/>
                <a:ea typeface="MS PGothic" panose="020B0600070205080204" pitchFamily="34" charset="-128"/>
              </a:rPr>
              <a:t>[Sanctions by the European Commission against major technology companies or proceedings by the U.S. Department of Justice or the FTC (Apple, Microsoft or recently the one announced a few days ago by the DoJ against Live Nation or TicketMaster for Taylor Swift's concert sales-)]</a:t>
            </a:r>
          </a:p>
        </p:txBody>
      </p:sp>
    </p:spTree>
    <p:extLst>
      <p:ext uri="{BB962C8B-B14F-4D97-AF65-F5344CB8AC3E}">
        <p14:creationId xmlns:p14="http://schemas.microsoft.com/office/powerpoint/2010/main" val="936431377"/>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086BA048-0AD5-F697-5FDE-8B72365B667F}"/>
              </a:ext>
            </a:extLst>
          </p:cNvPr>
          <p:cNvSpPr>
            <a:spLocks noGrp="1"/>
          </p:cNvSpPr>
          <p:nvPr>
            <p:ph type="title"/>
          </p:nvPr>
        </p:nvSpPr>
        <p:spPr>
          <a:xfrm>
            <a:off x="342900" y="44451"/>
            <a:ext cx="11101388" cy="584941"/>
          </a:xfrm>
        </p:spPr>
        <p:txBody>
          <a:bodyPr>
            <a:normAutofit fontScale="90000"/>
          </a:bodyPr>
          <a:lstStyle/>
          <a:p>
            <a:pPr algn="ctr" eaLnBrk="1" hangingPunct="1"/>
            <a:r>
              <a:rPr lang="en-US" b="1" dirty="0">
                <a:solidFill>
                  <a:srgbClr val="C00000"/>
                </a:solidFill>
                <a:latin typeface="Baskerville Old Face" panose="02020602080505020303" pitchFamily="18" charset="77"/>
                <a:ea typeface="Lato" panose="020F0502020204030203" pitchFamily="34" charset="0"/>
                <a:cs typeface="Lato" panose="020F0502020204030203" pitchFamily="34" charset="0"/>
              </a:rPr>
              <a:t>Neuroscience, Artificial Intelligence and Consumer Protection</a:t>
            </a:r>
            <a:br>
              <a:rPr lang="en-US" b="1" dirty="0">
                <a:solidFill>
                  <a:schemeClr val="accent1">
                    <a:lumMod val="60000"/>
                    <a:lumOff val="40000"/>
                  </a:schemeClr>
                </a:solidFill>
                <a:latin typeface="Baskerville Old Face" panose="02020602080505020303" pitchFamily="18" charset="77"/>
                <a:ea typeface="Lato" panose="020F0502020204030203" pitchFamily="34" charset="0"/>
                <a:cs typeface="Lato" panose="020F0502020204030203" pitchFamily="34" charset="0"/>
              </a:rPr>
            </a:br>
            <a:endParaRPr lang="en-US" altLang="es-ES" b="1" u="sng" dirty="0">
              <a:solidFill>
                <a:srgbClr val="5C2610"/>
              </a:solidFill>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21506" name="Rectangle 3">
            <a:extLst>
              <a:ext uri="{FF2B5EF4-FFF2-40B4-BE49-F238E27FC236}">
                <a16:creationId xmlns:a16="http://schemas.microsoft.com/office/drawing/2014/main" id="{61CFFF54-E5CA-B3F0-EA0D-94EC0890F2FE}"/>
              </a:ext>
            </a:extLst>
          </p:cNvPr>
          <p:cNvSpPr>
            <a:spLocks noGrp="1"/>
          </p:cNvSpPr>
          <p:nvPr>
            <p:ph idx="1"/>
          </p:nvPr>
        </p:nvSpPr>
        <p:spPr>
          <a:xfrm>
            <a:off x="142875" y="629392"/>
            <a:ext cx="11858625" cy="6184157"/>
          </a:xfrm>
        </p:spPr>
        <p:txBody>
          <a:bodyPr>
            <a:normAutofit/>
          </a:bodyPr>
          <a:lstStyle/>
          <a:p>
            <a:pPr marL="514350" indent="-514350" algn="just">
              <a:buNone/>
            </a:pPr>
            <a:r>
              <a:rPr lang="en-US" altLang="es-ES" dirty="0">
                <a:solidFill>
                  <a:srgbClr val="800000"/>
                </a:solidFill>
                <a:latin typeface="Times New Roman" panose="02020603050405020304" pitchFamily="18" charset="0"/>
                <a:ea typeface="MS PGothic" panose="020B0600070205080204" pitchFamily="34" charset="-128"/>
              </a:rPr>
              <a:t>			</a:t>
            </a:r>
            <a:r>
              <a:rPr lang="en-US" altLang="es-ES" sz="3000" b="1" dirty="0">
                <a:solidFill>
                  <a:srgbClr val="800000"/>
                </a:solidFill>
                <a:latin typeface="Times New Roman" panose="02020603050405020304" pitchFamily="18" charset="0"/>
                <a:ea typeface="MS PGothic" panose="020B0600070205080204" pitchFamily="34" charset="-128"/>
              </a:rPr>
              <a:t>III. </a:t>
            </a:r>
            <a:r>
              <a:rPr lang="en-US" altLang="es-ES" sz="3000" b="1" dirty="0">
                <a:solidFill>
                  <a:srgbClr val="C00000"/>
                </a:solidFill>
                <a:latin typeface="Times New Roman" panose="02020603050405020304" pitchFamily="18" charset="0"/>
                <a:ea typeface="MS PGothic" panose="020B0600070205080204" pitchFamily="34" charset="-128"/>
              </a:rPr>
              <a:t>SPECIFIC RISKS FOR THE CONSUMER: </a:t>
            </a:r>
            <a:r>
              <a:rPr lang="en-US" altLang="es-ES" sz="3200" b="1" cap="all" dirty="0">
                <a:solidFill>
                  <a:srgbClr val="C00000"/>
                </a:solidFill>
                <a:latin typeface="Times New Roman" panose="02020603050405020304" pitchFamily="18" charset="0"/>
                <a:ea typeface="MS PGothic" panose="020B0600070205080204" pitchFamily="34" charset="-128"/>
              </a:rPr>
              <a:t>personalized or dynamic prices.</a:t>
            </a:r>
            <a:endParaRPr lang="en-US" altLang="es-ES" sz="3000" b="1" cap="all" dirty="0">
              <a:solidFill>
                <a:srgbClr val="800000"/>
              </a:solidFill>
              <a:latin typeface="Times New Roman" panose="02020603050405020304" pitchFamily="18" charset="0"/>
              <a:ea typeface="MS PGothic" panose="020B0600070205080204" pitchFamily="34" charset="-128"/>
            </a:endParaRPr>
          </a:p>
          <a:p>
            <a:pPr marL="190350" indent="-190350" algn="just">
              <a:lnSpc>
                <a:spcPct val="160000"/>
              </a:lnSpc>
              <a:spcBef>
                <a:spcPts val="0"/>
              </a:spcBef>
              <a:buNone/>
            </a:pPr>
            <a:r>
              <a:rPr lang="en-US" altLang="es-ES" sz="2800" dirty="0">
                <a:solidFill>
                  <a:srgbClr val="800000"/>
                </a:solidFill>
                <a:latin typeface="Times New Roman" panose="02020603050405020304" pitchFamily="18" charset="0"/>
                <a:ea typeface="MS PGothic" panose="020B0600070205080204" pitchFamily="34" charset="-128"/>
              </a:rPr>
              <a:t>				</a:t>
            </a:r>
            <a:r>
              <a:rPr lang="en-US" altLang="es-ES" sz="3200" dirty="0">
                <a:solidFill>
                  <a:srgbClr val="C00000"/>
                </a:solidFill>
                <a:latin typeface="Times New Roman" panose="02020603050405020304" pitchFamily="18" charset="0"/>
                <a:ea typeface="MS PGothic" panose="020B0600070205080204" pitchFamily="34" charset="-128"/>
              </a:rPr>
              <a:t>Some known practices of dynamic or customized pricing:</a:t>
            </a:r>
          </a:p>
          <a:p>
            <a:pPr marL="1904850" lvl="4" indent="-190350" algn="just">
              <a:lnSpc>
                <a:spcPct val="160000"/>
              </a:lnSpc>
              <a:spcBef>
                <a:spcPts val="0"/>
              </a:spcBef>
              <a:buNone/>
            </a:pPr>
            <a:r>
              <a:rPr lang="en-US" altLang="es-ES" sz="2600" dirty="0">
                <a:solidFill>
                  <a:srgbClr val="C00000"/>
                </a:solidFill>
                <a:latin typeface="Times New Roman" panose="02020603050405020304" pitchFamily="18" charset="0"/>
                <a:ea typeface="MS PGothic" panose="020B0600070205080204" pitchFamily="34" charset="-128"/>
              </a:rPr>
              <a:t>- </a:t>
            </a:r>
            <a:r>
              <a:rPr lang="en-US" altLang="es-ES" sz="2800" dirty="0">
                <a:solidFill>
                  <a:srgbClr val="C00000"/>
                </a:solidFill>
                <a:latin typeface="Times New Roman" panose="02020603050405020304" pitchFamily="18" charset="0"/>
                <a:ea typeface="MS PGothic" panose="020B0600070205080204" pitchFamily="34" charset="-128"/>
              </a:rPr>
              <a:t>Price increases after searching for airline or hotel tickets more than once with the same IP address.</a:t>
            </a:r>
          </a:p>
          <a:p>
            <a:pPr marL="1904850" lvl="4" indent="-190350" algn="just">
              <a:lnSpc>
                <a:spcPct val="160000"/>
              </a:lnSpc>
              <a:spcBef>
                <a:spcPts val="0"/>
              </a:spcBef>
              <a:buNone/>
            </a:pPr>
            <a:r>
              <a:rPr lang="en-US" altLang="es-ES" sz="2800" dirty="0">
                <a:solidFill>
                  <a:srgbClr val="C00000"/>
                </a:solidFill>
                <a:latin typeface="Times New Roman" panose="02020603050405020304" pitchFamily="18" charset="0"/>
                <a:ea typeface="MS PGothic" panose="020B0600070205080204" pitchFamily="34" charset="-128"/>
              </a:rPr>
              <a:t> - Differences in seat allocation in air travel depending on the </a:t>
            </a:r>
            <a:r>
              <a:rPr lang="en-US" altLang="es-ES" sz="2800" dirty="0">
                <a:solidFill>
                  <a:srgbClr val="C00000"/>
                </a:solidFill>
                <a:highlight>
                  <a:srgbClr val="FFFF00"/>
                </a:highlight>
                <a:latin typeface="Times New Roman" panose="02020603050405020304" pitchFamily="18" charset="0"/>
                <a:ea typeface="MS PGothic" panose="020B0600070205080204" pitchFamily="34" charset="-128"/>
              </a:rPr>
              <a:t>time</a:t>
            </a:r>
            <a:r>
              <a:rPr lang="en-US" altLang="es-ES" sz="2800" dirty="0">
                <a:solidFill>
                  <a:srgbClr val="C00000"/>
                </a:solidFill>
                <a:latin typeface="Times New Roman" panose="02020603050405020304" pitchFamily="18" charset="0"/>
                <a:ea typeface="MS PGothic" panose="020B0600070205080204" pitchFamily="34" charset="-128"/>
              </a:rPr>
              <a:t> of travel.</a:t>
            </a:r>
            <a:endParaRPr lang="en-US" altLang="es-ES" sz="2800" dirty="0">
              <a:solidFill>
                <a:srgbClr val="800000"/>
              </a:solidFill>
              <a:latin typeface="Times New Roman" panose="02020603050405020304" pitchFamily="18" charset="0"/>
              <a:ea typeface="MS PGothic" panose="020B0600070205080204" pitchFamily="34" charset="-128"/>
            </a:endParaRPr>
          </a:p>
        </p:txBody>
      </p:sp>
    </p:spTree>
    <p:extLst>
      <p:ext uri="{BB962C8B-B14F-4D97-AF65-F5344CB8AC3E}">
        <p14:creationId xmlns:p14="http://schemas.microsoft.com/office/powerpoint/2010/main" val="1809170290"/>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086BA048-0AD5-F697-5FDE-8B72365B667F}"/>
              </a:ext>
            </a:extLst>
          </p:cNvPr>
          <p:cNvSpPr>
            <a:spLocks noGrp="1"/>
          </p:cNvSpPr>
          <p:nvPr>
            <p:ph type="title"/>
          </p:nvPr>
        </p:nvSpPr>
        <p:spPr>
          <a:xfrm>
            <a:off x="342900" y="44451"/>
            <a:ext cx="11101388" cy="584941"/>
          </a:xfrm>
        </p:spPr>
        <p:txBody>
          <a:bodyPr>
            <a:normAutofit fontScale="90000"/>
          </a:bodyPr>
          <a:lstStyle/>
          <a:p>
            <a:pPr algn="ctr" eaLnBrk="1" hangingPunct="1"/>
            <a:r>
              <a:rPr lang="en-US" b="1" dirty="0">
                <a:solidFill>
                  <a:srgbClr val="C00000"/>
                </a:solidFill>
                <a:latin typeface="Baskerville Old Face" panose="02020602080505020303" pitchFamily="18" charset="77"/>
                <a:ea typeface="Lato" panose="020F0502020204030203" pitchFamily="34" charset="0"/>
                <a:cs typeface="Lato" panose="020F0502020204030203" pitchFamily="34" charset="0"/>
              </a:rPr>
              <a:t>Neuroscience, Artificial Intelligence and Consumer Protection</a:t>
            </a:r>
            <a:br>
              <a:rPr lang="en-US" b="1" dirty="0">
                <a:solidFill>
                  <a:schemeClr val="accent1">
                    <a:lumMod val="60000"/>
                    <a:lumOff val="40000"/>
                  </a:schemeClr>
                </a:solidFill>
                <a:latin typeface="Baskerville Old Face" panose="02020602080505020303" pitchFamily="18" charset="77"/>
                <a:ea typeface="Lato" panose="020F0502020204030203" pitchFamily="34" charset="0"/>
                <a:cs typeface="Lato" panose="020F0502020204030203" pitchFamily="34" charset="0"/>
              </a:rPr>
            </a:br>
            <a:endParaRPr lang="en-US" altLang="es-ES" b="1" u="sng" dirty="0">
              <a:solidFill>
                <a:srgbClr val="5C2610"/>
              </a:solidFill>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21506" name="Rectangle 3">
            <a:extLst>
              <a:ext uri="{FF2B5EF4-FFF2-40B4-BE49-F238E27FC236}">
                <a16:creationId xmlns:a16="http://schemas.microsoft.com/office/drawing/2014/main" id="{61CFFF54-E5CA-B3F0-EA0D-94EC0890F2FE}"/>
              </a:ext>
            </a:extLst>
          </p:cNvPr>
          <p:cNvSpPr>
            <a:spLocks noGrp="1"/>
          </p:cNvSpPr>
          <p:nvPr>
            <p:ph idx="1"/>
          </p:nvPr>
        </p:nvSpPr>
        <p:spPr>
          <a:xfrm>
            <a:off x="142875" y="629392"/>
            <a:ext cx="11858625" cy="6184157"/>
          </a:xfrm>
        </p:spPr>
        <p:txBody>
          <a:bodyPr>
            <a:normAutofit fontScale="70000" lnSpcReduction="20000"/>
          </a:bodyPr>
          <a:lstStyle/>
          <a:p>
            <a:pPr marL="914400" lvl="1" indent="-514350" algn="just">
              <a:buNone/>
            </a:pPr>
            <a:r>
              <a:rPr lang="en-US" altLang="es-ES" dirty="0">
                <a:solidFill>
                  <a:srgbClr val="800000"/>
                </a:solidFill>
                <a:latin typeface="Times New Roman" panose="02020603050405020304" pitchFamily="18" charset="0"/>
                <a:ea typeface="MS PGothic" panose="020B0600070205080204" pitchFamily="34" charset="-128"/>
              </a:rPr>
              <a:t>			</a:t>
            </a:r>
            <a:r>
              <a:rPr lang="en-US" altLang="es-ES" sz="2800" b="1" dirty="0">
                <a:solidFill>
                  <a:srgbClr val="800000"/>
                </a:solidFill>
                <a:latin typeface="Times New Roman" panose="02020603050405020304" pitchFamily="18" charset="0"/>
                <a:ea typeface="MS PGothic" panose="020B0600070205080204" pitchFamily="34" charset="-128"/>
              </a:rPr>
              <a:t>III. </a:t>
            </a:r>
            <a:r>
              <a:rPr lang="en-US" altLang="es-ES" sz="2800" b="1" dirty="0">
                <a:solidFill>
                  <a:srgbClr val="C00000"/>
                </a:solidFill>
                <a:latin typeface="Times New Roman" panose="02020603050405020304" pitchFamily="18" charset="0"/>
                <a:ea typeface="MS PGothic" panose="020B0600070205080204" pitchFamily="34" charset="-128"/>
              </a:rPr>
              <a:t>SPECIFIC RISKS FOR THE CONSUMER: </a:t>
            </a:r>
            <a:r>
              <a:rPr lang="en-US" altLang="es-ES" sz="3000" b="1" cap="all" dirty="0">
                <a:solidFill>
                  <a:srgbClr val="C00000"/>
                </a:solidFill>
                <a:latin typeface="Times New Roman" panose="02020603050405020304" pitchFamily="18" charset="0"/>
                <a:ea typeface="MS PGothic" panose="020B0600070205080204" pitchFamily="34" charset="-128"/>
              </a:rPr>
              <a:t>personalized or  					             dynamic prices.</a:t>
            </a:r>
            <a:endParaRPr lang="en-US" altLang="es-ES" sz="2800" b="1" cap="all" dirty="0">
              <a:solidFill>
                <a:srgbClr val="800000"/>
              </a:solidFill>
              <a:latin typeface="Times New Roman" panose="02020603050405020304" pitchFamily="18" charset="0"/>
              <a:ea typeface="MS PGothic" panose="020B0600070205080204" pitchFamily="34" charset="-128"/>
            </a:endParaRPr>
          </a:p>
          <a:p>
            <a:pPr marL="190350" indent="-190350">
              <a:lnSpc>
                <a:spcPct val="60000"/>
              </a:lnSpc>
              <a:spcBef>
                <a:spcPts val="0"/>
              </a:spcBef>
              <a:buNone/>
            </a:pPr>
            <a:r>
              <a:rPr lang="en-US" altLang="es-ES" sz="2800" dirty="0">
                <a:solidFill>
                  <a:srgbClr val="800000"/>
                </a:solidFill>
                <a:latin typeface="Times New Roman" panose="02020603050405020304" pitchFamily="18" charset="0"/>
                <a:ea typeface="MS PGothic" panose="020B0600070205080204" pitchFamily="34" charset="-128"/>
              </a:rPr>
              <a:t>	</a:t>
            </a:r>
            <a:endParaRPr lang="en-US" altLang="es-ES" sz="2800" dirty="0">
              <a:solidFill>
                <a:srgbClr val="C00000"/>
              </a:solidFill>
              <a:latin typeface="Times New Roman" panose="02020603050405020304" pitchFamily="18" charset="0"/>
              <a:ea typeface="MS PGothic" panose="020B0600070205080204" pitchFamily="34" charset="-128"/>
            </a:endParaRPr>
          </a:p>
          <a:p>
            <a:pPr marL="190350" indent="-190350">
              <a:lnSpc>
                <a:spcPct val="60000"/>
              </a:lnSpc>
              <a:spcBef>
                <a:spcPts val="0"/>
              </a:spcBef>
              <a:buNone/>
            </a:pPr>
            <a:r>
              <a:rPr lang="en-US" altLang="es-ES" sz="2800" dirty="0">
                <a:solidFill>
                  <a:srgbClr val="C00000"/>
                </a:solidFill>
                <a:latin typeface="Times New Roman" panose="02020603050405020304" pitchFamily="18" charset="0"/>
                <a:ea typeface="MS PGothic" panose="020B0600070205080204" pitchFamily="34" charset="-128"/>
              </a:rPr>
              <a:t>				 </a:t>
            </a:r>
          </a:p>
          <a:p>
            <a:pPr marL="190350" indent="-190350">
              <a:lnSpc>
                <a:spcPct val="60000"/>
              </a:lnSpc>
              <a:spcBef>
                <a:spcPts val="0"/>
              </a:spcBef>
              <a:buNone/>
            </a:pPr>
            <a:r>
              <a:rPr lang="en-US" altLang="es-ES" sz="2800" dirty="0">
                <a:solidFill>
                  <a:srgbClr val="C00000"/>
                </a:solidFill>
                <a:latin typeface="Times New Roman" panose="02020603050405020304" pitchFamily="18" charset="0"/>
                <a:ea typeface="MS PGothic" panose="020B0600070205080204" pitchFamily="34" charset="-128"/>
              </a:rPr>
              <a:t>Article 22 (REGULATION </a:t>
            </a:r>
            <a:r>
              <a:rPr lang="es-ES" sz="2800" dirty="0">
                <a:solidFill>
                  <a:srgbClr val="C00000"/>
                </a:solidFill>
              </a:rPr>
              <a:t>2016/679 on personal data protection</a:t>
            </a:r>
            <a:r>
              <a:rPr lang="es-ES" sz="2800" dirty="0"/>
              <a:t>)</a:t>
            </a:r>
            <a:endParaRPr lang="en-US" altLang="es-ES" sz="2800" dirty="0">
              <a:solidFill>
                <a:srgbClr val="800000"/>
              </a:solidFill>
              <a:latin typeface="Times New Roman" panose="02020603050405020304" pitchFamily="18" charset="0"/>
              <a:ea typeface="MS PGothic" panose="020B0600070205080204" pitchFamily="34" charset="-128"/>
            </a:endParaRPr>
          </a:p>
          <a:p>
            <a:pPr marL="190350" indent="-190350">
              <a:lnSpc>
                <a:spcPct val="60000"/>
              </a:lnSpc>
              <a:spcBef>
                <a:spcPts val="0"/>
              </a:spcBef>
              <a:buNone/>
            </a:pPr>
            <a:endParaRPr lang="en-US" altLang="es-ES" sz="2800" dirty="0">
              <a:solidFill>
                <a:srgbClr val="800000"/>
              </a:solidFill>
              <a:latin typeface="Times New Roman" panose="02020603050405020304" pitchFamily="18" charset="0"/>
              <a:ea typeface="MS PGothic" panose="020B0600070205080204" pitchFamily="34" charset="-128"/>
            </a:endParaRPr>
          </a:p>
          <a:p>
            <a:pPr marL="190350" indent="-190350" algn="just">
              <a:lnSpc>
                <a:spcPct val="60000"/>
              </a:lnSpc>
              <a:spcBef>
                <a:spcPts val="0"/>
              </a:spcBef>
              <a:buNone/>
            </a:pPr>
            <a:r>
              <a:rPr lang="en-US" altLang="es-ES" sz="2800" dirty="0">
                <a:solidFill>
                  <a:srgbClr val="800000"/>
                </a:solidFill>
                <a:latin typeface="Times New Roman" panose="02020603050405020304" pitchFamily="18" charset="0"/>
                <a:ea typeface="MS PGothic" panose="020B0600070205080204" pitchFamily="34" charset="-128"/>
              </a:rPr>
              <a:t>Automated individual </a:t>
            </a:r>
            <a:r>
              <a:rPr lang="en-US" altLang="es-ES" sz="4100" b="1" dirty="0">
                <a:solidFill>
                  <a:srgbClr val="800000"/>
                </a:solidFill>
                <a:latin typeface="Times New Roman" panose="02020603050405020304" pitchFamily="18" charset="0"/>
                <a:ea typeface="MS PGothic" panose="020B0600070205080204" pitchFamily="34" charset="-128"/>
              </a:rPr>
              <a:t>decision-making,</a:t>
            </a:r>
            <a:r>
              <a:rPr lang="en-US" altLang="es-ES" sz="2800" dirty="0">
                <a:solidFill>
                  <a:srgbClr val="800000"/>
                </a:solidFill>
                <a:latin typeface="Times New Roman" panose="02020603050405020304" pitchFamily="18" charset="0"/>
                <a:ea typeface="MS PGothic" panose="020B0600070205080204" pitchFamily="34" charset="-128"/>
              </a:rPr>
              <a:t> </a:t>
            </a:r>
            <a:r>
              <a:rPr lang="en-US" altLang="es-ES" sz="3600" b="1" u="sng" dirty="0">
                <a:solidFill>
                  <a:srgbClr val="800000"/>
                </a:solidFill>
                <a:latin typeface="Times New Roman" panose="02020603050405020304" pitchFamily="18" charset="0"/>
                <a:ea typeface="MS PGothic" panose="020B0600070205080204" pitchFamily="34" charset="-128"/>
              </a:rPr>
              <a:t>including profiling</a:t>
            </a:r>
          </a:p>
          <a:p>
            <a:pPr marL="190350" indent="-190350" algn="just">
              <a:lnSpc>
                <a:spcPct val="60000"/>
              </a:lnSpc>
              <a:spcBef>
                <a:spcPts val="0"/>
              </a:spcBef>
              <a:buNone/>
            </a:pPr>
            <a:endParaRPr lang="en-US" altLang="es-ES" sz="2800" dirty="0">
              <a:solidFill>
                <a:srgbClr val="800000"/>
              </a:solidFill>
              <a:latin typeface="Times New Roman" panose="02020603050405020304" pitchFamily="18" charset="0"/>
              <a:ea typeface="MS PGothic" panose="020B0600070205080204" pitchFamily="34" charset="-128"/>
            </a:endParaRPr>
          </a:p>
          <a:p>
            <a:pPr marL="190350" indent="-370350" algn="just">
              <a:lnSpc>
                <a:spcPct val="110000"/>
              </a:lnSpc>
              <a:spcBef>
                <a:spcPts val="0"/>
              </a:spcBef>
              <a:buNone/>
            </a:pPr>
            <a:r>
              <a:rPr lang="en-US" altLang="es-ES" sz="2800" dirty="0">
                <a:solidFill>
                  <a:srgbClr val="800000"/>
                </a:solidFill>
                <a:latin typeface="Times New Roman" panose="02020603050405020304" pitchFamily="18" charset="0"/>
                <a:ea typeface="MS PGothic" panose="020B0600070205080204" pitchFamily="34" charset="-128"/>
              </a:rPr>
              <a:t>1.	The data subject shall have the right not to be subject </a:t>
            </a:r>
            <a:r>
              <a:rPr lang="en-US" altLang="es-ES" sz="3600" b="1" dirty="0">
                <a:solidFill>
                  <a:srgbClr val="800000"/>
                </a:solidFill>
                <a:latin typeface="Times New Roman" panose="02020603050405020304" pitchFamily="18" charset="0"/>
                <a:ea typeface="MS PGothic" panose="020B0600070205080204" pitchFamily="34" charset="-128"/>
              </a:rPr>
              <a:t>to a decision </a:t>
            </a:r>
            <a:r>
              <a:rPr lang="en-US" altLang="es-ES" sz="2800" dirty="0">
                <a:solidFill>
                  <a:srgbClr val="800000"/>
                </a:solidFill>
                <a:latin typeface="Times New Roman" panose="02020603050405020304" pitchFamily="18" charset="0"/>
                <a:ea typeface="MS PGothic" panose="020B0600070205080204" pitchFamily="34" charset="-128"/>
              </a:rPr>
              <a:t>based solely on automated processing, including profiling, </a:t>
            </a:r>
            <a:r>
              <a:rPr lang="en-US" altLang="es-ES" sz="3600" b="1" dirty="0">
                <a:solidFill>
                  <a:srgbClr val="800000"/>
                </a:solidFill>
                <a:latin typeface="Times New Roman" panose="02020603050405020304" pitchFamily="18" charset="0"/>
                <a:ea typeface="MS PGothic" panose="020B0600070205080204" pitchFamily="34" charset="-128"/>
              </a:rPr>
              <a:t>which produces legal effects concerning him or her or similarly significantly affects him or her.</a:t>
            </a:r>
          </a:p>
          <a:p>
            <a:pPr marL="190350" indent="-370350" algn="just">
              <a:lnSpc>
                <a:spcPct val="110000"/>
              </a:lnSpc>
              <a:spcBef>
                <a:spcPts val="0"/>
              </a:spcBef>
              <a:buNone/>
            </a:pPr>
            <a:r>
              <a:rPr lang="en-US" altLang="es-ES" sz="2800" dirty="0">
                <a:solidFill>
                  <a:srgbClr val="800000"/>
                </a:solidFill>
                <a:latin typeface="Times New Roman" panose="02020603050405020304" pitchFamily="18" charset="0"/>
                <a:ea typeface="MS PGothic" panose="020B0600070205080204" pitchFamily="34" charset="-128"/>
              </a:rPr>
              <a:t>2.	Paragraph 1 shall not apply if the decision:</a:t>
            </a:r>
          </a:p>
          <a:p>
            <a:pPr marL="190350" indent="-370350" algn="just">
              <a:lnSpc>
                <a:spcPct val="110000"/>
              </a:lnSpc>
              <a:spcBef>
                <a:spcPts val="0"/>
              </a:spcBef>
              <a:buNone/>
            </a:pPr>
            <a:r>
              <a:rPr lang="en-US" altLang="es-ES" sz="2800" dirty="0">
                <a:solidFill>
                  <a:srgbClr val="800000"/>
                </a:solidFill>
                <a:latin typeface="Times New Roman" panose="02020603050405020304" pitchFamily="18" charset="0"/>
                <a:ea typeface="MS PGothic" panose="020B0600070205080204" pitchFamily="34" charset="-128"/>
              </a:rPr>
              <a:t>(a) | is necessary for entering into, or performance of, a contract between the data subject and a data controller;</a:t>
            </a:r>
          </a:p>
          <a:p>
            <a:pPr marL="190350" indent="-370350" algn="just">
              <a:lnSpc>
                <a:spcPct val="110000"/>
              </a:lnSpc>
              <a:spcBef>
                <a:spcPts val="0"/>
              </a:spcBef>
              <a:buNone/>
            </a:pPr>
            <a:r>
              <a:rPr lang="en-US" altLang="es-ES" sz="2800" dirty="0">
                <a:solidFill>
                  <a:srgbClr val="800000"/>
                </a:solidFill>
                <a:latin typeface="Times New Roman" panose="02020603050405020304" pitchFamily="18" charset="0"/>
                <a:ea typeface="MS PGothic" panose="020B0600070205080204" pitchFamily="34" charset="-128"/>
              </a:rPr>
              <a:t>(b) | is authorised by Union or Member State law to which the controller is </a:t>
            </a:r>
            <a:r>
              <a:rPr lang="en-US" altLang="es-ES" sz="2800" dirty="0">
                <a:solidFill>
                  <a:srgbClr val="800000"/>
                </a:solidFill>
                <a:highlight>
                  <a:srgbClr val="FFFF00"/>
                </a:highlight>
                <a:latin typeface="Times New Roman" panose="02020603050405020304" pitchFamily="18" charset="0"/>
                <a:ea typeface="MS PGothic" panose="020B0600070205080204" pitchFamily="34" charset="-128"/>
              </a:rPr>
              <a:t>submitted</a:t>
            </a:r>
            <a:r>
              <a:rPr lang="en-US" altLang="es-ES" sz="2800" dirty="0">
                <a:solidFill>
                  <a:srgbClr val="800000"/>
                </a:solidFill>
                <a:latin typeface="Times New Roman" panose="02020603050405020304" pitchFamily="18" charset="0"/>
                <a:ea typeface="MS PGothic" panose="020B0600070205080204" pitchFamily="34" charset="-128"/>
              </a:rPr>
              <a:t> and which also lays down suitable measures to safeguard the data subject's rights and freedoms and legitimate interests; or</a:t>
            </a:r>
          </a:p>
          <a:p>
            <a:pPr marL="190350" indent="-370350" algn="just">
              <a:lnSpc>
                <a:spcPct val="110000"/>
              </a:lnSpc>
              <a:spcBef>
                <a:spcPts val="0"/>
              </a:spcBef>
              <a:buNone/>
            </a:pPr>
            <a:r>
              <a:rPr lang="en-US" altLang="es-ES" sz="2800" dirty="0">
                <a:solidFill>
                  <a:srgbClr val="800000"/>
                </a:solidFill>
                <a:latin typeface="Times New Roman" panose="02020603050405020304" pitchFamily="18" charset="0"/>
                <a:ea typeface="MS PGothic" panose="020B0600070205080204" pitchFamily="34" charset="-128"/>
              </a:rPr>
              <a:t>(c) | is based on the data subject's explicit consent.</a:t>
            </a:r>
          </a:p>
          <a:p>
            <a:pPr marL="190350" indent="-370350" algn="just">
              <a:lnSpc>
                <a:spcPct val="110000"/>
              </a:lnSpc>
              <a:spcBef>
                <a:spcPts val="0"/>
              </a:spcBef>
              <a:buNone/>
            </a:pPr>
            <a:r>
              <a:rPr lang="en-US" altLang="es-ES" sz="2800" dirty="0">
                <a:solidFill>
                  <a:srgbClr val="800000"/>
                </a:solidFill>
                <a:latin typeface="Times New Roman" panose="02020603050405020304" pitchFamily="18" charset="0"/>
                <a:ea typeface="MS PGothic" panose="020B0600070205080204" pitchFamily="34" charset="-128"/>
              </a:rPr>
              <a:t>3. 	In the cases referred to in points (a) and (c) of paragraph 2, the data controller shall implement suitable measures to safeguard the data subject's rights and freedoms and legitimate interests, at least the right to obtain human intervention on the part of the controller, to express his or her point of view and to contest the decision.</a:t>
            </a:r>
          </a:p>
          <a:p>
            <a:pPr marL="190350" indent="-370350" algn="just">
              <a:lnSpc>
                <a:spcPct val="110000"/>
              </a:lnSpc>
              <a:spcBef>
                <a:spcPts val="0"/>
              </a:spcBef>
              <a:buNone/>
            </a:pPr>
            <a:r>
              <a:rPr lang="en-US" altLang="es-ES" sz="2800" dirty="0">
                <a:solidFill>
                  <a:srgbClr val="800000"/>
                </a:solidFill>
                <a:latin typeface="Times New Roman" panose="02020603050405020304" pitchFamily="18" charset="0"/>
                <a:ea typeface="MS PGothic" panose="020B0600070205080204" pitchFamily="34" charset="-128"/>
              </a:rPr>
              <a:t>4.	Decisions referred to in paragraph 2 shall not be based on special categories of personal data referred to in Article 9(1), unless point (a) or (g) of Article 9(2) applies and suitable measures to safeguard the data subject's rights and freedoms and legitimate interests are in place.</a:t>
            </a:r>
          </a:p>
          <a:p>
            <a:pPr marL="514350" indent="-514350">
              <a:buNone/>
            </a:pPr>
            <a:endParaRPr lang="en-US" altLang="es-ES" dirty="0">
              <a:solidFill>
                <a:srgbClr val="800000"/>
              </a:solidFill>
              <a:latin typeface="Times New Roman" panose="02020603050405020304" pitchFamily="18" charset="0"/>
              <a:ea typeface="MS PGothic" panose="020B0600070205080204" pitchFamily="34" charset="-128"/>
            </a:endParaRPr>
          </a:p>
        </p:txBody>
      </p:sp>
    </p:spTree>
    <p:extLst>
      <p:ext uri="{BB962C8B-B14F-4D97-AF65-F5344CB8AC3E}">
        <p14:creationId xmlns:p14="http://schemas.microsoft.com/office/powerpoint/2010/main" val="2092875422"/>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086BA048-0AD5-F697-5FDE-8B72365B667F}"/>
              </a:ext>
            </a:extLst>
          </p:cNvPr>
          <p:cNvSpPr>
            <a:spLocks noGrp="1"/>
          </p:cNvSpPr>
          <p:nvPr>
            <p:ph type="title"/>
          </p:nvPr>
        </p:nvSpPr>
        <p:spPr>
          <a:xfrm>
            <a:off x="342900" y="44451"/>
            <a:ext cx="11101388" cy="584941"/>
          </a:xfrm>
        </p:spPr>
        <p:txBody>
          <a:bodyPr>
            <a:normAutofit fontScale="90000"/>
          </a:bodyPr>
          <a:lstStyle/>
          <a:p>
            <a:pPr algn="ctr" eaLnBrk="1" hangingPunct="1"/>
            <a:r>
              <a:rPr lang="en-US" b="1" dirty="0">
                <a:solidFill>
                  <a:srgbClr val="C00000"/>
                </a:solidFill>
                <a:latin typeface="Baskerville Old Face" panose="02020602080505020303" pitchFamily="18" charset="77"/>
                <a:ea typeface="Lato" panose="020F0502020204030203" pitchFamily="34" charset="0"/>
                <a:cs typeface="Lato" panose="020F0502020204030203" pitchFamily="34" charset="0"/>
              </a:rPr>
              <a:t>Neuroscience, Artificial Intelligence and Consumer Protection</a:t>
            </a:r>
            <a:br>
              <a:rPr lang="en-US" b="1" dirty="0">
                <a:solidFill>
                  <a:schemeClr val="accent1">
                    <a:lumMod val="60000"/>
                    <a:lumOff val="40000"/>
                  </a:schemeClr>
                </a:solidFill>
                <a:latin typeface="Baskerville Old Face" panose="02020602080505020303" pitchFamily="18" charset="77"/>
                <a:ea typeface="Lato" panose="020F0502020204030203" pitchFamily="34" charset="0"/>
                <a:cs typeface="Lato" panose="020F0502020204030203" pitchFamily="34" charset="0"/>
              </a:rPr>
            </a:br>
            <a:endParaRPr lang="en-US" altLang="es-ES" b="1" u="sng" dirty="0">
              <a:solidFill>
                <a:srgbClr val="5C2610"/>
              </a:solidFill>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21506" name="Rectangle 3">
            <a:extLst>
              <a:ext uri="{FF2B5EF4-FFF2-40B4-BE49-F238E27FC236}">
                <a16:creationId xmlns:a16="http://schemas.microsoft.com/office/drawing/2014/main" id="{61CFFF54-E5CA-B3F0-EA0D-94EC0890F2FE}"/>
              </a:ext>
            </a:extLst>
          </p:cNvPr>
          <p:cNvSpPr>
            <a:spLocks noGrp="1"/>
          </p:cNvSpPr>
          <p:nvPr>
            <p:ph idx="1"/>
          </p:nvPr>
        </p:nvSpPr>
        <p:spPr>
          <a:xfrm>
            <a:off x="142875" y="629392"/>
            <a:ext cx="11858625" cy="6184157"/>
          </a:xfrm>
        </p:spPr>
        <p:txBody>
          <a:bodyPr>
            <a:normAutofit fontScale="85000" lnSpcReduction="20000"/>
          </a:bodyPr>
          <a:lstStyle/>
          <a:p>
            <a:pPr marL="514350" indent="-514350" algn="just">
              <a:spcBef>
                <a:spcPts val="400"/>
              </a:spcBef>
              <a:buNone/>
            </a:pPr>
            <a:r>
              <a:rPr lang="en-US" altLang="es-ES" dirty="0">
                <a:solidFill>
                  <a:srgbClr val="800000"/>
                </a:solidFill>
                <a:latin typeface="Times New Roman" panose="02020603050405020304" pitchFamily="18" charset="0"/>
                <a:ea typeface="MS PGothic" panose="020B0600070205080204" pitchFamily="34" charset="-128"/>
              </a:rPr>
              <a:t>			</a:t>
            </a:r>
            <a:r>
              <a:rPr lang="en-US" altLang="es-ES" sz="3000" b="1" dirty="0">
                <a:solidFill>
                  <a:srgbClr val="800000"/>
                </a:solidFill>
                <a:latin typeface="Times New Roman" panose="02020603050405020304" pitchFamily="18" charset="0"/>
                <a:ea typeface="MS PGothic" panose="020B0600070205080204" pitchFamily="34" charset="-128"/>
              </a:rPr>
              <a:t>			</a:t>
            </a:r>
            <a:r>
              <a:rPr lang="en-US" altLang="es-ES" sz="3300" b="1" dirty="0">
                <a:solidFill>
                  <a:srgbClr val="800000"/>
                </a:solidFill>
                <a:latin typeface="Times New Roman" panose="02020603050405020304" pitchFamily="18" charset="0"/>
                <a:ea typeface="MS PGothic" panose="020B0600070205080204" pitchFamily="34" charset="-128"/>
                <a:cs typeface="Times New Roman" panose="02020603050405020304" pitchFamily="18" charset="0"/>
              </a:rPr>
              <a:t> </a:t>
            </a:r>
          </a:p>
          <a:p>
            <a:pPr marL="514350" indent="-514350" algn="just">
              <a:spcBef>
                <a:spcPts val="400"/>
              </a:spcBef>
              <a:buNone/>
            </a:pPr>
            <a:endParaRPr lang="en-US" altLang="es-ES" sz="3300" b="1" dirty="0">
              <a:solidFill>
                <a:srgbClr val="800000"/>
              </a:solidFill>
              <a:latin typeface="Times New Roman" panose="02020603050405020304" pitchFamily="18" charset="0"/>
              <a:ea typeface="MS PGothic" panose="020B0600070205080204" pitchFamily="34" charset="-128"/>
              <a:cs typeface="Times New Roman" panose="02020603050405020304" pitchFamily="18" charset="0"/>
            </a:endParaRPr>
          </a:p>
          <a:p>
            <a:pPr marL="514350" indent="-514350" algn="just">
              <a:spcBef>
                <a:spcPts val="400"/>
              </a:spcBef>
              <a:buNone/>
            </a:pPr>
            <a:r>
              <a:rPr lang="en-US" altLang="es-ES" sz="3300" b="1" dirty="0">
                <a:solidFill>
                  <a:srgbClr val="800000"/>
                </a:solidFill>
                <a:latin typeface="Times New Roman" panose="02020603050405020304" pitchFamily="18" charset="0"/>
                <a:ea typeface="MS PGothic" panose="020B0600070205080204" pitchFamily="34" charset="-128"/>
                <a:cs typeface="Times New Roman" panose="02020603050405020304" pitchFamily="18" charset="0"/>
              </a:rPr>
              <a:t>	The meaning and scope of the present speech is determined by the last term of the title of the conference: consumer protection.</a:t>
            </a:r>
          </a:p>
          <a:p>
            <a:pPr marL="514350" indent="-514350" algn="just">
              <a:spcBef>
                <a:spcPts val="400"/>
              </a:spcBef>
              <a:buNone/>
            </a:pPr>
            <a:endParaRPr lang="en-US" altLang="es-ES" sz="3300" b="1" dirty="0">
              <a:solidFill>
                <a:srgbClr val="800000"/>
              </a:solidFill>
              <a:latin typeface="Times New Roman" panose="02020603050405020304" pitchFamily="18" charset="0"/>
              <a:ea typeface="MS PGothic" panose="020B0600070205080204" pitchFamily="34" charset="-128"/>
              <a:cs typeface="Times New Roman" panose="02020603050405020304" pitchFamily="18" charset="0"/>
            </a:endParaRPr>
          </a:p>
          <a:p>
            <a:pPr marL="514350" indent="-514350" algn="just">
              <a:spcBef>
                <a:spcPts val="400"/>
              </a:spcBef>
              <a:buNone/>
            </a:pPr>
            <a:r>
              <a:rPr lang="en-US" altLang="es-ES" sz="3300" b="1" dirty="0">
                <a:solidFill>
                  <a:srgbClr val="800000"/>
                </a:solidFill>
                <a:latin typeface="Times New Roman" panose="02020603050405020304" pitchFamily="18" charset="0"/>
                <a:ea typeface="MS PGothic" panose="020B0600070205080204" pitchFamily="34" charset="-128"/>
                <a:cs typeface="Times New Roman" panose="02020603050405020304" pitchFamily="18" charset="0"/>
              </a:rPr>
              <a:t>	Also, by the terms of the seminar presentation itself.</a:t>
            </a:r>
          </a:p>
          <a:p>
            <a:pPr marL="914400" lvl="1" indent="-514350" algn="just">
              <a:spcBef>
                <a:spcPts val="400"/>
              </a:spcBef>
              <a:buNone/>
            </a:pPr>
            <a:r>
              <a:rPr lang="en-US" sz="2200" b="1" i="1" dirty="0">
                <a:solidFill>
                  <a:srgbClr val="00B050"/>
                </a:solidFill>
                <a:effectLst/>
                <a:latin typeface="Lato" panose="020F0502020204030203" pitchFamily="34" charset="0"/>
                <a:ea typeface="Lato" panose="020F0502020204030203" pitchFamily="34" charset="0"/>
                <a:cs typeface="Lato" panose="020F0502020204030203" pitchFamily="34" charset="0"/>
              </a:rPr>
              <a:t>        </a:t>
            </a:r>
            <a:r>
              <a:rPr lang="en-US" sz="2800" b="1" i="1" dirty="0">
                <a:solidFill>
                  <a:srgbClr val="C00000"/>
                </a:solidFill>
                <a:effectLst/>
                <a:latin typeface="Times New Roman" panose="02020603050405020304" pitchFamily="18" charset="0"/>
                <a:ea typeface="Lato" panose="020F0502020204030203" pitchFamily="34" charset="0"/>
                <a:cs typeface="Times New Roman" panose="02020603050405020304" pitchFamily="18" charset="0"/>
              </a:rPr>
              <a:t>“Over the last decade not only have we moved from person-to-machine data to </a:t>
            </a:r>
            <a:r>
              <a:rPr lang="en-US" sz="2800" b="1" i="1" dirty="0">
                <a:solidFill>
                  <a:schemeClr val="accent1"/>
                </a:solidFill>
                <a:effectLst/>
                <a:latin typeface="Times New Roman" panose="02020603050405020304" pitchFamily="18" charset="0"/>
                <a:ea typeface="Lato" panose="020F0502020204030203" pitchFamily="34" charset="0"/>
                <a:cs typeface="Times New Roman" panose="02020603050405020304" pitchFamily="18" charset="0"/>
              </a:rPr>
              <a:t>Internet-of-Things</a:t>
            </a:r>
            <a:r>
              <a:rPr lang="en-US" sz="2800" b="1" i="1" dirty="0">
                <a:solidFill>
                  <a:srgbClr val="C00000"/>
                </a:solidFill>
                <a:effectLst/>
                <a:latin typeface="Times New Roman" panose="02020603050405020304" pitchFamily="18" charset="0"/>
                <a:ea typeface="Lato" panose="020F0502020204030203" pitchFamily="34" charset="0"/>
                <a:cs typeface="Times New Roman" panose="02020603050405020304" pitchFamily="18" charset="0"/>
              </a:rPr>
              <a:t>, but neurosciences and artificial intelligence are now growingly used to profile individuals, predict their behaviour, nudge them towards certain choices”.</a:t>
            </a:r>
          </a:p>
          <a:p>
            <a:pPr marL="514350" indent="-514350">
              <a:spcBef>
                <a:spcPts val="400"/>
              </a:spcBef>
              <a:buNone/>
            </a:pPr>
            <a:endParaRPr lang="en-US" sz="2400" b="1" i="1" dirty="0">
              <a:solidFill>
                <a:srgbClr val="7030A0"/>
              </a:solidFill>
              <a:latin typeface="Lato" panose="020F0502020204030203" pitchFamily="34" charset="0"/>
              <a:ea typeface="Lato" panose="020F0502020204030203" pitchFamily="34" charset="0"/>
              <a:cs typeface="Lato" panose="020F0502020204030203" pitchFamily="34" charset="0"/>
            </a:endParaRPr>
          </a:p>
          <a:p>
            <a:pPr marL="514350" indent="-514350">
              <a:spcBef>
                <a:spcPts val="400"/>
              </a:spcBef>
              <a:buNone/>
            </a:pPr>
            <a:r>
              <a:rPr lang="en-US" sz="3300" b="1" dirty="0">
                <a:solidFill>
                  <a:schemeClr val="accent1"/>
                </a:solidFill>
                <a:effectLst/>
                <a:latin typeface="Times New Roman" panose="02020603050405020304" pitchFamily="18" charset="0"/>
                <a:ea typeface="Lato" panose="020F0502020204030203" pitchFamily="34" charset="0"/>
                <a:cs typeface="Times New Roman" panose="02020603050405020304" pitchFamily="18" charset="0"/>
              </a:rPr>
              <a:t>	It is therefore a matter of deepening and reflecting on how neuroscience and the associated neurotechnologies together with artificial intelligence may end up affecting the consumer </a:t>
            </a:r>
            <a:r>
              <a:rPr lang="en-US" sz="3300" b="1" u="sng" dirty="0">
                <a:solidFill>
                  <a:schemeClr val="accent1"/>
                </a:solidFill>
                <a:effectLst/>
                <a:latin typeface="Times New Roman" panose="02020603050405020304" pitchFamily="18" charset="0"/>
                <a:ea typeface="Lato" panose="020F0502020204030203" pitchFamily="34" charset="0"/>
                <a:cs typeface="Times New Roman" panose="02020603050405020304" pitchFamily="18" charset="0"/>
              </a:rPr>
              <a:t>as a consumer of goods and services of all kinds</a:t>
            </a:r>
            <a:r>
              <a:rPr lang="en-US" sz="3300" b="1" dirty="0">
                <a:solidFill>
                  <a:schemeClr val="accent1"/>
                </a:solidFill>
                <a:effectLst/>
                <a:latin typeface="Times New Roman" panose="02020603050405020304" pitchFamily="18" charset="0"/>
                <a:ea typeface="Lato" panose="020F0502020204030203" pitchFamily="34" charset="0"/>
                <a:cs typeface="Times New Roman" panose="02020603050405020304" pitchFamily="18" charset="0"/>
              </a:rPr>
              <a:t> (i.e.: not as a consumer only of neuroscience services).</a:t>
            </a:r>
          </a:p>
          <a:p>
            <a:pPr marL="514350" indent="-514350">
              <a:buNone/>
            </a:pPr>
            <a:endParaRPr lang="en-US" sz="3300" b="1" i="1" dirty="0">
              <a:latin typeface="Lato" panose="020F0502020204030203" pitchFamily="34" charset="0"/>
              <a:ea typeface="Lato" panose="020F0502020204030203" pitchFamily="34" charset="0"/>
              <a:cs typeface="Lato" panose="020F0502020204030203" pitchFamily="34" charset="0"/>
            </a:endParaRPr>
          </a:p>
          <a:p>
            <a:pPr marL="514350" indent="-514350">
              <a:buNone/>
            </a:pPr>
            <a:r>
              <a:rPr lang="en-US" sz="2400" b="1" i="1" dirty="0">
                <a:effectLst/>
                <a:latin typeface="Lato" panose="020F0502020204030203" pitchFamily="34" charset="0"/>
                <a:ea typeface="Lato" panose="020F0502020204030203" pitchFamily="34" charset="0"/>
                <a:cs typeface="Lato" panose="020F0502020204030203" pitchFamily="34" charset="0"/>
              </a:rPr>
              <a:t>																									. </a:t>
            </a:r>
          </a:p>
          <a:p>
            <a:pPr marL="514350" indent="-514350">
              <a:buNone/>
            </a:pPr>
            <a:endParaRPr lang="es-ES_tradnl" altLang="es-ES" dirty="0">
              <a:solidFill>
                <a:srgbClr val="800000"/>
              </a:solidFill>
              <a:latin typeface="Times New Roman" panose="02020603050405020304" pitchFamily="18" charset="0"/>
              <a:ea typeface="MS PGothic" panose="020B0600070205080204" pitchFamily="34" charset="-128"/>
            </a:endParaRPr>
          </a:p>
        </p:txBody>
      </p:sp>
    </p:spTree>
    <p:extLst>
      <p:ext uri="{BB962C8B-B14F-4D97-AF65-F5344CB8AC3E}">
        <p14:creationId xmlns:p14="http://schemas.microsoft.com/office/powerpoint/2010/main" val="1363845908"/>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086BA048-0AD5-F697-5FDE-8B72365B667F}"/>
              </a:ext>
            </a:extLst>
          </p:cNvPr>
          <p:cNvSpPr>
            <a:spLocks noGrp="1"/>
          </p:cNvSpPr>
          <p:nvPr>
            <p:ph type="title"/>
          </p:nvPr>
        </p:nvSpPr>
        <p:spPr>
          <a:xfrm>
            <a:off x="342900" y="44451"/>
            <a:ext cx="11101388" cy="584941"/>
          </a:xfrm>
        </p:spPr>
        <p:txBody>
          <a:bodyPr>
            <a:normAutofit fontScale="90000"/>
          </a:bodyPr>
          <a:lstStyle/>
          <a:p>
            <a:pPr algn="ctr" eaLnBrk="1" hangingPunct="1"/>
            <a:r>
              <a:rPr lang="en-US" b="1" dirty="0">
                <a:solidFill>
                  <a:srgbClr val="C00000"/>
                </a:solidFill>
                <a:latin typeface="Baskerville Old Face" panose="02020602080505020303" pitchFamily="18" charset="77"/>
                <a:ea typeface="Lato" panose="020F0502020204030203" pitchFamily="34" charset="0"/>
                <a:cs typeface="Lato" panose="020F0502020204030203" pitchFamily="34" charset="0"/>
              </a:rPr>
              <a:t>Neuroscience, Artificial Intelligence and Consumer Protection</a:t>
            </a:r>
            <a:br>
              <a:rPr lang="en-US" b="1" dirty="0">
                <a:solidFill>
                  <a:schemeClr val="accent1">
                    <a:lumMod val="60000"/>
                    <a:lumOff val="40000"/>
                  </a:schemeClr>
                </a:solidFill>
                <a:latin typeface="Baskerville Old Face" panose="02020602080505020303" pitchFamily="18" charset="77"/>
                <a:ea typeface="Lato" panose="020F0502020204030203" pitchFamily="34" charset="0"/>
                <a:cs typeface="Lato" panose="020F0502020204030203" pitchFamily="34" charset="0"/>
              </a:rPr>
            </a:br>
            <a:endParaRPr lang="en-US" altLang="es-ES" b="1" u="sng" dirty="0">
              <a:solidFill>
                <a:srgbClr val="5C2610"/>
              </a:solidFill>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21506" name="Rectangle 3">
            <a:extLst>
              <a:ext uri="{FF2B5EF4-FFF2-40B4-BE49-F238E27FC236}">
                <a16:creationId xmlns:a16="http://schemas.microsoft.com/office/drawing/2014/main" id="{61CFFF54-E5CA-B3F0-EA0D-94EC0890F2FE}"/>
              </a:ext>
            </a:extLst>
          </p:cNvPr>
          <p:cNvSpPr>
            <a:spLocks noGrp="1"/>
          </p:cNvSpPr>
          <p:nvPr>
            <p:ph idx="1"/>
          </p:nvPr>
        </p:nvSpPr>
        <p:spPr>
          <a:xfrm>
            <a:off x="142875" y="629392"/>
            <a:ext cx="11858625" cy="6184157"/>
          </a:xfrm>
        </p:spPr>
        <p:txBody>
          <a:bodyPr>
            <a:normAutofit fontScale="92500" lnSpcReduction="10000"/>
          </a:bodyPr>
          <a:lstStyle/>
          <a:p>
            <a:pPr marL="0" indent="0" algn="just">
              <a:spcBef>
                <a:spcPts val="0"/>
              </a:spcBef>
              <a:buNone/>
            </a:pPr>
            <a:r>
              <a:rPr lang="es-ES" sz="2400" b="1" dirty="0">
                <a:effectLst/>
                <a:latin typeface="Times New Roman" panose="02020603050405020304" pitchFamily="18" charset="0"/>
                <a:cs typeface="Times New Roman" panose="02020603050405020304" pitchFamily="18" charset="0"/>
              </a:rPr>
              <a:t>				</a:t>
            </a:r>
            <a:r>
              <a:rPr lang="en-US" altLang="es-ES" sz="2400" b="1" dirty="0">
                <a:solidFill>
                  <a:srgbClr val="800000"/>
                </a:solidFill>
                <a:latin typeface="Times New Roman" panose="02020603050405020304" pitchFamily="18" charset="0"/>
                <a:ea typeface="MS PGothic" panose="020B0600070205080204" pitchFamily="34" charset="-128"/>
              </a:rPr>
              <a:t>III. </a:t>
            </a:r>
            <a:r>
              <a:rPr lang="en-US" altLang="es-ES" sz="2400" b="1" dirty="0">
                <a:solidFill>
                  <a:srgbClr val="C00000"/>
                </a:solidFill>
                <a:latin typeface="Times New Roman" panose="02020603050405020304" pitchFamily="18" charset="0"/>
                <a:ea typeface="MS PGothic" panose="020B0600070205080204" pitchFamily="34" charset="-128"/>
              </a:rPr>
              <a:t>SPECIFIC RISKS FOR THE CONSUMER : </a:t>
            </a:r>
            <a:r>
              <a:rPr lang="en-US" altLang="es-ES" sz="2400" b="1" cap="all" dirty="0">
                <a:solidFill>
                  <a:srgbClr val="C00000"/>
                </a:solidFill>
                <a:latin typeface="Times New Roman" panose="02020603050405020304" pitchFamily="18" charset="0"/>
                <a:ea typeface="MS PGothic" panose="020B0600070205080204" pitchFamily="34" charset="-128"/>
              </a:rPr>
              <a:t>personalized or								dynamic prices.</a:t>
            </a:r>
            <a:endParaRPr lang="en-US" altLang="es-ES" sz="2400" b="1" cap="all" dirty="0">
              <a:solidFill>
                <a:srgbClr val="800000"/>
              </a:solidFill>
              <a:latin typeface="Times New Roman" panose="02020603050405020304" pitchFamily="18" charset="0"/>
              <a:ea typeface="MS PGothic" panose="020B0600070205080204" pitchFamily="34" charset="-128"/>
            </a:endParaRPr>
          </a:p>
          <a:p>
            <a:pPr marL="0" indent="0" algn="just">
              <a:spcBef>
                <a:spcPts val="0"/>
              </a:spcBef>
              <a:buNone/>
            </a:pPr>
            <a:r>
              <a:rPr lang="es-ES" sz="2400" b="1" dirty="0">
                <a:solidFill>
                  <a:srgbClr val="C00000"/>
                </a:solidFill>
                <a:effectLst/>
                <a:latin typeface="Times New Roman" panose="02020603050405020304" pitchFamily="18" charset="0"/>
                <a:cs typeface="Times New Roman" panose="02020603050405020304" pitchFamily="18" charset="0"/>
              </a:rPr>
              <a:t>				CHARTER OF FUNDAMENTAL RIGHTS OF THE EUROPEAN UNION </a:t>
            </a:r>
            <a:endParaRPr lang="es-ES" sz="2400" b="1" dirty="0">
              <a:solidFill>
                <a:srgbClr val="C00000"/>
              </a:solidFill>
              <a:latin typeface="Times New Roman" panose="02020603050405020304" pitchFamily="18" charset="0"/>
              <a:cs typeface="Times New Roman" panose="02020603050405020304" pitchFamily="18" charset="0"/>
            </a:endParaRPr>
          </a:p>
          <a:p>
            <a:pPr marL="0" indent="0">
              <a:spcBef>
                <a:spcPts val="0"/>
              </a:spcBef>
              <a:buNone/>
            </a:pPr>
            <a:endParaRPr lang="es-ES" sz="2400" b="1" dirty="0">
              <a:effectLst/>
              <a:latin typeface="Times New Roman" panose="02020603050405020304" pitchFamily="18" charset="0"/>
              <a:cs typeface="Times New Roman" panose="02020603050405020304" pitchFamily="18" charset="0"/>
            </a:endParaRPr>
          </a:p>
          <a:p>
            <a:pPr marL="0" indent="0" algn="just">
              <a:spcBef>
                <a:spcPts val="0"/>
              </a:spcBef>
              <a:buNone/>
            </a:pPr>
            <a:r>
              <a:rPr lang="en-US" sz="2400" b="1" dirty="0">
                <a:solidFill>
                  <a:srgbClr val="C00000"/>
                </a:solidFill>
                <a:effectLst/>
                <a:latin typeface="Times New Roman" panose="02020603050405020304" pitchFamily="18" charset="0"/>
                <a:cs typeface="Times New Roman" panose="02020603050405020304" pitchFamily="18" charset="0"/>
              </a:rPr>
              <a:t>Article </a:t>
            </a:r>
            <a:r>
              <a:rPr lang="en-US" sz="2400" b="1" u="sng" dirty="0">
                <a:solidFill>
                  <a:srgbClr val="C00000"/>
                </a:solidFill>
                <a:effectLst/>
                <a:latin typeface="Times New Roman" panose="02020603050405020304" pitchFamily="18" charset="0"/>
                <a:cs typeface="Times New Roman" panose="02020603050405020304" pitchFamily="18" charset="0"/>
              </a:rPr>
              <a:t>3 Right to the integrity of the person </a:t>
            </a:r>
            <a:endParaRPr lang="en-US" sz="2400" b="1" u="sng" dirty="0">
              <a:solidFill>
                <a:srgbClr val="C00000"/>
              </a:solidFill>
              <a:latin typeface="Times New Roman" panose="02020603050405020304" pitchFamily="18" charset="0"/>
              <a:cs typeface="Times New Roman" panose="02020603050405020304" pitchFamily="18" charset="0"/>
            </a:endParaRPr>
          </a:p>
          <a:p>
            <a:pPr marL="0" indent="0" algn="just">
              <a:spcBef>
                <a:spcPts val="0"/>
              </a:spcBef>
              <a:buNone/>
            </a:pPr>
            <a:r>
              <a:rPr lang="en-US" sz="2400" b="1" dirty="0">
                <a:solidFill>
                  <a:srgbClr val="C00000"/>
                </a:solidFill>
                <a:effectLst/>
                <a:latin typeface="Times New Roman" panose="02020603050405020304" pitchFamily="18" charset="0"/>
                <a:cs typeface="Times New Roman" panose="02020603050405020304" pitchFamily="18" charset="0"/>
              </a:rPr>
              <a:t>1. Everyone has the right to respect for his or her </a:t>
            </a:r>
            <a:r>
              <a:rPr lang="en-US" sz="2400" b="1" u="sng" dirty="0">
                <a:solidFill>
                  <a:srgbClr val="C00000"/>
                </a:solidFill>
                <a:effectLst/>
                <a:latin typeface="Times New Roman" panose="02020603050405020304" pitchFamily="18" charset="0"/>
                <a:cs typeface="Times New Roman" panose="02020603050405020304" pitchFamily="18" charset="0"/>
              </a:rPr>
              <a:t>physical and mental integrity. </a:t>
            </a:r>
            <a:endParaRPr lang="en-US" sz="2400" b="1" u="sng" dirty="0">
              <a:solidFill>
                <a:srgbClr val="C00000"/>
              </a:solidFill>
              <a:latin typeface="Times New Roman" panose="02020603050405020304" pitchFamily="18" charset="0"/>
              <a:cs typeface="Times New Roman" panose="02020603050405020304" pitchFamily="18" charset="0"/>
            </a:endParaRPr>
          </a:p>
          <a:p>
            <a:pPr marL="0" indent="0" algn="just">
              <a:spcBef>
                <a:spcPts val="0"/>
              </a:spcBef>
              <a:buNone/>
            </a:pPr>
            <a:r>
              <a:rPr lang="en-US" sz="2400" b="1" dirty="0">
                <a:solidFill>
                  <a:srgbClr val="C00000"/>
                </a:solidFill>
                <a:effectLst/>
                <a:latin typeface="Times New Roman" panose="02020603050405020304" pitchFamily="18" charset="0"/>
                <a:cs typeface="Times New Roman" panose="02020603050405020304" pitchFamily="18" charset="0"/>
              </a:rPr>
              <a:t>2. In the fields of medicine and biology, the following must be respected in particular: </a:t>
            </a:r>
            <a:endParaRPr lang="en-US" sz="2400" b="1" dirty="0">
              <a:solidFill>
                <a:srgbClr val="C00000"/>
              </a:solidFill>
              <a:latin typeface="Times New Roman" panose="02020603050405020304" pitchFamily="18" charset="0"/>
              <a:cs typeface="Times New Roman" panose="02020603050405020304" pitchFamily="18" charset="0"/>
            </a:endParaRPr>
          </a:p>
          <a:p>
            <a:pPr marL="1085850" lvl="2" indent="-285750" algn="just">
              <a:spcBef>
                <a:spcPts val="0"/>
              </a:spcBef>
              <a:buFont typeface="Letra del sistema regular"/>
              <a:buChar char="-"/>
            </a:pPr>
            <a:r>
              <a:rPr lang="en-US" sz="2400" b="1" dirty="0">
                <a:solidFill>
                  <a:srgbClr val="C00000"/>
                </a:solidFill>
                <a:effectLst/>
                <a:latin typeface="Times New Roman" panose="02020603050405020304" pitchFamily="18" charset="0"/>
                <a:cs typeface="Times New Roman" panose="02020603050405020304" pitchFamily="18" charset="0"/>
              </a:rPr>
              <a:t>the free and informed consent of the person concerned, according to the procedures laid down by law, </a:t>
            </a:r>
            <a:endParaRPr lang="en-US" sz="2400" b="1" dirty="0">
              <a:solidFill>
                <a:srgbClr val="C00000"/>
              </a:solidFill>
              <a:latin typeface="Times New Roman" panose="02020603050405020304" pitchFamily="18" charset="0"/>
              <a:cs typeface="Times New Roman" panose="02020603050405020304" pitchFamily="18" charset="0"/>
            </a:endParaRPr>
          </a:p>
          <a:p>
            <a:pPr marL="1085850" lvl="2" indent="-285750" algn="just">
              <a:spcBef>
                <a:spcPts val="0"/>
              </a:spcBef>
              <a:buFont typeface="Letra del sistema regular"/>
              <a:buChar char="-"/>
            </a:pPr>
            <a:r>
              <a:rPr lang="en-US" sz="2400" b="1" dirty="0">
                <a:solidFill>
                  <a:srgbClr val="C00000"/>
                </a:solidFill>
                <a:effectLst/>
                <a:latin typeface="Times New Roman" panose="02020603050405020304" pitchFamily="18" charset="0"/>
                <a:cs typeface="Times New Roman" panose="02020603050405020304" pitchFamily="18" charset="0"/>
              </a:rPr>
              <a:t>the prohibition of eugenic practices, in particular those aiming at the selection of persons, </a:t>
            </a:r>
          </a:p>
          <a:p>
            <a:pPr marL="1085850" lvl="2" indent="-285750" algn="just">
              <a:spcBef>
                <a:spcPts val="0"/>
              </a:spcBef>
              <a:buFont typeface="Letra del sistema regular"/>
              <a:buChar char="-"/>
            </a:pPr>
            <a:r>
              <a:rPr lang="en-US" sz="2400" b="1" dirty="0">
                <a:solidFill>
                  <a:srgbClr val="C00000"/>
                </a:solidFill>
                <a:effectLst/>
                <a:latin typeface="Times New Roman" panose="02020603050405020304" pitchFamily="18" charset="0"/>
                <a:cs typeface="Times New Roman" panose="02020603050405020304" pitchFamily="18" charset="0"/>
              </a:rPr>
              <a:t>the prohibition on making the human body and its parts as such a source of financial gain, </a:t>
            </a:r>
          </a:p>
          <a:p>
            <a:pPr marL="1085850" lvl="2" indent="-285750" algn="just">
              <a:spcBef>
                <a:spcPts val="0"/>
              </a:spcBef>
              <a:buFont typeface="Letra del sistema regular"/>
              <a:buChar char="-"/>
            </a:pPr>
            <a:r>
              <a:rPr lang="en-US" sz="2400" b="1" dirty="0">
                <a:solidFill>
                  <a:srgbClr val="C00000"/>
                </a:solidFill>
                <a:effectLst/>
                <a:latin typeface="Times New Roman" panose="02020603050405020304" pitchFamily="18" charset="0"/>
                <a:cs typeface="Times New Roman" panose="02020603050405020304" pitchFamily="18" charset="0"/>
              </a:rPr>
              <a:t>the prohibition of the reproductive cloning of human beings. </a:t>
            </a:r>
          </a:p>
          <a:p>
            <a:pPr marL="0" indent="0" algn="just">
              <a:buNone/>
            </a:pPr>
            <a:r>
              <a:rPr lang="en-US" sz="2400" b="1" dirty="0">
                <a:solidFill>
                  <a:srgbClr val="C00000"/>
                </a:solidFill>
                <a:effectLst/>
                <a:latin typeface="Times New Roman" panose="02020603050405020304" pitchFamily="18" charset="0"/>
                <a:cs typeface="Times New Roman" panose="02020603050405020304" pitchFamily="18" charset="0"/>
              </a:rPr>
              <a:t>Article 21 </a:t>
            </a:r>
            <a:r>
              <a:rPr lang="en-US" sz="2400" b="1" u="sng" dirty="0">
                <a:solidFill>
                  <a:srgbClr val="C00000"/>
                </a:solidFill>
                <a:effectLst/>
                <a:latin typeface="Times New Roman" panose="02020603050405020304" pitchFamily="18" charset="0"/>
                <a:cs typeface="Times New Roman" panose="02020603050405020304" pitchFamily="18" charset="0"/>
              </a:rPr>
              <a:t>Non-discrimination </a:t>
            </a:r>
            <a:endParaRPr lang="en-US" sz="2400" b="1" u="sng" dirty="0">
              <a:solidFill>
                <a:srgbClr val="C00000"/>
              </a:solidFill>
              <a:latin typeface="Times New Roman" panose="02020603050405020304" pitchFamily="18" charset="0"/>
              <a:cs typeface="Times New Roman" panose="02020603050405020304" pitchFamily="18" charset="0"/>
            </a:endParaRPr>
          </a:p>
          <a:p>
            <a:pPr marL="0" indent="0" algn="just">
              <a:buNone/>
            </a:pPr>
            <a:r>
              <a:rPr lang="en-US" sz="2400" b="1" dirty="0">
                <a:solidFill>
                  <a:srgbClr val="C00000"/>
                </a:solidFill>
                <a:effectLst/>
                <a:latin typeface="Times New Roman" panose="02020603050405020304" pitchFamily="18" charset="0"/>
                <a:cs typeface="Times New Roman" panose="02020603050405020304" pitchFamily="18" charset="0"/>
              </a:rPr>
              <a:t>1. Any discrimination based on any ground such as sex, race, colour, ethnic or social origin, genetic features, language, religion or belief, political or any other opinion, membership of a national minority, </a:t>
            </a:r>
            <a:r>
              <a:rPr lang="en-US" sz="2800" b="1" u="sng" dirty="0">
                <a:solidFill>
                  <a:srgbClr val="C00000"/>
                </a:solidFill>
                <a:effectLst/>
                <a:latin typeface="Times New Roman" panose="02020603050405020304" pitchFamily="18" charset="0"/>
                <a:cs typeface="Times New Roman" panose="02020603050405020304" pitchFamily="18" charset="0"/>
              </a:rPr>
              <a:t>property</a:t>
            </a:r>
            <a:r>
              <a:rPr lang="en-US" sz="2400" b="1" dirty="0">
                <a:solidFill>
                  <a:srgbClr val="C00000"/>
                </a:solidFill>
                <a:effectLst/>
                <a:latin typeface="Times New Roman" panose="02020603050405020304" pitchFamily="18" charset="0"/>
                <a:cs typeface="Times New Roman" panose="02020603050405020304" pitchFamily="18" charset="0"/>
              </a:rPr>
              <a:t>, birth, disability, age or sexual orientation shall be prohibited. </a:t>
            </a:r>
            <a:endParaRPr lang="en-US" sz="2400" b="1" dirty="0">
              <a:solidFill>
                <a:srgbClr val="C00000"/>
              </a:solidFill>
              <a:latin typeface="Times New Roman" panose="02020603050405020304" pitchFamily="18" charset="0"/>
              <a:cs typeface="Times New Roman" panose="02020603050405020304" pitchFamily="18" charset="0"/>
            </a:endParaRPr>
          </a:p>
          <a:p>
            <a:pPr marL="0" indent="0">
              <a:spcBef>
                <a:spcPts val="0"/>
              </a:spcBef>
              <a:buNone/>
            </a:pPr>
            <a:endParaRPr lang="es-ES" sz="2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33589232"/>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086BA048-0AD5-F697-5FDE-8B72365B667F}"/>
              </a:ext>
            </a:extLst>
          </p:cNvPr>
          <p:cNvSpPr>
            <a:spLocks noGrp="1"/>
          </p:cNvSpPr>
          <p:nvPr>
            <p:ph type="title"/>
          </p:nvPr>
        </p:nvSpPr>
        <p:spPr>
          <a:xfrm>
            <a:off x="342900" y="44451"/>
            <a:ext cx="11101388" cy="584941"/>
          </a:xfrm>
        </p:spPr>
        <p:txBody>
          <a:bodyPr>
            <a:normAutofit fontScale="90000"/>
          </a:bodyPr>
          <a:lstStyle/>
          <a:p>
            <a:pPr algn="ctr" eaLnBrk="1" hangingPunct="1"/>
            <a:r>
              <a:rPr lang="en-US" b="1" dirty="0">
                <a:solidFill>
                  <a:srgbClr val="C00000"/>
                </a:solidFill>
                <a:latin typeface="Baskerville Old Face" panose="02020602080505020303" pitchFamily="18" charset="77"/>
                <a:ea typeface="Lato" panose="020F0502020204030203" pitchFamily="34" charset="0"/>
                <a:cs typeface="Lato" panose="020F0502020204030203" pitchFamily="34" charset="0"/>
              </a:rPr>
              <a:t>Neuroscience, Artificial Intelligence and Consumer Protection</a:t>
            </a:r>
            <a:br>
              <a:rPr lang="en-US" b="1" dirty="0">
                <a:solidFill>
                  <a:schemeClr val="accent1">
                    <a:lumMod val="60000"/>
                    <a:lumOff val="40000"/>
                  </a:schemeClr>
                </a:solidFill>
                <a:latin typeface="Baskerville Old Face" panose="02020602080505020303" pitchFamily="18" charset="77"/>
                <a:ea typeface="Lato" panose="020F0502020204030203" pitchFamily="34" charset="0"/>
                <a:cs typeface="Lato" panose="020F0502020204030203" pitchFamily="34" charset="0"/>
              </a:rPr>
            </a:br>
            <a:endParaRPr lang="en-US" altLang="es-ES" b="1" u="sng" dirty="0">
              <a:solidFill>
                <a:srgbClr val="5C2610"/>
              </a:solidFill>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21506" name="Rectangle 3">
            <a:extLst>
              <a:ext uri="{FF2B5EF4-FFF2-40B4-BE49-F238E27FC236}">
                <a16:creationId xmlns:a16="http://schemas.microsoft.com/office/drawing/2014/main" id="{61CFFF54-E5CA-B3F0-EA0D-94EC0890F2FE}"/>
              </a:ext>
            </a:extLst>
          </p:cNvPr>
          <p:cNvSpPr>
            <a:spLocks noGrp="1"/>
          </p:cNvSpPr>
          <p:nvPr>
            <p:ph idx="1"/>
          </p:nvPr>
        </p:nvSpPr>
        <p:spPr>
          <a:xfrm>
            <a:off x="166687" y="500804"/>
            <a:ext cx="11858625" cy="6184157"/>
          </a:xfrm>
        </p:spPr>
        <p:txBody>
          <a:bodyPr>
            <a:normAutofit lnSpcReduction="10000"/>
          </a:bodyPr>
          <a:lstStyle/>
          <a:p>
            <a:pPr marL="514350" indent="-514350">
              <a:buNone/>
            </a:pPr>
            <a:r>
              <a:rPr lang="en-US" altLang="es-ES" dirty="0">
                <a:solidFill>
                  <a:srgbClr val="800000"/>
                </a:solidFill>
                <a:latin typeface="Times New Roman" panose="02020603050405020304" pitchFamily="18" charset="0"/>
                <a:ea typeface="MS PGothic" panose="020B0600070205080204" pitchFamily="34" charset="-128"/>
              </a:rPr>
              <a:t>			</a:t>
            </a:r>
            <a:r>
              <a:rPr lang="en-US" altLang="es-ES" sz="1800" b="1" dirty="0">
                <a:solidFill>
                  <a:srgbClr val="800000"/>
                </a:solidFill>
                <a:latin typeface="Times New Roman" panose="02020603050405020304" pitchFamily="18" charset="0"/>
                <a:ea typeface="MS PGothic" panose="020B0600070205080204" pitchFamily="34" charset="-128"/>
              </a:rPr>
              <a:t>III. </a:t>
            </a:r>
            <a:r>
              <a:rPr lang="en-US" altLang="es-ES" sz="1800" b="1" dirty="0">
                <a:solidFill>
                  <a:srgbClr val="C00000"/>
                </a:solidFill>
                <a:latin typeface="Times New Roman" panose="02020603050405020304" pitchFamily="18" charset="0"/>
                <a:ea typeface="MS PGothic" panose="020B0600070205080204" pitchFamily="34" charset="-128"/>
              </a:rPr>
              <a:t>SPECIFIC RISKS FOR THE CONSUMER : </a:t>
            </a:r>
            <a:r>
              <a:rPr lang="en-US" altLang="es-ES" sz="1800" b="1" cap="all" dirty="0">
                <a:solidFill>
                  <a:srgbClr val="C00000"/>
                </a:solidFill>
                <a:latin typeface="Times New Roman" panose="02020603050405020304" pitchFamily="18" charset="0"/>
                <a:ea typeface="MS PGothic" panose="020B0600070205080204" pitchFamily="34" charset="-128"/>
              </a:rPr>
              <a:t>personalized or dynamic prices.</a:t>
            </a:r>
            <a:endParaRPr lang="en-US" altLang="es-ES" sz="1800" b="1" cap="all" dirty="0">
              <a:solidFill>
                <a:srgbClr val="800000"/>
              </a:solidFill>
              <a:latin typeface="Times New Roman" panose="02020603050405020304" pitchFamily="18" charset="0"/>
              <a:ea typeface="MS PGothic" panose="020B0600070205080204" pitchFamily="34" charset="-128"/>
            </a:endParaRPr>
          </a:p>
          <a:p>
            <a:pPr marL="514350" indent="-514350" algn="just">
              <a:buNone/>
            </a:pPr>
            <a:r>
              <a:rPr lang="es-ES" sz="2400" b="1" dirty="0">
                <a:solidFill>
                  <a:srgbClr val="C00000"/>
                </a:solidFill>
                <a:effectLst/>
                <a:latin typeface="Times New Roman" panose="02020603050405020304" pitchFamily="18" charset="0"/>
                <a:cs typeface="Times New Roman" panose="02020603050405020304" pitchFamily="18" charset="0"/>
              </a:rPr>
              <a:t>				CHARTER OF FUNDAMENTAL RIGHTS OF THE EUROPEAN UNION </a:t>
            </a:r>
            <a:endParaRPr lang="en-US" altLang="es-ES" sz="2400" dirty="0">
              <a:solidFill>
                <a:srgbClr val="800000"/>
              </a:solidFill>
              <a:latin typeface="Times New Roman" panose="02020603050405020304" pitchFamily="18" charset="0"/>
              <a:ea typeface="MS PGothic" panose="020B0600070205080204" pitchFamily="34" charset="-128"/>
            </a:endParaRPr>
          </a:p>
          <a:p>
            <a:pPr marL="0" indent="0" algn="just">
              <a:lnSpc>
                <a:spcPct val="110000"/>
              </a:lnSpc>
              <a:spcBef>
                <a:spcPts val="0"/>
              </a:spcBef>
              <a:buNone/>
            </a:pPr>
            <a:r>
              <a:rPr lang="en-US" sz="2400" b="1" dirty="0">
                <a:solidFill>
                  <a:srgbClr val="C00000"/>
                </a:solidFill>
                <a:effectLst/>
                <a:latin typeface="Times New Roman" panose="02020603050405020304" pitchFamily="18" charset="0"/>
                <a:cs typeface="Times New Roman" panose="02020603050405020304" pitchFamily="18" charset="0"/>
              </a:rPr>
              <a:t>Article 8 </a:t>
            </a:r>
            <a:r>
              <a:rPr lang="en-US" sz="2400" b="1" u="sng" dirty="0">
                <a:solidFill>
                  <a:srgbClr val="C00000"/>
                </a:solidFill>
                <a:effectLst/>
                <a:latin typeface="Times New Roman" panose="02020603050405020304" pitchFamily="18" charset="0"/>
                <a:cs typeface="Times New Roman" panose="02020603050405020304" pitchFamily="18" charset="0"/>
              </a:rPr>
              <a:t>Protection of personal data </a:t>
            </a:r>
            <a:endParaRPr lang="en-US" sz="2400" b="1" u="sng" dirty="0">
              <a:solidFill>
                <a:srgbClr val="C00000"/>
              </a:solidFill>
              <a:latin typeface="Times New Roman" panose="02020603050405020304" pitchFamily="18" charset="0"/>
              <a:cs typeface="Times New Roman" panose="02020603050405020304" pitchFamily="18" charset="0"/>
            </a:endParaRPr>
          </a:p>
          <a:p>
            <a:pPr algn="just">
              <a:lnSpc>
                <a:spcPct val="110000"/>
              </a:lnSpc>
              <a:spcBef>
                <a:spcPts val="0"/>
              </a:spcBef>
              <a:buFont typeface="+mj-lt"/>
              <a:buAutoNum type="arabicPeriod"/>
            </a:pPr>
            <a:r>
              <a:rPr lang="en-US" sz="2400" b="1" dirty="0">
                <a:solidFill>
                  <a:srgbClr val="C00000"/>
                </a:solidFill>
                <a:effectLst/>
                <a:latin typeface="Times New Roman" panose="02020603050405020304" pitchFamily="18" charset="0"/>
                <a:cs typeface="Times New Roman" panose="02020603050405020304" pitchFamily="18" charset="0"/>
              </a:rPr>
              <a:t>Everyone has the right to the protection of personal data concerning him or her. </a:t>
            </a:r>
          </a:p>
          <a:p>
            <a:pPr algn="just">
              <a:lnSpc>
                <a:spcPct val="110000"/>
              </a:lnSpc>
              <a:spcBef>
                <a:spcPts val="0"/>
              </a:spcBef>
              <a:buFont typeface="+mj-lt"/>
              <a:buAutoNum type="arabicPeriod"/>
            </a:pPr>
            <a:r>
              <a:rPr lang="en-US" sz="2400" b="1" dirty="0">
                <a:solidFill>
                  <a:srgbClr val="C00000"/>
                </a:solidFill>
                <a:effectLst/>
                <a:latin typeface="Times New Roman" panose="02020603050405020304" pitchFamily="18" charset="0"/>
                <a:cs typeface="Times New Roman" panose="02020603050405020304" pitchFamily="18" charset="0"/>
              </a:rPr>
              <a:t>Such data must be processed fairly for specified purposes and on the basis of the consent of the person concerned or some other legitimate basis laid down by law. Everyone has the right of access to data which has been collected concerning him or her, and the right to have it rectified. </a:t>
            </a:r>
            <a:endParaRPr lang="en-US" sz="2400" b="1" dirty="0">
              <a:solidFill>
                <a:srgbClr val="C00000"/>
              </a:solidFill>
              <a:latin typeface="Times New Roman" panose="02020603050405020304" pitchFamily="18" charset="0"/>
              <a:cs typeface="Times New Roman" panose="02020603050405020304" pitchFamily="18" charset="0"/>
            </a:endParaRPr>
          </a:p>
          <a:p>
            <a:pPr marL="0" indent="0" algn="just">
              <a:lnSpc>
                <a:spcPct val="110000"/>
              </a:lnSpc>
              <a:spcBef>
                <a:spcPts val="0"/>
              </a:spcBef>
              <a:buNone/>
            </a:pPr>
            <a:r>
              <a:rPr lang="en-US" sz="2400" b="1" dirty="0">
                <a:solidFill>
                  <a:srgbClr val="C00000"/>
                </a:solidFill>
                <a:effectLst/>
                <a:latin typeface="Times New Roman" panose="02020603050405020304" pitchFamily="18" charset="0"/>
                <a:cs typeface="Times New Roman" panose="02020603050405020304" pitchFamily="18" charset="0"/>
              </a:rPr>
              <a:t>3. Compliance with these rules shall be subject to control by an independent authority. </a:t>
            </a:r>
            <a:endParaRPr lang="en-US" sz="2400" b="1" dirty="0">
              <a:solidFill>
                <a:srgbClr val="C00000"/>
              </a:solidFill>
              <a:latin typeface="Times New Roman" panose="02020603050405020304" pitchFamily="18" charset="0"/>
              <a:cs typeface="Times New Roman" panose="02020603050405020304" pitchFamily="18" charset="0"/>
            </a:endParaRPr>
          </a:p>
          <a:p>
            <a:pPr marL="0" indent="0" algn="just">
              <a:lnSpc>
                <a:spcPct val="110000"/>
              </a:lnSpc>
              <a:spcBef>
                <a:spcPts val="0"/>
              </a:spcBef>
              <a:buNone/>
            </a:pPr>
            <a:endParaRPr lang="en-US" sz="2400" b="1" dirty="0">
              <a:solidFill>
                <a:srgbClr val="C00000"/>
              </a:solidFill>
              <a:effectLst/>
              <a:latin typeface="Times New Roman" panose="02020603050405020304" pitchFamily="18" charset="0"/>
              <a:cs typeface="Times New Roman" panose="02020603050405020304" pitchFamily="18" charset="0"/>
            </a:endParaRPr>
          </a:p>
          <a:p>
            <a:pPr marL="0" indent="0" algn="just">
              <a:buNone/>
            </a:pPr>
            <a:r>
              <a:rPr lang="en-US" sz="2400" b="1" dirty="0">
                <a:solidFill>
                  <a:srgbClr val="C00000"/>
                </a:solidFill>
                <a:effectLst/>
                <a:latin typeface="Times New Roman" panose="02020603050405020304" pitchFamily="18" charset="0"/>
                <a:cs typeface="Times New Roman" panose="02020603050405020304" pitchFamily="18" charset="0"/>
              </a:rPr>
              <a:t>Article 54 </a:t>
            </a:r>
            <a:r>
              <a:rPr lang="en-US" sz="2400" b="1" u="sng" dirty="0">
                <a:solidFill>
                  <a:srgbClr val="C00000"/>
                </a:solidFill>
                <a:effectLst/>
                <a:latin typeface="Times New Roman" panose="02020603050405020304" pitchFamily="18" charset="0"/>
                <a:cs typeface="Times New Roman" panose="02020603050405020304" pitchFamily="18" charset="0"/>
              </a:rPr>
              <a:t>Prohibition of abuse of rights </a:t>
            </a:r>
            <a:endParaRPr lang="en-US" sz="2400" b="1" u="sng" dirty="0">
              <a:solidFill>
                <a:srgbClr val="C00000"/>
              </a:solidFill>
              <a:latin typeface="Times New Roman" panose="02020603050405020304" pitchFamily="18" charset="0"/>
              <a:cs typeface="Times New Roman" panose="02020603050405020304" pitchFamily="18" charset="0"/>
            </a:endParaRPr>
          </a:p>
          <a:p>
            <a:pPr marL="0" indent="0" algn="just">
              <a:buNone/>
            </a:pPr>
            <a:r>
              <a:rPr lang="en-US" sz="2400" b="1" dirty="0">
                <a:solidFill>
                  <a:srgbClr val="C00000"/>
                </a:solidFill>
                <a:effectLst/>
                <a:latin typeface="Times New Roman" panose="02020603050405020304" pitchFamily="18" charset="0"/>
                <a:cs typeface="Times New Roman" panose="02020603050405020304" pitchFamily="18" charset="0"/>
              </a:rPr>
              <a:t>Nothing in this Charter shall be interpreted as implying any right to engage in any activity or to perform any act aimed at the destruction of any of the rights and freedoms recognised in this Charter </a:t>
            </a:r>
            <a:r>
              <a:rPr lang="en-US" sz="2800" b="1" dirty="0">
                <a:solidFill>
                  <a:srgbClr val="C00000"/>
                </a:solidFill>
                <a:effectLst/>
                <a:latin typeface="Times New Roman" panose="02020603050405020304" pitchFamily="18" charset="0"/>
                <a:cs typeface="Times New Roman" panose="02020603050405020304" pitchFamily="18" charset="0"/>
              </a:rPr>
              <a:t>or at their limitation to a greater extent than is provided for herein. </a:t>
            </a:r>
            <a:endParaRPr lang="en-US" sz="2800"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37352014"/>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086BA048-0AD5-F697-5FDE-8B72365B667F}"/>
              </a:ext>
            </a:extLst>
          </p:cNvPr>
          <p:cNvSpPr>
            <a:spLocks noGrp="1"/>
          </p:cNvSpPr>
          <p:nvPr>
            <p:ph type="title"/>
          </p:nvPr>
        </p:nvSpPr>
        <p:spPr>
          <a:xfrm>
            <a:off x="342900" y="44451"/>
            <a:ext cx="11101388" cy="584941"/>
          </a:xfrm>
        </p:spPr>
        <p:txBody>
          <a:bodyPr>
            <a:normAutofit fontScale="90000"/>
          </a:bodyPr>
          <a:lstStyle/>
          <a:p>
            <a:pPr algn="ctr" eaLnBrk="1" hangingPunct="1"/>
            <a:r>
              <a:rPr lang="en-US" b="1" dirty="0">
                <a:solidFill>
                  <a:srgbClr val="C00000"/>
                </a:solidFill>
                <a:latin typeface="Baskerville Old Face" panose="02020602080505020303" pitchFamily="18" charset="77"/>
                <a:ea typeface="Lato" panose="020F0502020204030203" pitchFamily="34" charset="0"/>
                <a:cs typeface="Lato" panose="020F0502020204030203" pitchFamily="34" charset="0"/>
              </a:rPr>
              <a:t>Neuroscience, Artificial Intelligence and Consumer Protection</a:t>
            </a:r>
            <a:br>
              <a:rPr lang="en-US" b="1" dirty="0">
                <a:solidFill>
                  <a:schemeClr val="accent1">
                    <a:lumMod val="60000"/>
                    <a:lumOff val="40000"/>
                  </a:schemeClr>
                </a:solidFill>
                <a:latin typeface="Baskerville Old Face" panose="02020602080505020303" pitchFamily="18" charset="77"/>
                <a:ea typeface="Lato" panose="020F0502020204030203" pitchFamily="34" charset="0"/>
                <a:cs typeface="Lato" panose="020F0502020204030203" pitchFamily="34" charset="0"/>
              </a:rPr>
            </a:br>
            <a:endParaRPr lang="en-US" altLang="es-ES" b="1" u="sng" dirty="0">
              <a:solidFill>
                <a:srgbClr val="5C2610"/>
              </a:solidFill>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21506" name="Rectangle 3">
            <a:extLst>
              <a:ext uri="{FF2B5EF4-FFF2-40B4-BE49-F238E27FC236}">
                <a16:creationId xmlns:a16="http://schemas.microsoft.com/office/drawing/2014/main" id="{61CFFF54-E5CA-B3F0-EA0D-94EC0890F2FE}"/>
              </a:ext>
            </a:extLst>
          </p:cNvPr>
          <p:cNvSpPr>
            <a:spLocks noGrp="1"/>
          </p:cNvSpPr>
          <p:nvPr>
            <p:ph idx="1"/>
          </p:nvPr>
        </p:nvSpPr>
        <p:spPr>
          <a:xfrm>
            <a:off x="166687" y="500804"/>
            <a:ext cx="11858625" cy="6357196"/>
          </a:xfrm>
        </p:spPr>
        <p:txBody>
          <a:bodyPr>
            <a:normAutofit fontScale="32500" lnSpcReduction="20000"/>
          </a:bodyPr>
          <a:lstStyle/>
          <a:p>
            <a:pPr marL="514350" indent="-514350">
              <a:buNone/>
            </a:pPr>
            <a:r>
              <a:rPr lang="en-US" altLang="es-ES" sz="1800" b="1" dirty="0">
                <a:solidFill>
                  <a:srgbClr val="800000"/>
                </a:solidFill>
                <a:latin typeface="Times New Roman" panose="02020603050405020304" pitchFamily="18" charset="0"/>
                <a:ea typeface="MS PGothic" panose="020B0600070205080204" pitchFamily="34" charset="-128"/>
              </a:rPr>
              <a:t>			</a:t>
            </a:r>
            <a:r>
              <a:rPr lang="en-US" altLang="es-ES" sz="6000" b="1" dirty="0">
                <a:solidFill>
                  <a:srgbClr val="800000"/>
                </a:solidFill>
                <a:latin typeface="Times New Roman" panose="02020603050405020304" pitchFamily="18" charset="0"/>
                <a:ea typeface="MS PGothic" panose="020B0600070205080204" pitchFamily="34" charset="-128"/>
              </a:rPr>
              <a:t>                   III. </a:t>
            </a:r>
            <a:r>
              <a:rPr lang="en-US" altLang="es-ES" sz="6000" b="1" dirty="0">
                <a:solidFill>
                  <a:srgbClr val="C00000"/>
                </a:solidFill>
                <a:latin typeface="Times New Roman" panose="02020603050405020304" pitchFamily="18" charset="0"/>
                <a:ea typeface="MS PGothic" panose="020B0600070205080204" pitchFamily="34" charset="-128"/>
              </a:rPr>
              <a:t>SPECIFIC RISKS FOR THE CONSUMER : 													    </a:t>
            </a:r>
            <a:r>
              <a:rPr lang="en-US" altLang="es-ES" sz="6000" b="1" cap="all" dirty="0">
                <a:solidFill>
                  <a:srgbClr val="C00000"/>
                </a:solidFill>
                <a:latin typeface="Times New Roman" panose="02020603050405020304" pitchFamily="18" charset="0"/>
                <a:ea typeface="MS PGothic" panose="020B0600070205080204" pitchFamily="34" charset="-128"/>
              </a:rPr>
              <a:t>personalized or dynamic prices.</a:t>
            </a:r>
            <a:endParaRPr lang="en-US" altLang="es-ES" sz="6000" b="1" cap="all" dirty="0">
              <a:solidFill>
                <a:srgbClr val="800000"/>
              </a:solidFill>
              <a:latin typeface="Times New Roman" panose="02020603050405020304" pitchFamily="18" charset="0"/>
              <a:ea typeface="MS PGothic" panose="020B0600070205080204" pitchFamily="34" charset="-128"/>
            </a:endParaRPr>
          </a:p>
          <a:p>
            <a:pPr marL="514350" indent="-514350">
              <a:buNone/>
            </a:pPr>
            <a:r>
              <a:rPr lang="en-US" altLang="es-ES" dirty="0">
                <a:solidFill>
                  <a:srgbClr val="800000"/>
                </a:solidFill>
                <a:latin typeface="Times New Roman" panose="02020603050405020304" pitchFamily="18" charset="0"/>
                <a:ea typeface="MS PGothic" panose="020B0600070205080204" pitchFamily="34" charset="-128"/>
              </a:rPr>
              <a:t>			</a:t>
            </a:r>
            <a:r>
              <a:rPr lang="es-ES" sz="6000" b="1" dirty="0">
                <a:solidFill>
                  <a:srgbClr val="C00000"/>
                </a:solidFill>
                <a:effectLst/>
                <a:latin typeface="Times New Roman" panose="02020603050405020304" pitchFamily="18" charset="0"/>
                <a:cs typeface="Times New Roman" panose="02020603050405020304" pitchFamily="18" charset="0"/>
              </a:rPr>
              <a:t> </a:t>
            </a:r>
            <a:r>
              <a:rPr lang="en-US" sz="6000" b="1" dirty="0">
                <a:solidFill>
                  <a:srgbClr val="C00000"/>
                </a:solidFill>
                <a:effectLst/>
                <a:latin typeface="Times New Roman" panose="02020603050405020304" pitchFamily="18" charset="0"/>
                <a:cs typeface="Times New Roman" panose="02020603050405020304" pitchFamily="18" charset="0"/>
              </a:rPr>
              <a:t>European </a:t>
            </a:r>
            <a:r>
              <a:rPr lang="en-US" sz="6000" b="1" dirty="0" err="1">
                <a:solidFill>
                  <a:srgbClr val="C00000"/>
                </a:solidFill>
                <a:effectLst/>
                <a:latin typeface="Times New Roman" panose="02020603050405020304" pitchFamily="18" charset="0"/>
                <a:cs typeface="Times New Roman" panose="02020603050405020304" pitchFamily="18" charset="0"/>
              </a:rPr>
              <a:t>Declaratio</a:t>
            </a:r>
            <a:r>
              <a:rPr lang="en-US" altLang="es-ES" sz="6000" b="1" cap="all" dirty="0">
                <a:solidFill>
                  <a:srgbClr val="C00000"/>
                </a:solidFill>
                <a:latin typeface="Times New Roman" panose="02020603050405020304" pitchFamily="18" charset="0"/>
                <a:ea typeface="MS PGothic" panose="020B0600070205080204" pitchFamily="34" charset="-128"/>
              </a:rPr>
              <a:t> </a:t>
            </a:r>
            <a:r>
              <a:rPr lang="en-US" sz="6000" b="1" dirty="0">
                <a:solidFill>
                  <a:srgbClr val="C00000"/>
                </a:solidFill>
                <a:effectLst/>
                <a:latin typeface="Times New Roman" panose="02020603050405020304" pitchFamily="18" charset="0"/>
                <a:cs typeface="Times New Roman" panose="02020603050405020304" pitchFamily="18" charset="0"/>
              </a:rPr>
              <a:t>n on Digital Rights and Principles for the Digital Decade</a:t>
            </a:r>
            <a:br>
              <a:rPr lang="en-US" sz="4200" dirty="0">
                <a:effectLst/>
                <a:latin typeface="Baskerville" panose="02020502070401020303" pitchFamily="18" charset="0"/>
              </a:rPr>
            </a:br>
            <a:r>
              <a:rPr lang="en-US" sz="4200" dirty="0">
                <a:effectLst/>
                <a:latin typeface="Baskerville" panose="02020502070401020303" pitchFamily="18" charset="0"/>
              </a:rPr>
              <a:t>					</a:t>
            </a:r>
            <a:r>
              <a:rPr lang="en-US" sz="6800" b="1" dirty="0">
                <a:solidFill>
                  <a:schemeClr val="accent1"/>
                </a:solidFill>
                <a:effectLst/>
                <a:latin typeface="Baskerville" panose="02020502070401020303" pitchFamily="18" charset="0"/>
              </a:rPr>
              <a:t>Chapter III: Freedom of choice</a:t>
            </a:r>
          </a:p>
          <a:p>
            <a:pPr marL="0" indent="0" algn="just">
              <a:buNone/>
            </a:pPr>
            <a:r>
              <a:rPr lang="en-US" sz="6800" b="1" dirty="0">
                <a:solidFill>
                  <a:schemeClr val="accent1"/>
                </a:solidFill>
                <a:effectLst/>
                <a:latin typeface="Times New Roman" panose="02020603050405020304" pitchFamily="18" charset="0"/>
                <a:cs typeface="Times New Roman" panose="02020603050405020304" pitchFamily="18" charset="0"/>
              </a:rPr>
              <a:t>Interactions with algorithms and artificial intelligence systems </a:t>
            </a:r>
          </a:p>
          <a:p>
            <a:pPr marL="0" indent="0" algn="just">
              <a:buNone/>
            </a:pPr>
            <a:r>
              <a:rPr lang="en-US" sz="6800" b="1" dirty="0">
                <a:solidFill>
                  <a:schemeClr val="accent1"/>
                </a:solidFill>
                <a:effectLst/>
                <a:latin typeface="Times New Roman" panose="02020603050405020304" pitchFamily="18" charset="0"/>
                <a:cs typeface="Times New Roman" panose="02020603050405020304" pitchFamily="18" charset="0"/>
              </a:rPr>
              <a:t>8. Artificial intelligence should serve as a tool for people, with the ultimate aim of increasing human well-being. </a:t>
            </a:r>
          </a:p>
          <a:p>
            <a:pPr marL="0" indent="0" algn="just">
              <a:buNone/>
            </a:pPr>
            <a:r>
              <a:rPr lang="en-US" sz="6800" b="1" dirty="0">
                <a:solidFill>
                  <a:schemeClr val="accent1"/>
                </a:solidFill>
                <a:effectLst/>
                <a:latin typeface="Times New Roman" panose="02020603050405020304" pitchFamily="18" charset="0"/>
                <a:cs typeface="Times New Roman" panose="02020603050405020304" pitchFamily="18" charset="0"/>
              </a:rPr>
              <a:t>9. Everyone should be empowered </a:t>
            </a:r>
            <a:r>
              <a:rPr lang="en-US" sz="6800" b="1" u="sng" dirty="0">
                <a:solidFill>
                  <a:schemeClr val="accent1"/>
                </a:solidFill>
                <a:effectLst/>
                <a:latin typeface="Times New Roman" panose="02020603050405020304" pitchFamily="18" charset="0"/>
                <a:cs typeface="Times New Roman" panose="02020603050405020304" pitchFamily="18" charset="0"/>
              </a:rPr>
              <a:t>to benefit from the advantages of algorithmic </a:t>
            </a:r>
            <a:r>
              <a:rPr lang="en-US" sz="6800" b="1" dirty="0">
                <a:solidFill>
                  <a:schemeClr val="accent1"/>
                </a:solidFill>
                <a:effectLst/>
                <a:latin typeface="Times New Roman" panose="02020603050405020304" pitchFamily="18" charset="0"/>
                <a:cs typeface="Times New Roman" panose="02020603050405020304" pitchFamily="18" charset="0"/>
              </a:rPr>
              <a:t>and artificial intelligence systems including by making their own, </a:t>
            </a:r>
            <a:r>
              <a:rPr lang="en-US" sz="6800" b="1" u="sng" dirty="0">
                <a:solidFill>
                  <a:schemeClr val="accent1"/>
                </a:solidFill>
                <a:effectLst/>
                <a:latin typeface="Times New Roman" panose="02020603050405020304" pitchFamily="18" charset="0"/>
                <a:cs typeface="Times New Roman" panose="02020603050405020304" pitchFamily="18" charset="0"/>
              </a:rPr>
              <a:t>informed choices in the digital environment</a:t>
            </a:r>
            <a:r>
              <a:rPr lang="en-US" sz="6800" b="1" dirty="0">
                <a:solidFill>
                  <a:schemeClr val="accent1"/>
                </a:solidFill>
                <a:effectLst/>
                <a:latin typeface="Times New Roman" panose="02020603050405020304" pitchFamily="18" charset="0"/>
                <a:cs typeface="Times New Roman" panose="02020603050405020304" pitchFamily="18" charset="0"/>
              </a:rPr>
              <a:t>, while being protected against risks and harm to one’s health, safety and fundamental rights. </a:t>
            </a:r>
          </a:p>
          <a:p>
            <a:pPr marL="0" indent="0" algn="just">
              <a:buNone/>
            </a:pPr>
            <a:r>
              <a:rPr lang="en-US" sz="6800" b="1" dirty="0">
                <a:solidFill>
                  <a:schemeClr val="accent1"/>
                </a:solidFill>
                <a:effectLst/>
                <a:latin typeface="Times New Roman" panose="02020603050405020304" pitchFamily="18" charset="0"/>
                <a:cs typeface="Times New Roman" panose="02020603050405020304" pitchFamily="18" charset="0"/>
              </a:rPr>
              <a:t>We commit to:</a:t>
            </a:r>
          </a:p>
          <a:p>
            <a:pPr marL="400050" lvl="1" indent="0" algn="just">
              <a:buNone/>
            </a:pPr>
            <a:r>
              <a:rPr lang="en-US" sz="6800" b="1" dirty="0">
                <a:solidFill>
                  <a:schemeClr val="accent1"/>
                </a:solidFill>
                <a:effectLst/>
                <a:latin typeface="Times New Roman" panose="02020603050405020304" pitchFamily="18" charset="0"/>
                <a:cs typeface="Times New Roman" panose="02020603050405020304" pitchFamily="18" charset="0"/>
              </a:rPr>
              <a:t>a. promoting human-centric, trustworthy and ethical artificial intelligence systems throughout their development, deployment and use, in line with EU values;</a:t>
            </a:r>
          </a:p>
          <a:p>
            <a:pPr marL="400050" lvl="1" indent="0" algn="just">
              <a:buNone/>
            </a:pPr>
            <a:r>
              <a:rPr lang="en-US" sz="6800" b="1" dirty="0">
                <a:solidFill>
                  <a:schemeClr val="accent1"/>
                </a:solidFill>
                <a:effectLst/>
                <a:latin typeface="Times New Roman" panose="02020603050405020304" pitchFamily="18" charset="0"/>
                <a:cs typeface="Times New Roman" panose="02020603050405020304" pitchFamily="18" charset="0"/>
              </a:rPr>
              <a:t>b. ensuring an adequate level of transparency about the use of algorithms and artificial intelligence, and that people are empowered to use them </a:t>
            </a:r>
            <a:r>
              <a:rPr lang="en-US" sz="6800" b="1" u="sng" dirty="0">
                <a:solidFill>
                  <a:schemeClr val="accent1"/>
                </a:solidFill>
                <a:effectLst/>
                <a:latin typeface="Times New Roman" panose="02020603050405020304" pitchFamily="18" charset="0"/>
                <a:cs typeface="Times New Roman" panose="02020603050405020304" pitchFamily="18" charset="0"/>
              </a:rPr>
              <a:t>and are informed when interacting with them</a:t>
            </a:r>
            <a:r>
              <a:rPr lang="en-US" sz="6800" b="1" dirty="0">
                <a:solidFill>
                  <a:schemeClr val="accent1"/>
                </a:solidFill>
                <a:effectLst/>
                <a:latin typeface="Times New Roman" panose="02020603050405020304" pitchFamily="18" charset="0"/>
                <a:cs typeface="Times New Roman" panose="02020603050405020304" pitchFamily="18" charset="0"/>
              </a:rPr>
              <a:t>;</a:t>
            </a:r>
          </a:p>
          <a:p>
            <a:pPr marL="400050" lvl="1" indent="0" algn="just">
              <a:buNone/>
            </a:pPr>
            <a:r>
              <a:rPr lang="en-US" sz="6800" b="1" dirty="0">
                <a:solidFill>
                  <a:schemeClr val="accent1"/>
                </a:solidFill>
                <a:effectLst/>
                <a:latin typeface="Times New Roman" panose="02020603050405020304" pitchFamily="18" charset="0"/>
                <a:cs typeface="Times New Roman" panose="02020603050405020304" pitchFamily="18" charset="0"/>
              </a:rPr>
              <a:t>c. ensuring that algorithmic systems are based on </a:t>
            </a:r>
            <a:r>
              <a:rPr lang="en-US" sz="6800" b="1" u="sng" dirty="0">
                <a:solidFill>
                  <a:schemeClr val="accent1"/>
                </a:solidFill>
                <a:effectLst/>
                <a:latin typeface="Times New Roman" panose="02020603050405020304" pitchFamily="18" charset="0"/>
                <a:cs typeface="Times New Roman" panose="02020603050405020304" pitchFamily="18" charset="0"/>
              </a:rPr>
              <a:t>adequate datasets to avoid discrimination</a:t>
            </a:r>
            <a:r>
              <a:rPr lang="en-US" sz="6800" b="1" dirty="0">
                <a:solidFill>
                  <a:schemeClr val="accent1"/>
                </a:solidFill>
                <a:effectLst/>
                <a:latin typeface="Times New Roman" panose="02020603050405020304" pitchFamily="18" charset="0"/>
                <a:cs typeface="Times New Roman" panose="02020603050405020304" pitchFamily="18" charset="0"/>
              </a:rPr>
              <a:t> and enable human supervision of all outcomes affecting people’s safety and fundamental rights</a:t>
            </a:r>
            <a:r>
              <a:rPr lang="en-US" sz="4200" dirty="0">
                <a:solidFill>
                  <a:schemeClr val="accent1"/>
                </a:solidFill>
                <a:effectLst/>
                <a:latin typeface="Helvetica" pitchFamily="2" charset="0"/>
              </a:rPr>
              <a:t>;</a:t>
            </a:r>
          </a:p>
        </p:txBody>
      </p:sp>
    </p:spTree>
    <p:extLst>
      <p:ext uri="{BB962C8B-B14F-4D97-AF65-F5344CB8AC3E}">
        <p14:creationId xmlns:p14="http://schemas.microsoft.com/office/powerpoint/2010/main" val="2495774759"/>
      </p:ext>
    </p:extLst>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086BA048-0AD5-F697-5FDE-8B72365B667F}"/>
              </a:ext>
            </a:extLst>
          </p:cNvPr>
          <p:cNvSpPr>
            <a:spLocks noGrp="1"/>
          </p:cNvSpPr>
          <p:nvPr>
            <p:ph type="title"/>
          </p:nvPr>
        </p:nvSpPr>
        <p:spPr>
          <a:xfrm>
            <a:off x="342900" y="44451"/>
            <a:ext cx="11101388" cy="584941"/>
          </a:xfrm>
        </p:spPr>
        <p:txBody>
          <a:bodyPr>
            <a:normAutofit fontScale="90000"/>
          </a:bodyPr>
          <a:lstStyle/>
          <a:p>
            <a:pPr algn="ctr" eaLnBrk="1" hangingPunct="1"/>
            <a:r>
              <a:rPr lang="en-US" b="1" dirty="0">
                <a:solidFill>
                  <a:srgbClr val="C00000"/>
                </a:solidFill>
                <a:latin typeface="Baskerville Old Face" panose="02020602080505020303" pitchFamily="18" charset="77"/>
                <a:ea typeface="Lato" panose="020F0502020204030203" pitchFamily="34" charset="0"/>
                <a:cs typeface="Lato" panose="020F0502020204030203" pitchFamily="34" charset="0"/>
              </a:rPr>
              <a:t>Neuroscience, Artificial Intelligence and Consumer Protection</a:t>
            </a:r>
            <a:br>
              <a:rPr lang="en-US" b="1" dirty="0">
                <a:solidFill>
                  <a:schemeClr val="accent1">
                    <a:lumMod val="60000"/>
                    <a:lumOff val="40000"/>
                  </a:schemeClr>
                </a:solidFill>
                <a:latin typeface="Baskerville Old Face" panose="02020602080505020303" pitchFamily="18" charset="77"/>
                <a:ea typeface="Lato" panose="020F0502020204030203" pitchFamily="34" charset="0"/>
                <a:cs typeface="Lato" panose="020F0502020204030203" pitchFamily="34" charset="0"/>
              </a:rPr>
            </a:br>
            <a:endParaRPr lang="en-US" altLang="es-ES" b="1" u="sng" dirty="0">
              <a:solidFill>
                <a:srgbClr val="5C2610"/>
              </a:solidFill>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21506" name="Rectangle 3">
            <a:extLst>
              <a:ext uri="{FF2B5EF4-FFF2-40B4-BE49-F238E27FC236}">
                <a16:creationId xmlns:a16="http://schemas.microsoft.com/office/drawing/2014/main" id="{61CFFF54-E5CA-B3F0-EA0D-94EC0890F2FE}"/>
              </a:ext>
            </a:extLst>
          </p:cNvPr>
          <p:cNvSpPr>
            <a:spLocks noGrp="1"/>
          </p:cNvSpPr>
          <p:nvPr>
            <p:ph idx="1"/>
          </p:nvPr>
        </p:nvSpPr>
        <p:spPr>
          <a:xfrm>
            <a:off x="166687" y="629392"/>
            <a:ext cx="11858625" cy="6571508"/>
          </a:xfrm>
        </p:spPr>
        <p:txBody>
          <a:bodyPr>
            <a:normAutofit fontScale="62500" lnSpcReduction="20000"/>
          </a:bodyPr>
          <a:lstStyle/>
          <a:p>
            <a:pPr marL="190350" indent="-262350">
              <a:spcBef>
                <a:spcPts val="0"/>
              </a:spcBef>
              <a:buNone/>
            </a:pPr>
            <a:r>
              <a:rPr lang="en-US" altLang="es-ES" dirty="0">
                <a:solidFill>
                  <a:srgbClr val="800000"/>
                </a:solidFill>
                <a:latin typeface="Times New Roman" panose="02020603050405020304" pitchFamily="18" charset="0"/>
                <a:ea typeface="MS PGothic" panose="020B0600070205080204" pitchFamily="34" charset="-128"/>
              </a:rPr>
              <a:t>			</a:t>
            </a:r>
            <a:r>
              <a:rPr lang="es-ES" sz="2400" b="1" dirty="0">
                <a:solidFill>
                  <a:srgbClr val="C00000"/>
                </a:solidFill>
                <a:effectLst/>
                <a:latin typeface="Times New Roman" panose="02020603050405020304" pitchFamily="18" charset="0"/>
                <a:cs typeface="Times New Roman" panose="02020603050405020304" pitchFamily="18" charset="0"/>
              </a:rPr>
              <a:t> </a:t>
            </a:r>
            <a:r>
              <a:rPr lang="en-US" altLang="es-ES" sz="2400" b="1" dirty="0">
                <a:solidFill>
                  <a:srgbClr val="800000"/>
                </a:solidFill>
                <a:latin typeface="Times New Roman" panose="02020603050405020304" pitchFamily="18" charset="0"/>
                <a:ea typeface="MS PGothic" panose="020B0600070205080204" pitchFamily="34" charset="-128"/>
              </a:rPr>
              <a:t> 	</a:t>
            </a:r>
            <a:r>
              <a:rPr lang="en-US" altLang="es-ES" sz="3800" b="1" dirty="0">
                <a:solidFill>
                  <a:srgbClr val="800000"/>
                </a:solidFill>
                <a:latin typeface="Times New Roman" panose="02020603050405020304" pitchFamily="18" charset="0"/>
                <a:ea typeface="MS PGothic" panose="020B0600070205080204" pitchFamily="34" charset="-128"/>
              </a:rPr>
              <a:t>III. </a:t>
            </a:r>
            <a:r>
              <a:rPr lang="en-US" altLang="es-ES" sz="3800" b="1" dirty="0">
                <a:solidFill>
                  <a:srgbClr val="C00000"/>
                </a:solidFill>
                <a:latin typeface="Times New Roman" panose="02020603050405020304" pitchFamily="18" charset="0"/>
                <a:ea typeface="MS PGothic" panose="020B0600070205080204" pitchFamily="34" charset="-128"/>
              </a:rPr>
              <a:t>SPECIFIC RISKS FOR THE CONSUMER : 												</a:t>
            </a:r>
            <a:r>
              <a:rPr lang="en-US" altLang="es-ES" sz="3800" b="1" cap="all" dirty="0">
                <a:solidFill>
                  <a:srgbClr val="C00000"/>
                </a:solidFill>
                <a:latin typeface="Times New Roman" panose="02020603050405020304" pitchFamily="18" charset="0"/>
                <a:ea typeface="MS PGothic" panose="020B0600070205080204" pitchFamily="34" charset="-128"/>
              </a:rPr>
              <a:t>personalized or dynamic prices.</a:t>
            </a:r>
            <a:endParaRPr lang="en-US" altLang="es-ES" sz="3800" b="1" cap="all" dirty="0">
              <a:solidFill>
                <a:srgbClr val="800000"/>
              </a:solidFill>
              <a:latin typeface="Times New Roman" panose="02020603050405020304" pitchFamily="18" charset="0"/>
              <a:ea typeface="MS PGothic" panose="020B0600070205080204" pitchFamily="34" charset="-128"/>
            </a:endParaRPr>
          </a:p>
          <a:p>
            <a:pPr marL="190350" indent="-262350">
              <a:spcBef>
                <a:spcPts val="0"/>
              </a:spcBef>
              <a:buNone/>
            </a:pPr>
            <a:r>
              <a:rPr lang="en-US" altLang="es-ES" sz="2400" dirty="0">
                <a:solidFill>
                  <a:srgbClr val="800000"/>
                </a:solidFill>
                <a:latin typeface="Times New Roman" panose="02020603050405020304" pitchFamily="18" charset="0"/>
                <a:ea typeface="MS PGothic" panose="020B0600070205080204" pitchFamily="34" charset="-128"/>
              </a:rPr>
              <a:t>			</a:t>
            </a:r>
            <a:r>
              <a:rPr lang="es-ES" sz="2400" b="1" dirty="0">
                <a:solidFill>
                  <a:srgbClr val="C00000"/>
                </a:solidFill>
                <a:effectLst/>
                <a:latin typeface="Times New Roman" panose="02020603050405020304" pitchFamily="18" charset="0"/>
                <a:cs typeface="Times New Roman" panose="02020603050405020304" pitchFamily="18" charset="0"/>
              </a:rPr>
              <a:t> </a:t>
            </a:r>
            <a:r>
              <a:rPr lang="en-US" sz="3900" b="1" dirty="0">
                <a:solidFill>
                  <a:srgbClr val="C00000"/>
                </a:solidFill>
                <a:effectLst/>
                <a:latin typeface="Times New Roman" panose="02020603050405020304" pitchFamily="18" charset="0"/>
                <a:cs typeface="Times New Roman" panose="02020603050405020304" pitchFamily="18" charset="0"/>
              </a:rPr>
              <a:t>European Declaration on Digital Rights and Principles for the 	Digital Decade</a:t>
            </a:r>
            <a:br>
              <a:rPr lang="en-US" sz="4200" dirty="0">
                <a:effectLst/>
                <a:latin typeface="Baskerville" panose="02020502070401020303" pitchFamily="18" charset="0"/>
              </a:rPr>
            </a:br>
            <a:r>
              <a:rPr lang="en-US" sz="4200" dirty="0">
                <a:effectLst/>
                <a:latin typeface="Baskerville" panose="02020502070401020303" pitchFamily="18" charset="0"/>
              </a:rPr>
              <a:t>						</a:t>
            </a:r>
            <a:r>
              <a:rPr lang="en-US" sz="4000" b="1" u="sng" dirty="0">
                <a:solidFill>
                  <a:srgbClr val="C00000"/>
                </a:solidFill>
                <a:effectLst/>
                <a:latin typeface="Times New Roman" panose="02020603050405020304" pitchFamily="18" charset="0"/>
                <a:cs typeface="Times New Roman" panose="02020603050405020304" pitchFamily="18" charset="0"/>
              </a:rPr>
              <a:t>Chapter III: Freedom of choice</a:t>
            </a:r>
          </a:p>
          <a:p>
            <a:pPr marL="0" indent="0" algn="ctr">
              <a:spcBef>
                <a:spcPts val="0"/>
              </a:spcBef>
              <a:buNone/>
            </a:pPr>
            <a:r>
              <a:rPr lang="en-US" sz="3600" dirty="0">
                <a:solidFill>
                  <a:srgbClr val="C00000"/>
                </a:solidFill>
                <a:effectLst/>
                <a:latin typeface="Times New Roman" panose="02020603050405020304" pitchFamily="18" charset="0"/>
                <a:cs typeface="Times New Roman" panose="02020603050405020304" pitchFamily="18" charset="0"/>
              </a:rPr>
              <a:t>Interactions with algorithms and artificial intelligence systems </a:t>
            </a:r>
          </a:p>
          <a:p>
            <a:pPr marL="0" indent="0" algn="just">
              <a:buNone/>
            </a:pPr>
            <a:r>
              <a:rPr lang="en-US" sz="3600" b="1" dirty="0">
                <a:solidFill>
                  <a:srgbClr val="C00000"/>
                </a:solidFill>
                <a:effectLst/>
                <a:latin typeface="Times New Roman" panose="02020603050405020304" pitchFamily="18" charset="0"/>
                <a:cs typeface="Times New Roman" panose="02020603050405020304" pitchFamily="18" charset="0"/>
              </a:rPr>
              <a:t>9. Everyone </a:t>
            </a:r>
            <a:r>
              <a:rPr lang="en-US" sz="3600" dirty="0">
                <a:solidFill>
                  <a:srgbClr val="C00000"/>
                </a:solidFill>
                <a:effectLst/>
                <a:latin typeface="Times New Roman" panose="02020603050405020304" pitchFamily="18" charset="0"/>
                <a:cs typeface="Times New Roman" panose="02020603050405020304" pitchFamily="18" charset="0"/>
              </a:rPr>
              <a:t>should be empowered to benefit from the advantages of algorithmic and artificial intelligence systems including </a:t>
            </a:r>
            <a:r>
              <a:rPr lang="en-US" sz="3600" b="1" dirty="0">
                <a:solidFill>
                  <a:srgbClr val="C00000"/>
                </a:solidFill>
                <a:effectLst/>
                <a:latin typeface="Times New Roman" panose="02020603050405020304" pitchFamily="18" charset="0"/>
                <a:cs typeface="Times New Roman" panose="02020603050405020304" pitchFamily="18" charset="0"/>
              </a:rPr>
              <a:t>by making their own, informed choices </a:t>
            </a:r>
            <a:r>
              <a:rPr lang="en-US" sz="3600" dirty="0">
                <a:solidFill>
                  <a:srgbClr val="C00000"/>
                </a:solidFill>
                <a:effectLst/>
                <a:latin typeface="Times New Roman" panose="02020603050405020304" pitchFamily="18" charset="0"/>
                <a:cs typeface="Times New Roman" panose="02020603050405020304" pitchFamily="18" charset="0"/>
              </a:rPr>
              <a:t>in the digital environment, while being protected against risks and harm to one’s health, safety and fundamental rights. We commit to:</a:t>
            </a:r>
          </a:p>
          <a:p>
            <a:pPr marL="400050" lvl="1" indent="0" algn="just">
              <a:buNone/>
            </a:pPr>
            <a:r>
              <a:rPr lang="en-US" sz="3600" dirty="0">
                <a:solidFill>
                  <a:srgbClr val="C00000"/>
                </a:solidFill>
                <a:effectLst/>
                <a:latin typeface="Times New Roman" panose="02020603050405020304" pitchFamily="18" charset="0"/>
                <a:cs typeface="Times New Roman" panose="02020603050405020304" pitchFamily="18" charset="0"/>
              </a:rPr>
              <a:t>d. ensuring that technologies such as artificial intelligence </a:t>
            </a:r>
            <a:r>
              <a:rPr lang="en-US" sz="3600" b="1" u="sng" dirty="0">
                <a:solidFill>
                  <a:srgbClr val="C00000"/>
                </a:solidFill>
                <a:effectLst/>
                <a:latin typeface="Times New Roman" panose="02020603050405020304" pitchFamily="18" charset="0"/>
                <a:cs typeface="Times New Roman" panose="02020603050405020304" pitchFamily="18" charset="0"/>
              </a:rPr>
              <a:t>are not used to pre-empt people’s choices</a:t>
            </a:r>
            <a:r>
              <a:rPr lang="en-US" sz="3600" dirty="0">
                <a:solidFill>
                  <a:srgbClr val="C00000"/>
                </a:solidFill>
                <a:effectLst/>
                <a:latin typeface="Times New Roman" panose="02020603050405020304" pitchFamily="18" charset="0"/>
                <a:cs typeface="Times New Roman" panose="02020603050405020304" pitchFamily="18" charset="0"/>
              </a:rPr>
              <a:t>, </a:t>
            </a:r>
            <a:r>
              <a:rPr lang="en-US" sz="3600" b="1" u="sng" dirty="0">
                <a:solidFill>
                  <a:srgbClr val="C00000"/>
                </a:solidFill>
                <a:effectLst/>
                <a:latin typeface="Times New Roman" panose="02020603050405020304" pitchFamily="18" charset="0"/>
                <a:cs typeface="Times New Roman" panose="02020603050405020304" pitchFamily="18" charset="0"/>
              </a:rPr>
              <a:t>for example</a:t>
            </a:r>
            <a:r>
              <a:rPr lang="en-US" sz="3600" dirty="0">
                <a:solidFill>
                  <a:srgbClr val="C00000"/>
                </a:solidFill>
                <a:effectLst/>
                <a:latin typeface="Times New Roman" panose="02020603050405020304" pitchFamily="18" charset="0"/>
                <a:cs typeface="Times New Roman" panose="02020603050405020304" pitchFamily="18" charset="0"/>
              </a:rPr>
              <a:t> regarding health, education, employment, and their private life;</a:t>
            </a:r>
          </a:p>
          <a:p>
            <a:pPr marL="400050" lvl="1" indent="0" algn="just">
              <a:buNone/>
            </a:pPr>
            <a:r>
              <a:rPr lang="en-US" sz="3600" dirty="0">
                <a:solidFill>
                  <a:srgbClr val="C00000"/>
                </a:solidFill>
                <a:effectLst/>
                <a:latin typeface="Times New Roman" panose="02020603050405020304" pitchFamily="18" charset="0"/>
                <a:cs typeface="Times New Roman" panose="02020603050405020304" pitchFamily="18" charset="0"/>
              </a:rPr>
              <a:t>e. providing for safeguards and taking appropriate action, including by promoting trustworthy standards, to ensure that artificial intelligence and digital systems are, at all times, safe and used in full respect for fundamental rights;</a:t>
            </a:r>
          </a:p>
          <a:p>
            <a:pPr marL="400050" lvl="1" indent="0" algn="just">
              <a:buNone/>
            </a:pPr>
            <a:r>
              <a:rPr lang="en-US" sz="3600" dirty="0">
                <a:solidFill>
                  <a:srgbClr val="C00000"/>
                </a:solidFill>
                <a:effectLst/>
                <a:latin typeface="Times New Roman" panose="02020603050405020304" pitchFamily="18" charset="0"/>
                <a:cs typeface="Times New Roman" panose="02020603050405020304" pitchFamily="18" charset="0"/>
              </a:rPr>
              <a:t>f. taking measures to ensure that research in artificial intelligence respects the highest ethical standards and relevant EU law.</a:t>
            </a:r>
          </a:p>
          <a:p>
            <a:pPr marL="0" indent="0" algn="just">
              <a:buNone/>
            </a:pPr>
            <a:r>
              <a:rPr lang="en-US" sz="3800" b="1" dirty="0">
                <a:solidFill>
                  <a:srgbClr val="C00000"/>
                </a:solidFill>
                <a:effectLst/>
                <a:latin typeface="Times New Roman" panose="02020603050405020304" pitchFamily="18" charset="0"/>
                <a:cs typeface="Times New Roman" panose="02020603050405020304" pitchFamily="18" charset="0"/>
              </a:rPr>
              <a:t>10. Everyone </a:t>
            </a:r>
            <a:r>
              <a:rPr lang="en-US" sz="3800" dirty="0">
                <a:solidFill>
                  <a:srgbClr val="C00000"/>
                </a:solidFill>
                <a:effectLst/>
                <a:latin typeface="Times New Roman" panose="02020603050405020304" pitchFamily="18" charset="0"/>
                <a:cs typeface="Times New Roman" panose="02020603050405020304" pitchFamily="18" charset="0"/>
              </a:rPr>
              <a:t>should </a:t>
            </a:r>
            <a:r>
              <a:rPr lang="en-US" sz="3800" b="1" dirty="0">
                <a:solidFill>
                  <a:srgbClr val="C00000"/>
                </a:solidFill>
                <a:effectLst/>
                <a:latin typeface="Times New Roman" panose="02020603050405020304" pitchFamily="18" charset="0"/>
                <a:cs typeface="Times New Roman" panose="02020603050405020304" pitchFamily="18" charset="0"/>
              </a:rPr>
              <a:t>be able to effectively and freely </a:t>
            </a:r>
            <a:r>
              <a:rPr lang="en-US" sz="3800" dirty="0">
                <a:solidFill>
                  <a:srgbClr val="C00000"/>
                </a:solidFill>
                <a:effectLst/>
                <a:latin typeface="Times New Roman" panose="02020603050405020304" pitchFamily="18" charset="0"/>
                <a:cs typeface="Times New Roman" panose="02020603050405020304" pitchFamily="18" charset="0"/>
              </a:rPr>
              <a:t>choose which online services to use, based </a:t>
            </a:r>
            <a:r>
              <a:rPr lang="en-US" sz="3800" b="1" u="sng" dirty="0">
                <a:solidFill>
                  <a:srgbClr val="C00000"/>
                </a:solidFill>
                <a:effectLst/>
                <a:latin typeface="Times New Roman" panose="02020603050405020304" pitchFamily="18" charset="0"/>
                <a:cs typeface="Times New Roman" panose="02020603050405020304" pitchFamily="18" charset="0"/>
              </a:rPr>
              <a:t>on objective, transparent, easily accessible and reliable </a:t>
            </a:r>
            <a:r>
              <a:rPr lang="en-US" sz="3800" dirty="0">
                <a:solidFill>
                  <a:srgbClr val="C00000"/>
                </a:solidFill>
                <a:effectLst/>
                <a:latin typeface="Times New Roman" panose="02020603050405020304" pitchFamily="18" charset="0"/>
                <a:cs typeface="Times New Roman" panose="02020603050405020304" pitchFamily="18" charset="0"/>
              </a:rPr>
              <a:t>information</a:t>
            </a:r>
            <a:r>
              <a:rPr lang="en-US" sz="3800" dirty="0">
                <a:effectLst/>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519125201"/>
      </p:ext>
    </p:ext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086BA048-0AD5-F697-5FDE-8B72365B667F}"/>
              </a:ext>
            </a:extLst>
          </p:cNvPr>
          <p:cNvSpPr>
            <a:spLocks noGrp="1"/>
          </p:cNvSpPr>
          <p:nvPr>
            <p:ph type="title"/>
          </p:nvPr>
        </p:nvSpPr>
        <p:spPr>
          <a:xfrm>
            <a:off x="342900" y="44451"/>
            <a:ext cx="11101388" cy="584941"/>
          </a:xfrm>
        </p:spPr>
        <p:txBody>
          <a:bodyPr>
            <a:normAutofit fontScale="90000"/>
          </a:bodyPr>
          <a:lstStyle/>
          <a:p>
            <a:pPr algn="ctr" eaLnBrk="1" hangingPunct="1"/>
            <a:r>
              <a:rPr lang="en-US" b="1" dirty="0">
                <a:solidFill>
                  <a:srgbClr val="C00000"/>
                </a:solidFill>
                <a:latin typeface="Baskerville Old Face" panose="02020602080505020303" pitchFamily="18" charset="77"/>
                <a:ea typeface="Lato" panose="020F0502020204030203" pitchFamily="34" charset="0"/>
                <a:cs typeface="Lato" panose="020F0502020204030203" pitchFamily="34" charset="0"/>
              </a:rPr>
              <a:t>Neuroscience, Artificial Intelligence and Consumer Protection</a:t>
            </a:r>
            <a:br>
              <a:rPr lang="en-US" b="1" dirty="0">
                <a:solidFill>
                  <a:schemeClr val="accent1">
                    <a:lumMod val="60000"/>
                    <a:lumOff val="40000"/>
                  </a:schemeClr>
                </a:solidFill>
                <a:latin typeface="Baskerville Old Face" panose="02020602080505020303" pitchFamily="18" charset="77"/>
                <a:ea typeface="Lato" panose="020F0502020204030203" pitchFamily="34" charset="0"/>
                <a:cs typeface="Lato" panose="020F0502020204030203" pitchFamily="34" charset="0"/>
              </a:rPr>
            </a:br>
            <a:endParaRPr lang="en-US" altLang="es-ES" b="1" u="sng" dirty="0">
              <a:solidFill>
                <a:srgbClr val="5C2610"/>
              </a:solidFill>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21506" name="Rectangle 3">
            <a:extLst>
              <a:ext uri="{FF2B5EF4-FFF2-40B4-BE49-F238E27FC236}">
                <a16:creationId xmlns:a16="http://schemas.microsoft.com/office/drawing/2014/main" id="{61CFFF54-E5CA-B3F0-EA0D-94EC0890F2FE}"/>
              </a:ext>
            </a:extLst>
          </p:cNvPr>
          <p:cNvSpPr>
            <a:spLocks noGrp="1"/>
          </p:cNvSpPr>
          <p:nvPr>
            <p:ph idx="1"/>
          </p:nvPr>
        </p:nvSpPr>
        <p:spPr>
          <a:xfrm>
            <a:off x="114299" y="629392"/>
            <a:ext cx="11858625" cy="6184157"/>
          </a:xfrm>
        </p:spPr>
        <p:txBody>
          <a:bodyPr>
            <a:normAutofit fontScale="92500"/>
          </a:bodyPr>
          <a:lstStyle/>
          <a:p>
            <a:pPr marL="262350" indent="-262350" algn="ctr">
              <a:spcBef>
                <a:spcPts val="0"/>
              </a:spcBef>
              <a:buNone/>
            </a:pPr>
            <a:r>
              <a:rPr lang="en-GB" altLang="es-ES" sz="1800" b="1" dirty="0">
                <a:solidFill>
                  <a:srgbClr val="800000"/>
                </a:solidFill>
                <a:latin typeface="Times New Roman" panose="02020603050405020304" pitchFamily="18" charset="0"/>
                <a:ea typeface="MS PGothic" panose="020B0600070205080204" pitchFamily="34" charset="-128"/>
              </a:rPr>
              <a:t>					</a:t>
            </a:r>
            <a:r>
              <a:rPr lang="en-GB" altLang="es-ES" sz="2400" b="1" dirty="0">
                <a:solidFill>
                  <a:srgbClr val="800000"/>
                </a:solidFill>
                <a:latin typeface="Times New Roman" panose="02020603050405020304" pitchFamily="18" charset="0"/>
                <a:ea typeface="MS PGothic" panose="020B0600070205080204" pitchFamily="34" charset="-128"/>
                <a:cs typeface="Times New Roman" panose="02020603050405020304" pitchFamily="18" charset="0"/>
              </a:rPr>
              <a:t> </a:t>
            </a:r>
            <a:r>
              <a:rPr lang="en-GB" altLang="es-ES" sz="2600" b="1" dirty="0">
                <a:solidFill>
                  <a:srgbClr val="800000"/>
                </a:solidFill>
                <a:latin typeface="Times New Roman" panose="02020603050405020304" pitchFamily="18" charset="0"/>
                <a:ea typeface="MS PGothic" panose="020B0600070205080204" pitchFamily="34" charset="-128"/>
                <a:cs typeface="Times New Roman" panose="02020603050405020304" pitchFamily="18" charset="0"/>
              </a:rPr>
              <a:t>III SPECIFIC RISKS FOR THE CONSUMER</a:t>
            </a:r>
            <a:r>
              <a:rPr lang="en-GB" altLang="es-ES" sz="2800" b="1" dirty="0">
                <a:solidFill>
                  <a:srgbClr val="C00000"/>
                </a:solidFill>
                <a:latin typeface="Times New Roman" panose="02020603050405020304" pitchFamily="18" charset="0"/>
                <a:ea typeface="MS PGothic" panose="020B0600070205080204" pitchFamily="34" charset="-128"/>
                <a:cs typeface="Times New Roman" panose="02020603050405020304" pitchFamily="18" charset="0"/>
              </a:rPr>
              <a:t>: 	 </a:t>
            </a:r>
            <a:r>
              <a:rPr lang="en-GB" altLang="es-ES" sz="2600" b="1" dirty="0">
                <a:solidFill>
                  <a:srgbClr val="C00000"/>
                </a:solidFill>
                <a:latin typeface="Times New Roman" panose="02020603050405020304" pitchFamily="18" charset="0"/>
                <a:ea typeface="MS PGothic" panose="020B0600070205080204" pitchFamily="34" charset="-128"/>
                <a:cs typeface="Times New Roman" panose="02020603050405020304" pitchFamily="18" charset="0"/>
              </a:rPr>
              <a:t>P</a:t>
            </a:r>
            <a:r>
              <a:rPr lang="en-GB" altLang="es-ES" sz="2600" b="1" cap="all" dirty="0">
                <a:solidFill>
                  <a:srgbClr val="C00000"/>
                </a:solidFill>
                <a:latin typeface="Times New Roman" panose="02020603050405020304" pitchFamily="18" charset="0"/>
                <a:ea typeface="MS PGothic" panose="020B0600070205080204" pitchFamily="34" charset="-128"/>
                <a:cs typeface="Times New Roman" panose="02020603050405020304" pitchFamily="18" charset="0"/>
              </a:rPr>
              <a:t>ersonalized 	or dynamic prices.</a:t>
            </a:r>
          </a:p>
          <a:p>
            <a:pPr marL="262350" indent="-262350" algn="ctr">
              <a:spcBef>
                <a:spcPts val="0"/>
              </a:spcBef>
              <a:buNone/>
            </a:pPr>
            <a:r>
              <a:rPr lang="en-GB" altLang="es-ES" sz="2400" b="1" cap="all" dirty="0">
                <a:solidFill>
                  <a:srgbClr val="C00000"/>
                </a:solidFill>
                <a:latin typeface="Times New Roman" panose="02020603050405020304" pitchFamily="18" charset="0"/>
                <a:ea typeface="MS PGothic" panose="020B0600070205080204" pitchFamily="34" charset="-128"/>
                <a:cs typeface="Times New Roman" panose="02020603050405020304" pitchFamily="18" charset="0"/>
              </a:rPr>
              <a:t>Artificial Intelligence Act (proposal: 13.III.2024)</a:t>
            </a:r>
          </a:p>
          <a:p>
            <a:pPr marL="262350" indent="-262350" algn="ctr">
              <a:spcBef>
                <a:spcPts val="0"/>
              </a:spcBef>
              <a:buNone/>
            </a:pPr>
            <a:r>
              <a:rPr lang="en-GB" sz="24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CHAPTER II. PROHIBITED ARTIFICIAL INTELLIGENCE PRACTICES</a:t>
            </a:r>
            <a:endParaRPr lang="en-GB" sz="24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gn="ctr">
              <a:spcBef>
                <a:spcPts val="0"/>
              </a:spcBef>
              <a:buNone/>
            </a:pPr>
            <a:r>
              <a:rPr lang="en-GB" sz="2400"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Article 5</a:t>
            </a:r>
            <a:br>
              <a:rPr lang="en-GB" sz="24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br>
            <a:r>
              <a:rPr lang="en-GB"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Prohibited AI Practices</a:t>
            </a:r>
            <a:endParaRPr lang="en-GB" sz="24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spcBef>
                <a:spcPts val="0"/>
              </a:spcBef>
              <a:buNone/>
            </a:pPr>
            <a:r>
              <a:rPr lang="en-GB" sz="24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1.	The following AI practices shall be prohibited:</a:t>
            </a:r>
            <a:endParaRPr lang="en-GB" sz="24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1014730" indent="-457200" algn="just">
              <a:spcBef>
                <a:spcPts val="0"/>
              </a:spcBef>
              <a:buAutoNum type="alphaLcParenBoth"/>
            </a:pPr>
            <a:r>
              <a:rPr lang="en-GB" sz="24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the placing on the market, the putting into service or the use of an AI system that deploys </a:t>
            </a:r>
            <a:r>
              <a:rPr lang="en-GB" sz="2400" b="1" u="sng"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subliminal techniques </a:t>
            </a:r>
            <a:r>
              <a:rPr lang="en-GB" sz="24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beyond a person’s consciousness* </a:t>
            </a:r>
            <a:r>
              <a:rPr lang="en-GB" sz="2400" b="1" i="1" dirty="0">
                <a:solidFill>
                  <a:srgbClr val="C00000"/>
                </a:solidFill>
                <a:effectLst/>
                <a:highlight>
                  <a:srgbClr val="00FF00"/>
                </a:highlight>
                <a:latin typeface="Times New Roman" panose="02020603050405020304" pitchFamily="18" charset="0"/>
                <a:ea typeface="Calibri" panose="020F0502020204030204" pitchFamily="34" charset="0"/>
                <a:cs typeface="Times New Roman" panose="02020603050405020304" pitchFamily="18" charset="0"/>
              </a:rPr>
              <a:t>or purposefully </a:t>
            </a:r>
            <a:r>
              <a:rPr lang="en-GB" sz="2800" b="1" i="1" u="sng" dirty="0">
                <a:solidFill>
                  <a:srgbClr val="C00000"/>
                </a:solidFill>
                <a:effectLst/>
                <a:highlight>
                  <a:srgbClr val="00FF00"/>
                </a:highlight>
                <a:latin typeface="Times New Roman" panose="02020603050405020304" pitchFamily="18" charset="0"/>
                <a:ea typeface="Calibri" panose="020F0502020204030204" pitchFamily="34" charset="0"/>
                <a:cs typeface="Times New Roman" panose="02020603050405020304" pitchFamily="18" charset="0"/>
              </a:rPr>
              <a:t>manipulative or deceptive </a:t>
            </a:r>
            <a:r>
              <a:rPr lang="en-GB" sz="2400" b="1" i="1" u="sng" dirty="0">
                <a:solidFill>
                  <a:srgbClr val="C00000"/>
                </a:solidFill>
                <a:effectLst/>
                <a:highlight>
                  <a:srgbClr val="00FF00"/>
                </a:highlight>
                <a:latin typeface="Times New Roman" panose="02020603050405020304" pitchFamily="18" charset="0"/>
                <a:ea typeface="Calibri" panose="020F0502020204030204" pitchFamily="34" charset="0"/>
                <a:cs typeface="Times New Roman" panose="02020603050405020304" pitchFamily="18" charset="0"/>
              </a:rPr>
              <a:t>techniques</a:t>
            </a:r>
            <a:r>
              <a:rPr lang="en-GB" sz="2400" b="1" i="1" dirty="0">
                <a:solidFill>
                  <a:srgbClr val="C00000"/>
                </a:solidFill>
                <a:effectLst/>
                <a:highlight>
                  <a:srgbClr val="00FF00"/>
                </a:highlight>
                <a:latin typeface="Times New Roman" panose="02020603050405020304" pitchFamily="18" charset="0"/>
                <a:ea typeface="Calibri" panose="020F0502020204030204" pitchFamily="34" charset="0"/>
                <a:cs typeface="Times New Roman" panose="02020603050405020304" pitchFamily="18" charset="0"/>
              </a:rPr>
              <a:t>, </a:t>
            </a:r>
            <a:r>
              <a:rPr lang="en-GB" sz="2400" b="1" i="1" u="sng" dirty="0">
                <a:solidFill>
                  <a:srgbClr val="C00000"/>
                </a:solidFill>
                <a:effectLst/>
                <a:highlight>
                  <a:srgbClr val="00FF00"/>
                </a:highlight>
                <a:latin typeface="Times New Roman" panose="02020603050405020304" pitchFamily="18" charset="0"/>
                <a:ea typeface="Calibri" panose="020F0502020204030204" pitchFamily="34" charset="0"/>
                <a:cs typeface="Times New Roman" panose="02020603050405020304" pitchFamily="18" charset="0"/>
              </a:rPr>
              <a:t>with the objective</a:t>
            </a:r>
            <a:r>
              <a:rPr lang="en-GB" sz="2400" b="1" i="1" dirty="0">
                <a:solidFill>
                  <a:srgbClr val="C00000"/>
                </a:solidFill>
                <a:effectLst/>
                <a:highlight>
                  <a:srgbClr val="00FF00"/>
                </a:highlight>
                <a:latin typeface="Times New Roman" panose="02020603050405020304" pitchFamily="18" charset="0"/>
                <a:ea typeface="Calibri" panose="020F0502020204030204" pitchFamily="34" charset="0"/>
                <a:cs typeface="Times New Roman" panose="02020603050405020304" pitchFamily="18" charset="0"/>
              </a:rPr>
              <a:t>, or </a:t>
            </a:r>
            <a:r>
              <a:rPr lang="en-GB" sz="2400" b="1" i="1" u="sng" dirty="0">
                <a:solidFill>
                  <a:srgbClr val="C00000"/>
                </a:solidFill>
                <a:effectLst/>
                <a:highlight>
                  <a:srgbClr val="00FF00"/>
                </a:highlight>
                <a:latin typeface="Times New Roman" panose="02020603050405020304" pitchFamily="18" charset="0"/>
                <a:ea typeface="Calibri" panose="020F0502020204030204" pitchFamily="34" charset="0"/>
                <a:cs typeface="Times New Roman" panose="02020603050405020304" pitchFamily="18" charset="0"/>
              </a:rPr>
              <a:t>the effect of</a:t>
            </a:r>
            <a:r>
              <a:rPr lang="en-GB" sz="2400" b="1" i="1" dirty="0">
                <a:solidFill>
                  <a:srgbClr val="C00000"/>
                </a:solidFill>
                <a:effectLst/>
                <a:highlight>
                  <a:srgbClr val="00FF00"/>
                </a:highlight>
                <a:latin typeface="Times New Roman" panose="02020603050405020304" pitchFamily="18" charset="0"/>
                <a:ea typeface="Calibri" panose="020F0502020204030204" pitchFamily="34" charset="0"/>
                <a:cs typeface="Times New Roman" panose="02020603050405020304" pitchFamily="18" charset="0"/>
              </a:rPr>
              <a:t>, </a:t>
            </a:r>
            <a:r>
              <a:rPr lang="en-GB" sz="2400" dirty="0">
                <a:solidFill>
                  <a:srgbClr val="C00000"/>
                </a:solidFill>
                <a:effectLst/>
                <a:highlight>
                  <a:srgbClr val="00FF00"/>
                </a:highlight>
                <a:latin typeface="Times New Roman" panose="02020603050405020304" pitchFamily="18" charset="0"/>
                <a:ea typeface="Calibri" panose="020F0502020204030204" pitchFamily="34" charset="0"/>
                <a:cs typeface="Times New Roman" panose="02020603050405020304" pitchFamily="18" charset="0"/>
              </a:rPr>
              <a:t>materially </a:t>
            </a:r>
            <a:r>
              <a:rPr lang="en-GB" sz="2400" b="1" i="1" dirty="0">
                <a:solidFill>
                  <a:srgbClr val="C00000"/>
                </a:solidFill>
                <a:effectLst/>
                <a:highlight>
                  <a:srgbClr val="00FF00"/>
                </a:highlight>
                <a:latin typeface="Times New Roman" panose="02020603050405020304" pitchFamily="18" charset="0"/>
                <a:ea typeface="Calibri" panose="020F0502020204030204" pitchFamily="34" charset="0"/>
                <a:cs typeface="Times New Roman" panose="02020603050405020304" pitchFamily="18" charset="0"/>
              </a:rPr>
              <a:t>distorting</a:t>
            </a:r>
            <a:r>
              <a:rPr lang="en-GB" sz="2400" dirty="0">
                <a:solidFill>
                  <a:srgbClr val="C00000"/>
                </a:solidFill>
                <a:effectLst/>
                <a:highlight>
                  <a:srgbClr val="00FF00"/>
                </a:highlight>
                <a:latin typeface="Times New Roman" panose="02020603050405020304" pitchFamily="18" charset="0"/>
                <a:ea typeface="Calibri" panose="020F0502020204030204" pitchFamily="34" charset="0"/>
                <a:cs typeface="Times New Roman" panose="02020603050405020304" pitchFamily="18" charset="0"/>
              </a:rPr>
              <a:t> the behaviour of a person </a:t>
            </a:r>
            <a:r>
              <a:rPr lang="en-GB"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or a group of persons </a:t>
            </a:r>
            <a:r>
              <a:rPr lang="en-GB" sz="2400" b="1" i="1" dirty="0">
                <a:solidFill>
                  <a:srgbClr val="C00000"/>
                </a:solidFill>
                <a:effectLst/>
                <a:highlight>
                  <a:srgbClr val="00FF00"/>
                </a:highlight>
                <a:latin typeface="Times New Roman" panose="02020603050405020304" pitchFamily="18" charset="0"/>
                <a:ea typeface="Calibri" panose="020F0502020204030204" pitchFamily="34" charset="0"/>
                <a:cs typeface="Times New Roman" panose="02020603050405020304" pitchFamily="18" charset="0"/>
              </a:rPr>
              <a:t>by appreciably impairing their ability </a:t>
            </a:r>
            <a:r>
              <a:rPr lang="en-GB" sz="2800" b="1" i="1" u="sng" dirty="0">
                <a:solidFill>
                  <a:srgbClr val="C00000"/>
                </a:solidFill>
                <a:effectLst/>
                <a:highlight>
                  <a:srgbClr val="00FF00"/>
                </a:highlight>
                <a:latin typeface="Times New Roman" panose="02020603050405020304" pitchFamily="18" charset="0"/>
                <a:ea typeface="Calibri" panose="020F0502020204030204" pitchFamily="34" charset="0"/>
                <a:cs typeface="Times New Roman" panose="02020603050405020304" pitchFamily="18" charset="0"/>
              </a:rPr>
              <a:t>to make an informed decision</a:t>
            </a:r>
            <a:r>
              <a:rPr lang="en-GB" sz="2400" b="1" i="1" dirty="0">
                <a:solidFill>
                  <a:srgbClr val="C00000"/>
                </a:solidFill>
                <a:effectLst/>
                <a:highlight>
                  <a:srgbClr val="00FF00"/>
                </a:highlight>
                <a:latin typeface="Times New Roman" panose="02020603050405020304" pitchFamily="18" charset="0"/>
                <a:ea typeface="Calibri" panose="020F0502020204030204" pitchFamily="34" charset="0"/>
                <a:cs typeface="Times New Roman" panose="02020603050405020304" pitchFamily="18" charset="0"/>
              </a:rPr>
              <a:t>, thereby causing a </a:t>
            </a:r>
            <a:r>
              <a:rPr lang="en-GB" sz="2800" b="1" i="1" u="sng" dirty="0">
                <a:solidFill>
                  <a:srgbClr val="C00000"/>
                </a:solidFill>
                <a:effectLst/>
                <a:highlight>
                  <a:srgbClr val="00FF00"/>
                </a:highlight>
                <a:latin typeface="Times New Roman" panose="02020603050405020304" pitchFamily="18" charset="0"/>
                <a:ea typeface="Calibri" panose="020F0502020204030204" pitchFamily="34" charset="0"/>
                <a:cs typeface="Times New Roman" panose="02020603050405020304" pitchFamily="18" charset="0"/>
              </a:rPr>
              <a:t>person to take a decision that that person would not have otherwise taken </a:t>
            </a:r>
            <a:r>
              <a:rPr lang="en-GB" sz="24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in a manner that causes or is likely to cause that person</a:t>
            </a:r>
            <a:r>
              <a:rPr lang="en-GB"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GB" sz="24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another person </a:t>
            </a:r>
            <a:r>
              <a:rPr lang="en-GB"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or group of persons </a:t>
            </a:r>
            <a:r>
              <a:rPr lang="en-GB" sz="2400" b="1" i="1" dirty="0">
                <a:solidFill>
                  <a:srgbClr val="C00000"/>
                </a:solidFill>
                <a:effectLst/>
                <a:highlight>
                  <a:srgbClr val="00FF00"/>
                </a:highlight>
                <a:latin typeface="Times New Roman" panose="02020603050405020304" pitchFamily="18" charset="0"/>
                <a:ea typeface="Calibri" panose="020F0502020204030204" pitchFamily="34" charset="0"/>
                <a:cs typeface="Times New Roman" panose="02020603050405020304" pitchFamily="18" charset="0"/>
              </a:rPr>
              <a:t>significant</a:t>
            </a:r>
            <a:r>
              <a:rPr lang="en-GB" sz="2400" dirty="0">
                <a:solidFill>
                  <a:srgbClr val="C00000"/>
                </a:solidFill>
                <a:effectLst/>
                <a:highlight>
                  <a:srgbClr val="00FF00"/>
                </a:highlight>
                <a:latin typeface="Times New Roman" panose="02020603050405020304" pitchFamily="18" charset="0"/>
                <a:ea typeface="Calibri" panose="020F0502020204030204" pitchFamily="34" charset="0"/>
                <a:cs typeface="Times New Roman" panose="02020603050405020304" pitchFamily="18" charset="0"/>
              </a:rPr>
              <a:t> harm.</a:t>
            </a:r>
          </a:p>
          <a:p>
            <a:pPr marL="557530" indent="0" algn="just">
              <a:spcBef>
                <a:spcPts val="0"/>
              </a:spcBef>
              <a:buNone/>
            </a:pPr>
            <a:r>
              <a:rPr lang="en-GB" sz="24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GB" sz="24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“in order to materially distort a person’s behaviour in a manner that causes or is likely to cause”</a:t>
            </a:r>
          </a:p>
          <a:p>
            <a:pPr marL="557530" indent="0">
              <a:spcBef>
                <a:spcPts val="0"/>
              </a:spcBef>
              <a:buNone/>
            </a:pPr>
            <a:r>
              <a:rPr lang="en-GB" sz="24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physical or psychological harm </a:t>
            </a:r>
          </a:p>
        </p:txBody>
      </p:sp>
    </p:spTree>
    <p:extLst>
      <p:ext uri="{BB962C8B-B14F-4D97-AF65-F5344CB8AC3E}">
        <p14:creationId xmlns:p14="http://schemas.microsoft.com/office/powerpoint/2010/main" val="3495211124"/>
      </p:ext>
    </p:extLst>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086BA048-0AD5-F697-5FDE-8B72365B667F}"/>
              </a:ext>
            </a:extLst>
          </p:cNvPr>
          <p:cNvSpPr>
            <a:spLocks noGrp="1"/>
          </p:cNvSpPr>
          <p:nvPr>
            <p:ph type="title"/>
          </p:nvPr>
        </p:nvSpPr>
        <p:spPr>
          <a:xfrm>
            <a:off x="342900" y="44451"/>
            <a:ext cx="11101388" cy="584941"/>
          </a:xfrm>
        </p:spPr>
        <p:txBody>
          <a:bodyPr>
            <a:normAutofit fontScale="90000"/>
          </a:bodyPr>
          <a:lstStyle/>
          <a:p>
            <a:pPr algn="ctr" eaLnBrk="1" hangingPunct="1"/>
            <a:r>
              <a:rPr lang="en-US" b="1" dirty="0">
                <a:solidFill>
                  <a:srgbClr val="C00000"/>
                </a:solidFill>
                <a:latin typeface="Baskerville Old Face" panose="02020602080505020303" pitchFamily="18" charset="77"/>
                <a:ea typeface="Lato" panose="020F0502020204030203" pitchFamily="34" charset="0"/>
                <a:cs typeface="Lato" panose="020F0502020204030203" pitchFamily="34" charset="0"/>
              </a:rPr>
              <a:t>Neuroscience, Artificial Intelligence and Consumer Protection</a:t>
            </a:r>
            <a:br>
              <a:rPr lang="en-US" b="1" dirty="0">
                <a:solidFill>
                  <a:schemeClr val="accent1">
                    <a:lumMod val="60000"/>
                    <a:lumOff val="40000"/>
                  </a:schemeClr>
                </a:solidFill>
                <a:latin typeface="Baskerville Old Face" panose="02020602080505020303" pitchFamily="18" charset="77"/>
                <a:ea typeface="Lato" panose="020F0502020204030203" pitchFamily="34" charset="0"/>
                <a:cs typeface="Lato" panose="020F0502020204030203" pitchFamily="34" charset="0"/>
              </a:rPr>
            </a:br>
            <a:endParaRPr lang="en-US" altLang="es-ES" b="1" u="sng" dirty="0">
              <a:solidFill>
                <a:srgbClr val="5C2610"/>
              </a:solidFill>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21506" name="Rectangle 3">
            <a:extLst>
              <a:ext uri="{FF2B5EF4-FFF2-40B4-BE49-F238E27FC236}">
                <a16:creationId xmlns:a16="http://schemas.microsoft.com/office/drawing/2014/main" id="{61CFFF54-E5CA-B3F0-EA0D-94EC0890F2FE}"/>
              </a:ext>
            </a:extLst>
          </p:cNvPr>
          <p:cNvSpPr>
            <a:spLocks noGrp="1"/>
          </p:cNvSpPr>
          <p:nvPr>
            <p:ph idx="1"/>
          </p:nvPr>
        </p:nvSpPr>
        <p:spPr>
          <a:xfrm>
            <a:off x="114299" y="629392"/>
            <a:ext cx="11858625" cy="6184157"/>
          </a:xfrm>
        </p:spPr>
        <p:txBody>
          <a:bodyPr>
            <a:normAutofit lnSpcReduction="10000"/>
          </a:bodyPr>
          <a:lstStyle/>
          <a:p>
            <a:pPr marL="262350" indent="-262350" algn="ctr">
              <a:spcBef>
                <a:spcPts val="0"/>
              </a:spcBef>
              <a:buNone/>
            </a:pPr>
            <a:r>
              <a:rPr lang="en-US" altLang="es-ES" sz="1800" b="1" dirty="0">
                <a:solidFill>
                  <a:srgbClr val="800000"/>
                </a:solidFill>
                <a:latin typeface="Times New Roman" panose="02020603050405020304" pitchFamily="18" charset="0"/>
                <a:ea typeface="MS PGothic" panose="020B0600070205080204" pitchFamily="34" charset="-128"/>
              </a:rPr>
              <a:t>					</a:t>
            </a:r>
            <a:r>
              <a:rPr lang="en-US" altLang="es-ES" sz="2400" b="1" dirty="0">
                <a:solidFill>
                  <a:srgbClr val="800000"/>
                </a:solidFill>
                <a:latin typeface="Times New Roman" panose="02020603050405020304" pitchFamily="18" charset="0"/>
                <a:ea typeface="MS PGothic" panose="020B0600070205080204" pitchFamily="34" charset="-128"/>
                <a:cs typeface="Times New Roman" panose="02020603050405020304" pitchFamily="18" charset="0"/>
              </a:rPr>
              <a:t> </a:t>
            </a:r>
            <a:r>
              <a:rPr lang="en-US" altLang="es-ES" sz="2800" b="1" dirty="0">
                <a:solidFill>
                  <a:srgbClr val="800000"/>
                </a:solidFill>
                <a:latin typeface="Times New Roman" panose="02020603050405020304" pitchFamily="18" charset="0"/>
                <a:ea typeface="MS PGothic" panose="020B0600070205080204" pitchFamily="34" charset="-128"/>
                <a:cs typeface="Times New Roman" panose="02020603050405020304" pitchFamily="18" charset="0"/>
              </a:rPr>
              <a:t>III. </a:t>
            </a:r>
            <a:r>
              <a:rPr lang="en-US" altLang="es-ES" sz="2800" b="1" dirty="0">
                <a:solidFill>
                  <a:srgbClr val="C00000"/>
                </a:solidFill>
                <a:latin typeface="Times New Roman" panose="02020603050405020304" pitchFamily="18" charset="0"/>
                <a:ea typeface="MS PGothic" panose="020B0600070205080204" pitchFamily="34" charset="-128"/>
                <a:cs typeface="Times New Roman" panose="02020603050405020304" pitchFamily="18" charset="0"/>
              </a:rPr>
              <a:t>SPECIFIC RISKS FOR THE CONSUMER: 	 P</a:t>
            </a:r>
            <a:r>
              <a:rPr lang="en-US" altLang="es-ES" sz="2800" b="1" cap="all" dirty="0">
                <a:solidFill>
                  <a:srgbClr val="C00000"/>
                </a:solidFill>
                <a:latin typeface="Times New Roman" panose="02020603050405020304" pitchFamily="18" charset="0"/>
                <a:ea typeface="MS PGothic" panose="020B0600070205080204" pitchFamily="34" charset="-128"/>
                <a:cs typeface="Times New Roman" panose="02020603050405020304" pitchFamily="18" charset="0"/>
              </a:rPr>
              <a:t>ersonalized 	or dynamic prices</a:t>
            </a:r>
            <a:r>
              <a:rPr lang="en-US" altLang="es-ES" sz="2400" b="1" cap="all" dirty="0">
                <a:solidFill>
                  <a:srgbClr val="C00000"/>
                </a:solidFill>
                <a:latin typeface="Times New Roman" panose="02020603050405020304" pitchFamily="18" charset="0"/>
                <a:ea typeface="MS PGothic" panose="020B0600070205080204" pitchFamily="34" charset="-128"/>
                <a:cs typeface="Times New Roman" panose="02020603050405020304" pitchFamily="18" charset="0"/>
              </a:rPr>
              <a:t>.</a:t>
            </a:r>
          </a:p>
          <a:p>
            <a:pPr marL="262350" indent="-262350" algn="ctr">
              <a:spcBef>
                <a:spcPts val="0"/>
              </a:spcBef>
              <a:buNone/>
            </a:pPr>
            <a:r>
              <a:rPr lang="en-US" altLang="es-ES" sz="2400" b="1" cap="all" dirty="0">
                <a:solidFill>
                  <a:srgbClr val="C00000"/>
                </a:solidFill>
                <a:latin typeface="Times New Roman" panose="02020603050405020304" pitchFamily="18" charset="0"/>
                <a:ea typeface="MS PGothic" panose="020B0600070205080204" pitchFamily="34" charset="-128"/>
                <a:cs typeface="Times New Roman" panose="02020603050405020304" pitchFamily="18" charset="0"/>
              </a:rPr>
              <a:t>Artificial Intelligence Act (proposal: 13.III.2024)</a:t>
            </a:r>
          </a:p>
          <a:p>
            <a:pPr marL="262350" indent="-262350" algn="ctr">
              <a:spcBef>
                <a:spcPts val="0"/>
              </a:spcBef>
              <a:buNone/>
            </a:pPr>
            <a:r>
              <a:rPr lang="en-US" altLang="es-ES" sz="2400" dirty="0">
                <a:solidFill>
                  <a:srgbClr val="800000"/>
                </a:solidFill>
                <a:latin typeface="Times New Roman" panose="02020603050405020304" pitchFamily="18" charset="0"/>
                <a:ea typeface="MS PGothic" panose="020B0600070205080204" pitchFamily="34" charset="-128"/>
                <a:cs typeface="Times New Roman" panose="02020603050405020304" pitchFamily="18" charset="0"/>
              </a:rPr>
              <a:t> </a:t>
            </a:r>
            <a:r>
              <a:rPr lang="en-GB" sz="24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CHAPTER II</a:t>
            </a:r>
            <a:br>
              <a:rPr lang="en-GB" sz="24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br>
            <a:r>
              <a:rPr lang="en-GB" sz="24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PROHIBITED ARTIFICIAL INTELLIGENCE PRACTICES</a:t>
            </a:r>
            <a:endParaRPr lang="es-ES" sz="24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gn="ctr">
              <a:spcBef>
                <a:spcPts val="0"/>
              </a:spcBef>
              <a:buNone/>
            </a:pPr>
            <a:r>
              <a:rPr lang="en-GB" sz="2400"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Article 5</a:t>
            </a:r>
            <a:br>
              <a:rPr lang="en-GB" sz="24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br>
            <a:r>
              <a:rPr lang="en-GB"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Prohibited AI Practices</a:t>
            </a:r>
            <a:endParaRPr lang="es-ES" sz="24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spcBef>
                <a:spcPts val="0"/>
              </a:spcBef>
              <a:buNone/>
            </a:pPr>
            <a:r>
              <a:rPr lang="en-GB" sz="24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1.	The following AI practices shall be prohibited:</a:t>
            </a:r>
            <a:endParaRPr lang="es-ES" sz="24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557530" indent="0" algn="just">
              <a:lnSpc>
                <a:spcPct val="150000"/>
              </a:lnSpc>
              <a:spcBef>
                <a:spcPts val="600"/>
              </a:spcBef>
              <a:spcAft>
                <a:spcPts val="600"/>
              </a:spcAft>
              <a:buNone/>
            </a:pPr>
            <a:r>
              <a:rPr lang="en-GB" sz="2400" dirty="0">
                <a:solidFill>
                  <a:srgbClr val="C00000"/>
                </a:solidFill>
                <a:effectLst/>
                <a:latin typeface="Times New Roman" panose="02020603050405020304" pitchFamily="18" charset="0"/>
                <a:ea typeface="Calibri" panose="020F0502020204030204" pitchFamily="34" charset="0"/>
              </a:rPr>
              <a:t>b) the placing on the market, the putting into service or the use of an AI system that exploits any of the </a:t>
            </a:r>
            <a:r>
              <a:rPr lang="en-GB" sz="2800" b="1" u="sng" dirty="0">
                <a:solidFill>
                  <a:srgbClr val="C00000"/>
                </a:solidFill>
                <a:effectLst/>
                <a:latin typeface="Times New Roman" panose="02020603050405020304" pitchFamily="18" charset="0"/>
                <a:ea typeface="Calibri" panose="020F0502020204030204" pitchFamily="34" charset="0"/>
              </a:rPr>
              <a:t>vulnerabilities of a </a:t>
            </a:r>
            <a:r>
              <a:rPr lang="en-GB" sz="2800" b="1" i="1" u="sng" dirty="0">
                <a:solidFill>
                  <a:srgbClr val="C00000"/>
                </a:solidFill>
                <a:effectLst/>
                <a:latin typeface="Times New Roman" panose="02020603050405020304" pitchFamily="18" charset="0"/>
                <a:ea typeface="Calibri" panose="020F0502020204030204" pitchFamily="34" charset="0"/>
              </a:rPr>
              <a:t>person </a:t>
            </a:r>
            <a:r>
              <a:rPr lang="en-GB" sz="2400" i="1" dirty="0">
                <a:solidFill>
                  <a:srgbClr val="C00000"/>
                </a:solidFill>
                <a:effectLst/>
                <a:latin typeface="Times New Roman" panose="02020603050405020304" pitchFamily="18" charset="0"/>
                <a:ea typeface="Calibri" panose="020F0502020204030204" pitchFamily="34" charset="0"/>
              </a:rPr>
              <a:t>or a </a:t>
            </a:r>
            <a:r>
              <a:rPr lang="en-GB" sz="2400" dirty="0">
                <a:solidFill>
                  <a:srgbClr val="C00000"/>
                </a:solidFill>
                <a:effectLst/>
                <a:latin typeface="Times New Roman" panose="02020603050405020304" pitchFamily="18" charset="0"/>
                <a:ea typeface="Calibri" panose="020F0502020204030204" pitchFamily="34" charset="0"/>
              </a:rPr>
              <a:t>specific group of persons due to their age, </a:t>
            </a:r>
            <a:r>
              <a:rPr lang="en-GB" sz="2400" i="1" dirty="0">
                <a:solidFill>
                  <a:srgbClr val="C00000"/>
                </a:solidFill>
                <a:effectLst/>
                <a:latin typeface="Times New Roman" panose="02020603050405020304" pitchFamily="18" charset="0"/>
                <a:ea typeface="Calibri" panose="020F0502020204030204" pitchFamily="34" charset="0"/>
              </a:rPr>
              <a:t>disability or </a:t>
            </a:r>
            <a:r>
              <a:rPr lang="en-GB" sz="2800" b="1" i="1" dirty="0">
                <a:solidFill>
                  <a:srgbClr val="C00000"/>
                </a:solidFill>
                <a:effectLst/>
                <a:latin typeface="Times New Roman" panose="02020603050405020304" pitchFamily="18" charset="0"/>
                <a:ea typeface="Calibri" panose="020F0502020204030204" pitchFamily="34" charset="0"/>
              </a:rPr>
              <a:t>a specific social or economic situation</a:t>
            </a:r>
            <a:r>
              <a:rPr lang="en-GB" sz="2400" i="1" dirty="0">
                <a:solidFill>
                  <a:srgbClr val="C00000"/>
                </a:solidFill>
                <a:effectLst/>
                <a:latin typeface="Times New Roman" panose="02020603050405020304" pitchFamily="18" charset="0"/>
                <a:ea typeface="Calibri" panose="020F0502020204030204" pitchFamily="34" charset="0"/>
              </a:rPr>
              <a:t>, </a:t>
            </a:r>
            <a:r>
              <a:rPr lang="en-GB" sz="2800" b="1" i="1" u="sng" dirty="0">
                <a:solidFill>
                  <a:srgbClr val="C00000"/>
                </a:solidFill>
                <a:effectLst/>
                <a:latin typeface="Times New Roman" panose="02020603050405020304" pitchFamily="18" charset="0"/>
                <a:ea typeface="Calibri" panose="020F0502020204030204" pitchFamily="34" charset="0"/>
              </a:rPr>
              <a:t>with the objective, or the effect, of </a:t>
            </a:r>
            <a:r>
              <a:rPr lang="en-GB" sz="2800" b="1" u="sng" dirty="0">
                <a:solidFill>
                  <a:srgbClr val="C00000"/>
                </a:solidFill>
                <a:effectLst/>
                <a:latin typeface="Times New Roman" panose="02020603050405020304" pitchFamily="18" charset="0"/>
                <a:ea typeface="Calibri" panose="020F0502020204030204" pitchFamily="34" charset="0"/>
              </a:rPr>
              <a:t>materially </a:t>
            </a:r>
            <a:r>
              <a:rPr lang="en-GB" sz="2800" b="1" i="1" u="sng" dirty="0">
                <a:solidFill>
                  <a:srgbClr val="C00000"/>
                </a:solidFill>
                <a:effectLst/>
                <a:latin typeface="Times New Roman" panose="02020603050405020304" pitchFamily="18" charset="0"/>
                <a:ea typeface="Calibri" panose="020F0502020204030204" pitchFamily="34" charset="0"/>
              </a:rPr>
              <a:t>distorting</a:t>
            </a:r>
            <a:r>
              <a:rPr lang="en-GB" sz="2800" b="1" u="sng" dirty="0">
                <a:solidFill>
                  <a:srgbClr val="C00000"/>
                </a:solidFill>
                <a:effectLst/>
                <a:latin typeface="Times New Roman" panose="02020603050405020304" pitchFamily="18" charset="0"/>
                <a:ea typeface="Calibri" panose="020F0502020204030204" pitchFamily="34" charset="0"/>
              </a:rPr>
              <a:t> the behaviour </a:t>
            </a:r>
            <a:r>
              <a:rPr lang="en-GB" sz="2400" dirty="0">
                <a:solidFill>
                  <a:srgbClr val="C00000"/>
                </a:solidFill>
                <a:effectLst/>
                <a:latin typeface="Times New Roman" panose="02020603050405020304" pitchFamily="18" charset="0"/>
                <a:ea typeface="Calibri" panose="020F0502020204030204" pitchFamily="34" charset="0"/>
              </a:rPr>
              <a:t>of </a:t>
            </a:r>
            <a:r>
              <a:rPr lang="en-GB" sz="2400" i="1" dirty="0">
                <a:solidFill>
                  <a:srgbClr val="C00000"/>
                </a:solidFill>
                <a:effectLst/>
                <a:latin typeface="Times New Roman" panose="02020603050405020304" pitchFamily="18" charset="0"/>
                <a:ea typeface="Calibri" panose="020F0502020204030204" pitchFamily="34" charset="0"/>
              </a:rPr>
              <a:t>that person or </a:t>
            </a:r>
            <a:r>
              <a:rPr lang="en-GB" sz="2400" dirty="0">
                <a:solidFill>
                  <a:srgbClr val="C00000"/>
                </a:solidFill>
                <a:effectLst/>
                <a:latin typeface="Times New Roman" panose="02020603050405020304" pitchFamily="18" charset="0"/>
                <a:ea typeface="Calibri" panose="020F0502020204030204" pitchFamily="34" charset="0"/>
              </a:rPr>
              <a:t>a person belonging to that group in a manner that causes or is </a:t>
            </a:r>
            <a:r>
              <a:rPr lang="en-GB" sz="2400" i="1" dirty="0">
                <a:solidFill>
                  <a:srgbClr val="C00000"/>
                </a:solidFill>
                <a:effectLst/>
                <a:latin typeface="Times New Roman" panose="02020603050405020304" pitchFamily="18" charset="0"/>
                <a:ea typeface="Calibri" panose="020F0502020204030204" pitchFamily="34" charset="0"/>
              </a:rPr>
              <a:t>reasonably </a:t>
            </a:r>
            <a:r>
              <a:rPr lang="en-GB" sz="2400" dirty="0">
                <a:solidFill>
                  <a:srgbClr val="C00000"/>
                </a:solidFill>
                <a:effectLst/>
                <a:latin typeface="Times New Roman" panose="02020603050405020304" pitchFamily="18" charset="0"/>
                <a:ea typeface="Calibri" panose="020F0502020204030204" pitchFamily="34" charset="0"/>
              </a:rPr>
              <a:t>likely to cause that person or another person </a:t>
            </a:r>
            <a:r>
              <a:rPr lang="en-GB" sz="2400" i="1" dirty="0">
                <a:solidFill>
                  <a:srgbClr val="C00000"/>
                </a:solidFill>
                <a:effectLst/>
                <a:latin typeface="Times New Roman" panose="02020603050405020304" pitchFamily="18" charset="0"/>
                <a:ea typeface="Calibri" panose="020F0502020204030204" pitchFamily="34" charset="0"/>
              </a:rPr>
              <a:t>significant harm;</a:t>
            </a:r>
            <a:endParaRPr lang="es-ES" sz="2400" dirty="0">
              <a:solidFill>
                <a:srgbClr val="C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75914819"/>
      </p:ext>
    </p:extLst>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086BA048-0AD5-F697-5FDE-8B72365B667F}"/>
              </a:ext>
            </a:extLst>
          </p:cNvPr>
          <p:cNvSpPr>
            <a:spLocks noGrp="1"/>
          </p:cNvSpPr>
          <p:nvPr>
            <p:ph type="title"/>
          </p:nvPr>
        </p:nvSpPr>
        <p:spPr>
          <a:xfrm>
            <a:off x="342900" y="44451"/>
            <a:ext cx="11101388" cy="584941"/>
          </a:xfrm>
        </p:spPr>
        <p:txBody>
          <a:bodyPr>
            <a:normAutofit fontScale="90000"/>
          </a:bodyPr>
          <a:lstStyle/>
          <a:p>
            <a:pPr algn="ctr" eaLnBrk="1" hangingPunct="1"/>
            <a:r>
              <a:rPr lang="en-US" b="1" dirty="0">
                <a:solidFill>
                  <a:srgbClr val="C00000"/>
                </a:solidFill>
                <a:latin typeface="Baskerville Old Face" panose="02020602080505020303" pitchFamily="18" charset="77"/>
                <a:ea typeface="Lato" panose="020F0502020204030203" pitchFamily="34" charset="0"/>
                <a:cs typeface="Lato" panose="020F0502020204030203" pitchFamily="34" charset="0"/>
              </a:rPr>
              <a:t>Neuroscience, Artificial Intelligence and Consumer Protection</a:t>
            </a:r>
            <a:br>
              <a:rPr lang="en-US" b="1" dirty="0">
                <a:solidFill>
                  <a:schemeClr val="accent1">
                    <a:lumMod val="60000"/>
                    <a:lumOff val="40000"/>
                  </a:schemeClr>
                </a:solidFill>
                <a:latin typeface="Baskerville Old Face" panose="02020602080505020303" pitchFamily="18" charset="77"/>
                <a:ea typeface="Lato" panose="020F0502020204030203" pitchFamily="34" charset="0"/>
                <a:cs typeface="Lato" panose="020F0502020204030203" pitchFamily="34" charset="0"/>
              </a:rPr>
            </a:br>
            <a:endParaRPr lang="en-US" altLang="es-ES" b="1" u="sng" dirty="0">
              <a:solidFill>
                <a:srgbClr val="5C2610"/>
              </a:solidFill>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21506" name="Rectangle 3">
            <a:extLst>
              <a:ext uri="{FF2B5EF4-FFF2-40B4-BE49-F238E27FC236}">
                <a16:creationId xmlns:a16="http://schemas.microsoft.com/office/drawing/2014/main" id="{61CFFF54-E5CA-B3F0-EA0D-94EC0890F2FE}"/>
              </a:ext>
            </a:extLst>
          </p:cNvPr>
          <p:cNvSpPr>
            <a:spLocks noGrp="1"/>
          </p:cNvSpPr>
          <p:nvPr>
            <p:ph idx="1"/>
          </p:nvPr>
        </p:nvSpPr>
        <p:spPr>
          <a:xfrm>
            <a:off x="114299" y="629392"/>
            <a:ext cx="11858625" cy="6184157"/>
          </a:xfrm>
        </p:spPr>
        <p:txBody>
          <a:bodyPr>
            <a:normAutofit lnSpcReduction="10000"/>
          </a:bodyPr>
          <a:lstStyle/>
          <a:p>
            <a:pPr algn="ctr"/>
            <a:r>
              <a:rPr lang="en-US" altLang="es-ES" sz="1800" b="1" dirty="0">
                <a:solidFill>
                  <a:srgbClr val="800000"/>
                </a:solidFill>
                <a:latin typeface="Times New Roman" panose="02020603050405020304" pitchFamily="18" charset="0"/>
                <a:ea typeface="MS PGothic" panose="020B0600070205080204" pitchFamily="34" charset="-128"/>
              </a:rPr>
              <a:t>					</a:t>
            </a:r>
            <a:r>
              <a:rPr lang="en-US" altLang="es-ES" sz="2400" b="1" dirty="0">
                <a:solidFill>
                  <a:srgbClr val="800000"/>
                </a:solidFill>
                <a:latin typeface="Times New Roman" panose="02020603050405020304" pitchFamily="18" charset="0"/>
                <a:ea typeface="MS PGothic" panose="020B0600070205080204" pitchFamily="34" charset="-128"/>
                <a:cs typeface="Times New Roman" panose="02020603050405020304" pitchFamily="18" charset="0"/>
              </a:rPr>
              <a:t> </a:t>
            </a:r>
            <a:r>
              <a:rPr lang="en-US" altLang="es-ES" sz="2800" b="1" dirty="0">
                <a:solidFill>
                  <a:srgbClr val="800000"/>
                </a:solidFill>
                <a:latin typeface="Times New Roman" panose="02020603050405020304" pitchFamily="18" charset="0"/>
                <a:ea typeface="MS PGothic" panose="020B0600070205080204" pitchFamily="34" charset="-128"/>
                <a:cs typeface="Times New Roman" panose="02020603050405020304" pitchFamily="18" charset="0"/>
              </a:rPr>
              <a:t>III. </a:t>
            </a:r>
            <a:r>
              <a:rPr lang="en-US" altLang="es-ES" sz="2800" b="1" dirty="0">
                <a:solidFill>
                  <a:srgbClr val="C00000"/>
                </a:solidFill>
                <a:latin typeface="Times New Roman" panose="02020603050405020304" pitchFamily="18" charset="0"/>
                <a:ea typeface="MS PGothic" panose="020B0600070205080204" pitchFamily="34" charset="-128"/>
                <a:cs typeface="Times New Roman" panose="02020603050405020304" pitchFamily="18" charset="0"/>
              </a:rPr>
              <a:t>SPECIFIC RISKS FOR THE CONSUMER : 	 P</a:t>
            </a:r>
            <a:r>
              <a:rPr lang="en-US" altLang="es-ES" sz="2800" b="1" cap="all" dirty="0">
                <a:solidFill>
                  <a:srgbClr val="C00000"/>
                </a:solidFill>
                <a:latin typeface="Times New Roman" panose="02020603050405020304" pitchFamily="18" charset="0"/>
                <a:ea typeface="MS PGothic" panose="020B0600070205080204" pitchFamily="34" charset="-128"/>
                <a:cs typeface="Times New Roman" panose="02020603050405020304" pitchFamily="18" charset="0"/>
              </a:rPr>
              <a:t>ersonalized or dynamic prices</a:t>
            </a:r>
            <a:r>
              <a:rPr lang="en-US" altLang="es-ES" sz="2400" b="1" cap="all" dirty="0">
                <a:solidFill>
                  <a:srgbClr val="C00000"/>
                </a:solidFill>
                <a:latin typeface="Times New Roman" panose="02020603050405020304" pitchFamily="18" charset="0"/>
                <a:ea typeface="MS PGothic" panose="020B0600070205080204" pitchFamily="34" charset="-128"/>
                <a:cs typeface="Times New Roman" panose="02020603050405020304" pitchFamily="18" charset="0"/>
              </a:rPr>
              <a:t>.</a:t>
            </a:r>
            <a:r>
              <a:rPr lang="es-ES" sz="2400" b="0" i="1" u="none" strike="noStrike" dirty="0">
                <a:solidFill>
                  <a:srgbClr val="333333"/>
                </a:solidFill>
                <a:effectLst/>
                <a:latin typeface="Arial Unicode MS" panose="020B0604020202020204" pitchFamily="34" charset="-128"/>
                <a:ea typeface="Arial Unicode MS" panose="020B0604020202020204" pitchFamily="34" charset="-128"/>
              </a:rPr>
              <a:t> </a:t>
            </a:r>
          </a:p>
          <a:p>
            <a:pPr marL="0" indent="0" algn="ctr">
              <a:buNone/>
            </a:pPr>
            <a:r>
              <a:rPr lang="en-US" sz="2400" b="1" i="0" u="none" strike="noStrike" dirty="0">
                <a:solidFill>
                  <a:srgbClr val="C00000"/>
                </a:solidFill>
                <a:effectLst/>
                <a:latin typeface="Times New Roman" panose="02020603050405020304" pitchFamily="18" charset="0"/>
                <a:ea typeface="Arial Unicode MS" panose="020B0604020202020204" pitchFamily="34" charset="-128"/>
                <a:cs typeface="Times New Roman" panose="02020603050405020304" pitchFamily="18" charset="0"/>
              </a:rPr>
              <a:t>COUNCIL DIRECTIVE 93/13/EEC of 5 April 1993 on unfair terms in consumer contracts</a:t>
            </a:r>
          </a:p>
          <a:p>
            <a:pPr marL="0" indent="0" algn="ctr">
              <a:buNone/>
            </a:pPr>
            <a:endParaRPr lang="en-US" sz="2400" b="0" i="1" u="none" strike="noStrike" dirty="0">
              <a:solidFill>
                <a:srgbClr val="333333"/>
              </a:solidFill>
              <a:effectLst/>
              <a:latin typeface="Arial Unicode MS" panose="020B0604020202020204" pitchFamily="34" charset="-128"/>
              <a:ea typeface="Arial Unicode MS" panose="020B0604020202020204" pitchFamily="34" charset="-128"/>
            </a:endParaRPr>
          </a:p>
          <a:p>
            <a:pPr marL="0" indent="0" algn="ctr">
              <a:lnSpc>
                <a:spcPct val="110000"/>
              </a:lnSpc>
              <a:spcBef>
                <a:spcPts val="0"/>
              </a:spcBef>
              <a:buNone/>
            </a:pPr>
            <a:r>
              <a:rPr lang="en-US" sz="2400" b="1" i="1" u="none" strike="noStrike" dirty="0">
                <a:solidFill>
                  <a:srgbClr val="C00000"/>
                </a:solidFill>
                <a:effectLst/>
                <a:latin typeface="Times New Roman" panose="02020603050405020304" pitchFamily="18" charset="0"/>
                <a:ea typeface="Arial Unicode MS" panose="020B0604020202020204" pitchFamily="34" charset="-128"/>
                <a:cs typeface="Times New Roman" panose="02020603050405020304" pitchFamily="18" charset="0"/>
              </a:rPr>
              <a:t>Article 4</a:t>
            </a:r>
          </a:p>
          <a:p>
            <a:pPr marL="0" indent="0" algn="just">
              <a:lnSpc>
                <a:spcPct val="110000"/>
              </a:lnSpc>
              <a:spcBef>
                <a:spcPts val="0"/>
              </a:spcBef>
              <a:buNone/>
            </a:pPr>
            <a:r>
              <a:rPr lang="en-US" sz="2400" b="1" i="0" u="none" strike="noStrike" dirty="0">
                <a:solidFill>
                  <a:srgbClr val="C00000"/>
                </a:solidFill>
                <a:effectLst/>
                <a:latin typeface="Times New Roman" panose="02020603050405020304" pitchFamily="18" charset="0"/>
                <a:ea typeface="Arial Unicode MS" panose="020B0604020202020204" pitchFamily="34" charset="-128"/>
                <a:cs typeface="Times New Roman" panose="02020603050405020304" pitchFamily="18" charset="0"/>
              </a:rPr>
              <a:t>1.   Without prejudice to Article 7, the unfairness of a contractual term shall be assessed, taking into account the nature of the goods or services for which the contract was concluded and by referring, at the time of conclusion of the contract, to all the circumstances attending the conclusion of the contract and to all the other terms of the contract or of another contract on which it is dependent.</a:t>
            </a:r>
          </a:p>
          <a:p>
            <a:pPr marL="0" indent="0" algn="just">
              <a:lnSpc>
                <a:spcPct val="110000"/>
              </a:lnSpc>
              <a:spcBef>
                <a:spcPts val="0"/>
              </a:spcBef>
              <a:buNone/>
            </a:pPr>
            <a:r>
              <a:rPr lang="en-US" sz="2400" b="1" i="0" u="none" strike="noStrike" dirty="0">
                <a:solidFill>
                  <a:srgbClr val="C00000"/>
                </a:solidFill>
                <a:effectLst/>
                <a:latin typeface="Times New Roman" panose="02020603050405020304" pitchFamily="18" charset="0"/>
                <a:ea typeface="Arial Unicode MS" panose="020B0604020202020204" pitchFamily="34" charset="-128"/>
                <a:cs typeface="Times New Roman" panose="02020603050405020304" pitchFamily="18" charset="0"/>
              </a:rPr>
              <a:t>2.   Assessment of the unfair nature of the terms shall relate </a:t>
            </a:r>
            <a:r>
              <a:rPr lang="en-US" sz="2800" b="1" i="0" u="sng" strike="noStrike" dirty="0">
                <a:solidFill>
                  <a:srgbClr val="C00000"/>
                </a:solidFill>
                <a:effectLst/>
                <a:latin typeface="Times New Roman" panose="02020603050405020304" pitchFamily="18" charset="0"/>
                <a:ea typeface="Arial Unicode MS" panose="020B0604020202020204" pitchFamily="34" charset="-128"/>
                <a:cs typeface="Times New Roman" panose="02020603050405020304" pitchFamily="18" charset="0"/>
              </a:rPr>
              <a:t>neither to the definition </a:t>
            </a:r>
            <a:r>
              <a:rPr lang="en-US" sz="2400" b="1" i="0" u="none" strike="noStrike" dirty="0">
                <a:solidFill>
                  <a:srgbClr val="C00000"/>
                </a:solidFill>
                <a:effectLst/>
                <a:latin typeface="Times New Roman" panose="02020603050405020304" pitchFamily="18" charset="0"/>
                <a:ea typeface="Arial Unicode MS" panose="020B0604020202020204" pitchFamily="34" charset="-128"/>
                <a:cs typeface="Times New Roman" panose="02020603050405020304" pitchFamily="18" charset="0"/>
              </a:rPr>
              <a:t>of the main subject matter of the contract </a:t>
            </a:r>
            <a:r>
              <a:rPr lang="en-US" sz="2400" b="1" i="0" u="sng" strike="noStrike" dirty="0">
                <a:solidFill>
                  <a:srgbClr val="C00000"/>
                </a:solidFill>
                <a:effectLst/>
                <a:latin typeface="Times New Roman" panose="02020603050405020304" pitchFamily="18" charset="0"/>
                <a:ea typeface="Arial Unicode MS" panose="020B0604020202020204" pitchFamily="34" charset="-128"/>
                <a:cs typeface="Times New Roman" panose="02020603050405020304" pitchFamily="18" charset="0"/>
              </a:rPr>
              <a:t>nor to the adequacy of the price </a:t>
            </a:r>
            <a:r>
              <a:rPr lang="en-US" sz="2400" b="1" i="0" u="none" strike="noStrike" dirty="0">
                <a:solidFill>
                  <a:srgbClr val="C00000"/>
                </a:solidFill>
                <a:effectLst/>
                <a:latin typeface="Times New Roman" panose="02020603050405020304" pitchFamily="18" charset="0"/>
                <a:ea typeface="Arial Unicode MS" panose="020B0604020202020204" pitchFamily="34" charset="-128"/>
                <a:cs typeface="Times New Roman" panose="02020603050405020304" pitchFamily="18" charset="0"/>
              </a:rPr>
              <a:t>and remuneration, on the one hand, as against the services or goods supplies in exchange, on the other, </a:t>
            </a:r>
            <a:r>
              <a:rPr lang="en-US" sz="2800" b="1" i="0" u="sng" strike="noStrike" dirty="0">
                <a:solidFill>
                  <a:srgbClr val="C00000"/>
                </a:solidFill>
                <a:effectLst/>
                <a:latin typeface="Times New Roman" panose="02020603050405020304" pitchFamily="18" charset="0"/>
                <a:ea typeface="Arial Unicode MS" panose="020B0604020202020204" pitchFamily="34" charset="-128"/>
                <a:cs typeface="Times New Roman" panose="02020603050405020304" pitchFamily="18" charset="0"/>
              </a:rPr>
              <a:t>in so far as these terms are in plain intelligible language.</a:t>
            </a:r>
          </a:p>
          <a:p>
            <a:pPr marL="262350" indent="-262350" algn="ctr">
              <a:spcBef>
                <a:spcPts val="0"/>
              </a:spcBef>
              <a:buNone/>
            </a:pPr>
            <a:endParaRPr lang="en-US" altLang="es-ES" sz="2400" b="1" cap="all" dirty="0">
              <a:solidFill>
                <a:srgbClr val="C00000"/>
              </a:solidFill>
              <a:latin typeface="Times New Roman" panose="02020603050405020304" pitchFamily="18" charset="0"/>
              <a:ea typeface="MS PGothic" panose="020B0600070205080204" pitchFamily="34" charset="-128"/>
              <a:cs typeface="Times New Roman" panose="02020603050405020304" pitchFamily="18" charset="0"/>
            </a:endParaRPr>
          </a:p>
        </p:txBody>
      </p:sp>
    </p:spTree>
    <p:extLst>
      <p:ext uri="{BB962C8B-B14F-4D97-AF65-F5344CB8AC3E}">
        <p14:creationId xmlns:p14="http://schemas.microsoft.com/office/powerpoint/2010/main" val="1316424259"/>
      </p:ext>
    </p:extLst>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086BA048-0AD5-F697-5FDE-8B72365B667F}"/>
              </a:ext>
            </a:extLst>
          </p:cNvPr>
          <p:cNvSpPr>
            <a:spLocks noGrp="1"/>
          </p:cNvSpPr>
          <p:nvPr>
            <p:ph type="title"/>
          </p:nvPr>
        </p:nvSpPr>
        <p:spPr>
          <a:xfrm>
            <a:off x="342900" y="44451"/>
            <a:ext cx="11101388" cy="584941"/>
          </a:xfrm>
        </p:spPr>
        <p:txBody>
          <a:bodyPr>
            <a:normAutofit fontScale="90000"/>
          </a:bodyPr>
          <a:lstStyle/>
          <a:p>
            <a:pPr algn="ctr" eaLnBrk="1" hangingPunct="1"/>
            <a:r>
              <a:rPr lang="en-US" b="1" dirty="0">
                <a:solidFill>
                  <a:srgbClr val="C00000"/>
                </a:solidFill>
                <a:latin typeface="Baskerville Old Face" panose="02020602080505020303" pitchFamily="18" charset="77"/>
                <a:ea typeface="Lato" panose="020F0502020204030203" pitchFamily="34" charset="0"/>
                <a:cs typeface="Lato" panose="020F0502020204030203" pitchFamily="34" charset="0"/>
              </a:rPr>
              <a:t>Neuroscience, Artificial Intelligence and Consumer Protection</a:t>
            </a:r>
            <a:br>
              <a:rPr lang="en-US" b="1" dirty="0">
                <a:solidFill>
                  <a:schemeClr val="accent1">
                    <a:lumMod val="60000"/>
                    <a:lumOff val="40000"/>
                  </a:schemeClr>
                </a:solidFill>
                <a:latin typeface="Baskerville Old Face" panose="02020602080505020303" pitchFamily="18" charset="77"/>
                <a:ea typeface="Lato" panose="020F0502020204030203" pitchFamily="34" charset="0"/>
                <a:cs typeface="Lato" panose="020F0502020204030203" pitchFamily="34" charset="0"/>
              </a:rPr>
            </a:br>
            <a:endParaRPr lang="en-US" altLang="es-ES" b="1" u="sng" dirty="0">
              <a:solidFill>
                <a:srgbClr val="5C2610"/>
              </a:solidFill>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21506" name="Rectangle 3">
            <a:extLst>
              <a:ext uri="{FF2B5EF4-FFF2-40B4-BE49-F238E27FC236}">
                <a16:creationId xmlns:a16="http://schemas.microsoft.com/office/drawing/2014/main" id="{61CFFF54-E5CA-B3F0-EA0D-94EC0890F2FE}"/>
              </a:ext>
            </a:extLst>
          </p:cNvPr>
          <p:cNvSpPr>
            <a:spLocks noGrp="1"/>
          </p:cNvSpPr>
          <p:nvPr>
            <p:ph idx="1"/>
          </p:nvPr>
        </p:nvSpPr>
        <p:spPr>
          <a:xfrm>
            <a:off x="114299" y="629392"/>
            <a:ext cx="11858625" cy="6184157"/>
          </a:xfrm>
        </p:spPr>
        <p:txBody>
          <a:bodyPr>
            <a:normAutofit/>
          </a:bodyPr>
          <a:lstStyle/>
          <a:p>
            <a:pPr marL="514350" indent="-514350" algn="just">
              <a:buNone/>
            </a:pPr>
            <a:r>
              <a:rPr lang="en-US" altLang="es-ES" sz="1800" b="1" dirty="0">
                <a:solidFill>
                  <a:srgbClr val="800000"/>
                </a:solidFill>
                <a:latin typeface="Times New Roman" panose="02020603050405020304" pitchFamily="18" charset="0"/>
                <a:ea typeface="MS PGothic" panose="020B0600070205080204" pitchFamily="34" charset="-128"/>
              </a:rPr>
              <a:t>					 III. </a:t>
            </a:r>
            <a:r>
              <a:rPr lang="en-US" altLang="es-ES" sz="1800" b="1" dirty="0">
                <a:solidFill>
                  <a:srgbClr val="C00000"/>
                </a:solidFill>
                <a:latin typeface="Times New Roman" panose="02020603050405020304" pitchFamily="18" charset="0"/>
                <a:ea typeface="MS PGothic" panose="020B0600070205080204" pitchFamily="34" charset="-128"/>
                <a:cs typeface="Times New Roman" panose="02020603050405020304" pitchFamily="18" charset="0"/>
              </a:rPr>
              <a:t>SPECIFIC RISKS FOR THE CONSUMER: P</a:t>
            </a:r>
            <a:r>
              <a:rPr lang="en-US" altLang="es-ES" sz="1800" b="1" cap="all" dirty="0">
                <a:solidFill>
                  <a:srgbClr val="C00000"/>
                </a:solidFill>
                <a:latin typeface="Times New Roman" panose="02020603050405020304" pitchFamily="18" charset="0"/>
                <a:ea typeface="MS PGothic" panose="020B0600070205080204" pitchFamily="34" charset="-128"/>
                <a:cs typeface="Times New Roman" panose="02020603050405020304" pitchFamily="18" charset="0"/>
              </a:rPr>
              <a:t>ersonalized or dynamic			        			prices</a:t>
            </a:r>
            <a:r>
              <a:rPr lang="en-US" altLang="es-ES" sz="1600" b="1" cap="all" dirty="0">
                <a:solidFill>
                  <a:srgbClr val="C00000"/>
                </a:solidFill>
                <a:latin typeface="Times New Roman" panose="02020603050405020304" pitchFamily="18" charset="0"/>
                <a:ea typeface="MS PGothic" panose="020B0600070205080204" pitchFamily="34" charset="-128"/>
                <a:cs typeface="Times New Roman" panose="02020603050405020304" pitchFamily="18" charset="0"/>
              </a:rPr>
              <a:t>.</a:t>
            </a:r>
            <a:endParaRPr lang="en-US" altLang="es-ES" sz="1800" b="1" cap="all" dirty="0">
              <a:solidFill>
                <a:srgbClr val="800000"/>
              </a:solidFill>
              <a:latin typeface="Times New Roman" panose="02020603050405020304" pitchFamily="18" charset="0"/>
              <a:ea typeface="MS PGothic" panose="020B0600070205080204" pitchFamily="34" charset="-128"/>
            </a:endParaRPr>
          </a:p>
          <a:p>
            <a:pPr marL="514350" indent="-514350">
              <a:buNone/>
            </a:pPr>
            <a:r>
              <a:rPr lang="en-US" altLang="es-ES" dirty="0">
                <a:solidFill>
                  <a:srgbClr val="800000"/>
                </a:solidFill>
                <a:latin typeface="Times New Roman" panose="02020603050405020304" pitchFamily="18" charset="0"/>
                <a:ea typeface="MS PGothic" panose="020B0600070205080204" pitchFamily="34" charset="-128"/>
              </a:rPr>
              <a:t>			</a:t>
            </a:r>
            <a:r>
              <a:rPr lang="en-US" altLang="es-ES" sz="2400" b="1" cap="all" dirty="0">
                <a:solidFill>
                  <a:srgbClr val="C00000"/>
                </a:solidFill>
                <a:latin typeface="Times New Roman" panose="02020603050405020304" pitchFamily="18" charset="0"/>
                <a:ea typeface="MS PGothic" panose="020B0600070205080204" pitchFamily="34" charset="-128"/>
              </a:rPr>
              <a:t>spanish charter of digital rights (14 JULY 2022)</a:t>
            </a:r>
          </a:p>
          <a:p>
            <a:pPr marL="514350" indent="-514350">
              <a:buNone/>
            </a:pPr>
            <a:r>
              <a:rPr lang="en-US" sz="2400" b="1" cap="all" dirty="0">
                <a:solidFill>
                  <a:srgbClr val="C00000"/>
                </a:solidFill>
                <a:effectLst/>
                <a:latin typeface="Times New Roman" panose="02020603050405020304" pitchFamily="18" charset="0"/>
                <a:ea typeface="MS PGothic" panose="020B0600070205080204" pitchFamily="34" charset="-128"/>
                <a:cs typeface="Times New Roman" panose="02020603050405020304" pitchFamily="18" charset="0"/>
              </a:rPr>
              <a:t>										</a:t>
            </a:r>
            <a:r>
              <a:rPr lang="en-US" sz="2400" b="1" dirty="0">
                <a:solidFill>
                  <a:srgbClr val="C00000"/>
                </a:solidFill>
                <a:effectLst/>
                <a:latin typeface="Times New Roman" panose="02020603050405020304" pitchFamily="18" charset="0"/>
                <a:cs typeface="Times New Roman" panose="02020603050405020304" pitchFamily="18" charset="0"/>
              </a:rPr>
              <a:t>V</a:t>
            </a:r>
          </a:p>
          <a:p>
            <a:pPr marL="0" indent="0" algn="just">
              <a:buNone/>
            </a:pPr>
            <a:r>
              <a:rPr lang="en-US" sz="2400" b="1" dirty="0">
                <a:solidFill>
                  <a:srgbClr val="D40029"/>
                </a:solidFill>
                <a:effectLst/>
                <a:latin typeface="Times New Roman" panose="02020603050405020304" pitchFamily="18" charset="0"/>
                <a:cs typeface="Times New Roman" panose="02020603050405020304" pitchFamily="18" charset="0"/>
              </a:rPr>
              <a:t>Right of the individual not to be traced and profiled</a:t>
            </a:r>
          </a:p>
          <a:p>
            <a:pPr marL="0" indent="0" algn="just">
              <a:buNone/>
            </a:pPr>
            <a:r>
              <a:rPr lang="en-US" sz="2400" b="1" dirty="0">
                <a:solidFill>
                  <a:srgbClr val="D40029"/>
                </a:solidFill>
                <a:effectLst/>
                <a:latin typeface="Times New Roman" panose="02020603050405020304" pitchFamily="18" charset="0"/>
                <a:cs typeface="Times New Roman" panose="02020603050405020304" pitchFamily="18" charset="0"/>
              </a:rPr>
              <a:t>1. Tracing and personality or behavioral analysis systems involving automated decision making or profiling of individuals, or groups of individuals, </a:t>
            </a:r>
            <a:r>
              <a:rPr lang="en-US" sz="2600" b="1" u="sng" dirty="0">
                <a:solidFill>
                  <a:srgbClr val="D40029"/>
                </a:solidFill>
                <a:effectLst/>
                <a:latin typeface="Times New Roman" panose="02020603050405020304" pitchFamily="18" charset="0"/>
                <a:cs typeface="Times New Roman" panose="02020603050405020304" pitchFamily="18" charset="0"/>
              </a:rPr>
              <a:t>may only be carried out in the cases permitted by the regulations in force and with the appropriate safeguards provided for therein.</a:t>
            </a:r>
          </a:p>
          <a:p>
            <a:pPr marL="0" indent="0" algn="just">
              <a:buNone/>
            </a:pPr>
            <a:r>
              <a:rPr lang="en-US" sz="2400" b="1" i="1" dirty="0">
                <a:solidFill>
                  <a:srgbClr val="D40029"/>
                </a:solidFill>
                <a:effectLst/>
                <a:latin typeface="Times New Roman" panose="02020603050405020304" pitchFamily="18" charset="0"/>
                <a:cs typeface="Times New Roman" panose="02020603050405020304" pitchFamily="18" charset="0"/>
              </a:rPr>
              <a:t>										</a:t>
            </a:r>
            <a:r>
              <a:rPr lang="en-US" altLang="es-ES" sz="2400" b="1" dirty="0">
                <a:solidFill>
                  <a:srgbClr val="C00000"/>
                </a:solidFill>
                <a:latin typeface="Times New Roman" panose="02020603050405020304" pitchFamily="18" charset="0"/>
                <a:ea typeface="MS PGothic" panose="020B0600070205080204" pitchFamily="34" charset="-128"/>
                <a:cs typeface="Times New Roman" panose="02020603050405020304" pitchFamily="18" charset="0"/>
              </a:rPr>
              <a:t>VIII</a:t>
            </a:r>
          </a:p>
          <a:p>
            <a:pPr marL="514350" indent="-514350" algn="just">
              <a:buNone/>
            </a:pPr>
            <a:r>
              <a:rPr lang="en-US" altLang="es-ES" sz="2400" b="1" dirty="0">
                <a:solidFill>
                  <a:srgbClr val="C00000"/>
                </a:solidFill>
                <a:latin typeface="Times New Roman" panose="02020603050405020304" pitchFamily="18" charset="0"/>
                <a:ea typeface="MS PGothic" panose="020B0600070205080204" pitchFamily="34" charset="-128"/>
                <a:cs typeface="Times New Roman" panose="02020603050405020304" pitchFamily="18" charset="0"/>
              </a:rPr>
              <a:t>The right to equality and non-discrimination in the digital environment</a:t>
            </a:r>
          </a:p>
          <a:p>
            <a:pPr marL="514350" indent="-514350" algn="just">
              <a:buAutoNum type="arabicPeriod"/>
            </a:pPr>
            <a:r>
              <a:rPr lang="en-US" altLang="es-ES" sz="2400" b="1" dirty="0">
                <a:solidFill>
                  <a:srgbClr val="C00000"/>
                </a:solidFill>
                <a:latin typeface="Times New Roman" panose="02020603050405020304" pitchFamily="18" charset="0"/>
                <a:ea typeface="MS PGothic" panose="020B0600070205080204" pitchFamily="34" charset="-128"/>
                <a:cs typeface="Times New Roman" panose="02020603050405020304" pitchFamily="18" charset="0"/>
              </a:rPr>
              <a:t>The right and principle of inherent equality of persons shall be applicable in digital environments, including non-discrimination and non-exclusion. </a:t>
            </a:r>
          </a:p>
          <a:p>
            <a:pPr marL="0" indent="0">
              <a:buNone/>
            </a:pPr>
            <a:endParaRPr lang="en-US" altLang="es-ES" b="1" dirty="0">
              <a:solidFill>
                <a:srgbClr val="C00000"/>
              </a:solidFill>
              <a:latin typeface="Times New Roman" panose="02020603050405020304" pitchFamily="18" charset="0"/>
              <a:ea typeface="MS PGothic" panose="020B0600070205080204" pitchFamily="34" charset="-128"/>
            </a:endParaRPr>
          </a:p>
        </p:txBody>
      </p:sp>
    </p:spTree>
    <p:extLst>
      <p:ext uri="{BB962C8B-B14F-4D97-AF65-F5344CB8AC3E}">
        <p14:creationId xmlns:p14="http://schemas.microsoft.com/office/powerpoint/2010/main" val="355389797"/>
      </p:ext>
    </p:extLst>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086BA048-0AD5-F697-5FDE-8B72365B667F}"/>
              </a:ext>
            </a:extLst>
          </p:cNvPr>
          <p:cNvSpPr>
            <a:spLocks noGrp="1"/>
          </p:cNvSpPr>
          <p:nvPr>
            <p:ph type="title"/>
          </p:nvPr>
        </p:nvSpPr>
        <p:spPr>
          <a:xfrm>
            <a:off x="342900" y="44451"/>
            <a:ext cx="11101388" cy="584941"/>
          </a:xfrm>
        </p:spPr>
        <p:txBody>
          <a:bodyPr>
            <a:normAutofit fontScale="90000"/>
          </a:bodyPr>
          <a:lstStyle/>
          <a:p>
            <a:pPr algn="ctr" eaLnBrk="1" hangingPunct="1"/>
            <a:r>
              <a:rPr lang="en-US" b="1" dirty="0">
                <a:solidFill>
                  <a:srgbClr val="C00000"/>
                </a:solidFill>
                <a:latin typeface="Baskerville Old Face" panose="02020602080505020303" pitchFamily="18" charset="77"/>
                <a:ea typeface="Lato" panose="020F0502020204030203" pitchFamily="34" charset="0"/>
                <a:cs typeface="Lato" panose="020F0502020204030203" pitchFamily="34" charset="0"/>
              </a:rPr>
              <a:t>Neuroscience, Artificial Intelligence and Consumer Protection</a:t>
            </a:r>
            <a:br>
              <a:rPr lang="en-US" b="1" dirty="0">
                <a:solidFill>
                  <a:schemeClr val="accent1">
                    <a:lumMod val="60000"/>
                    <a:lumOff val="40000"/>
                  </a:schemeClr>
                </a:solidFill>
                <a:latin typeface="Baskerville Old Face" panose="02020602080505020303" pitchFamily="18" charset="77"/>
                <a:ea typeface="Lato" panose="020F0502020204030203" pitchFamily="34" charset="0"/>
                <a:cs typeface="Lato" panose="020F0502020204030203" pitchFamily="34" charset="0"/>
              </a:rPr>
            </a:br>
            <a:endParaRPr lang="en-US" altLang="es-ES" b="1" u="sng" dirty="0">
              <a:solidFill>
                <a:srgbClr val="5C2610"/>
              </a:solidFill>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21506" name="Rectangle 3">
            <a:extLst>
              <a:ext uri="{FF2B5EF4-FFF2-40B4-BE49-F238E27FC236}">
                <a16:creationId xmlns:a16="http://schemas.microsoft.com/office/drawing/2014/main" id="{61CFFF54-E5CA-B3F0-EA0D-94EC0890F2FE}"/>
              </a:ext>
            </a:extLst>
          </p:cNvPr>
          <p:cNvSpPr>
            <a:spLocks noGrp="1"/>
          </p:cNvSpPr>
          <p:nvPr>
            <p:ph idx="1"/>
          </p:nvPr>
        </p:nvSpPr>
        <p:spPr>
          <a:xfrm>
            <a:off x="114299" y="629392"/>
            <a:ext cx="11858625" cy="6184157"/>
          </a:xfrm>
        </p:spPr>
        <p:txBody>
          <a:bodyPr>
            <a:normAutofit fontScale="62500" lnSpcReduction="20000"/>
          </a:bodyPr>
          <a:lstStyle/>
          <a:p>
            <a:pPr marL="262350" indent="-262350">
              <a:spcBef>
                <a:spcPts val="0"/>
              </a:spcBef>
              <a:buNone/>
            </a:pPr>
            <a:r>
              <a:rPr lang="en-US" altLang="es-ES" sz="1800" b="1" dirty="0">
                <a:solidFill>
                  <a:srgbClr val="800000"/>
                </a:solidFill>
                <a:latin typeface="Times New Roman" panose="02020603050405020304" pitchFamily="18" charset="0"/>
                <a:ea typeface="MS PGothic" panose="020B0600070205080204" pitchFamily="34" charset="-128"/>
              </a:rPr>
              <a:t>					 </a:t>
            </a:r>
            <a:r>
              <a:rPr lang="en-US" altLang="es-ES" sz="3800" b="1" dirty="0">
                <a:solidFill>
                  <a:srgbClr val="800000"/>
                </a:solidFill>
                <a:latin typeface="Times New Roman" panose="02020603050405020304" pitchFamily="18" charset="0"/>
                <a:ea typeface="MS PGothic" panose="020B0600070205080204" pitchFamily="34" charset="-128"/>
                <a:cs typeface="Times New Roman" panose="02020603050405020304" pitchFamily="18" charset="0"/>
              </a:rPr>
              <a:t>III. </a:t>
            </a:r>
            <a:r>
              <a:rPr lang="en-US" altLang="es-ES" sz="3800" b="1" dirty="0">
                <a:solidFill>
                  <a:srgbClr val="C00000"/>
                </a:solidFill>
                <a:latin typeface="Times New Roman" panose="02020603050405020304" pitchFamily="18" charset="0"/>
                <a:ea typeface="MS PGothic" panose="020B0600070205080204" pitchFamily="34" charset="-128"/>
                <a:cs typeface="Times New Roman" panose="02020603050405020304" pitchFamily="18" charset="0"/>
              </a:rPr>
              <a:t>SPECIFIC RISKS FOR THE CONSUMER: P</a:t>
            </a:r>
            <a:r>
              <a:rPr lang="en-US" altLang="es-ES" sz="3800" b="1" cap="all" dirty="0">
                <a:solidFill>
                  <a:srgbClr val="C00000"/>
                </a:solidFill>
                <a:latin typeface="Times New Roman" panose="02020603050405020304" pitchFamily="18" charset="0"/>
                <a:ea typeface="MS PGothic" panose="020B0600070205080204" pitchFamily="34" charset="-128"/>
                <a:cs typeface="Times New Roman" panose="02020603050405020304" pitchFamily="18" charset="0"/>
              </a:rPr>
              <a:t>ersonalized 	or  					 dynamic prices.</a:t>
            </a:r>
            <a:endParaRPr lang="en-US" altLang="es-ES" sz="3800" b="1" cap="all" dirty="0">
              <a:solidFill>
                <a:srgbClr val="800000"/>
              </a:solidFill>
              <a:latin typeface="Times New Roman" panose="02020603050405020304" pitchFamily="18" charset="0"/>
              <a:ea typeface="MS PGothic" panose="020B0600070205080204" pitchFamily="34" charset="-128"/>
              <a:cs typeface="Times New Roman" panose="02020603050405020304" pitchFamily="18" charset="0"/>
            </a:endParaRPr>
          </a:p>
          <a:p>
            <a:pPr marL="514350" indent="-514350">
              <a:spcBef>
                <a:spcPts val="0"/>
              </a:spcBef>
              <a:buNone/>
            </a:pPr>
            <a:r>
              <a:rPr lang="en-US" altLang="es-ES" dirty="0">
                <a:solidFill>
                  <a:srgbClr val="800000"/>
                </a:solidFill>
                <a:latin typeface="Times New Roman" panose="02020603050405020304" pitchFamily="18" charset="0"/>
                <a:ea typeface="MS PGothic" panose="020B0600070205080204" pitchFamily="34" charset="-128"/>
                <a:cs typeface="Times New Roman" panose="02020603050405020304" pitchFamily="18" charset="0"/>
              </a:rPr>
              <a:t>			             </a:t>
            </a:r>
            <a:r>
              <a:rPr lang="en-US" altLang="es-ES" sz="3500" b="1" cap="all" dirty="0">
                <a:solidFill>
                  <a:srgbClr val="C00000"/>
                </a:solidFill>
                <a:latin typeface="Times New Roman" panose="02020603050405020304" pitchFamily="18" charset="0"/>
                <a:ea typeface="MS PGothic" panose="020B0600070205080204" pitchFamily="34" charset="-128"/>
                <a:cs typeface="Times New Roman" panose="02020603050405020304" pitchFamily="18" charset="0"/>
              </a:rPr>
              <a:t>spanish charter of digital rights (14 JULY 2022)</a:t>
            </a:r>
          </a:p>
          <a:p>
            <a:pPr marL="514350" indent="-514350" algn="just">
              <a:lnSpc>
                <a:spcPct val="120000"/>
              </a:lnSpc>
              <a:spcBef>
                <a:spcPts val="0"/>
              </a:spcBef>
              <a:buNone/>
            </a:pPr>
            <a:r>
              <a:rPr lang="en-US" altLang="es-ES" sz="3500" b="1" cap="all" dirty="0">
                <a:solidFill>
                  <a:srgbClr val="C00000"/>
                </a:solidFill>
                <a:latin typeface="Times New Roman" panose="02020603050405020304" pitchFamily="18" charset="0"/>
                <a:ea typeface="MS PGothic" panose="020B0600070205080204" pitchFamily="34" charset="-128"/>
                <a:cs typeface="Times New Roman" panose="02020603050405020304" pitchFamily="18" charset="0"/>
              </a:rPr>
              <a:t>XIII. </a:t>
            </a:r>
            <a:r>
              <a:rPr lang="en-US" sz="3500" b="1" kern="100" dirty="0">
                <a:solidFill>
                  <a:srgbClr val="C00000"/>
                </a:solidFill>
                <a:effectLst/>
                <a:latin typeface="Times New Roman" panose="02020603050405020304" pitchFamily="18" charset="0"/>
                <a:ea typeface="Aptos" panose="020B0004020202020204" pitchFamily="34" charset="0"/>
                <a:cs typeface="Times New Roman" panose="02020603050405020304" pitchFamily="18" charset="0"/>
              </a:rPr>
              <a:t>Right to Internet neutrality</a:t>
            </a:r>
          </a:p>
          <a:p>
            <a:pPr marL="514350" indent="-514350" algn="just">
              <a:lnSpc>
                <a:spcPct val="120000"/>
              </a:lnSpc>
              <a:spcBef>
                <a:spcPts val="0"/>
              </a:spcBef>
              <a:buNone/>
            </a:pPr>
            <a:r>
              <a:rPr lang="en-US" sz="3500" b="1" kern="100" dirty="0">
                <a:solidFill>
                  <a:srgbClr val="C00000"/>
                </a:solidFill>
                <a:effectLst/>
                <a:latin typeface="Times New Roman" panose="02020603050405020304" pitchFamily="18" charset="0"/>
                <a:ea typeface="Aptos" panose="020B0004020202020204" pitchFamily="34" charset="0"/>
                <a:cs typeface="Times New Roman" panose="02020603050405020304" pitchFamily="18" charset="0"/>
              </a:rPr>
              <a:t>1. The right of users to the neutrality of the Internet is recognized, subject to full compliance with the legal system.</a:t>
            </a:r>
          </a:p>
          <a:p>
            <a:pPr marL="514350" indent="-514350" algn="just">
              <a:lnSpc>
                <a:spcPct val="120000"/>
              </a:lnSpc>
              <a:spcBef>
                <a:spcPts val="0"/>
              </a:spcBef>
              <a:buNone/>
            </a:pPr>
            <a:r>
              <a:rPr lang="en-US" sz="3500" b="1" kern="100" dirty="0">
                <a:solidFill>
                  <a:srgbClr val="C00000"/>
                </a:solidFill>
                <a:effectLst/>
                <a:latin typeface="Times New Roman" panose="02020603050405020304" pitchFamily="18" charset="0"/>
                <a:ea typeface="Aptos" panose="020B0004020202020204" pitchFamily="34" charset="0"/>
                <a:cs typeface="Times New Roman" panose="02020603050405020304" pitchFamily="18" charset="0"/>
              </a:rPr>
              <a:t>2. It should be a priority objective of the public authorities to ensure that Internet access service providers </a:t>
            </a:r>
            <a:r>
              <a:rPr lang="en-US" sz="3800" b="1" kern="100" dirty="0">
                <a:solidFill>
                  <a:srgbClr val="C00000"/>
                </a:solidFill>
                <a:effectLst/>
                <a:latin typeface="Times New Roman" panose="02020603050405020304" pitchFamily="18" charset="0"/>
                <a:ea typeface="Aptos" panose="020B0004020202020204" pitchFamily="34" charset="0"/>
                <a:cs typeface="Times New Roman" panose="02020603050405020304" pitchFamily="18" charset="0"/>
              </a:rPr>
              <a:t>treat data </a:t>
            </a:r>
            <a:r>
              <a:rPr lang="en-US" sz="3800" b="1" u="sng" kern="100" dirty="0">
                <a:solidFill>
                  <a:srgbClr val="C00000"/>
                </a:solidFill>
                <a:effectLst/>
                <a:latin typeface="Times New Roman" panose="02020603050405020304" pitchFamily="18" charset="0"/>
                <a:ea typeface="Aptos" panose="020B0004020202020204" pitchFamily="34" charset="0"/>
                <a:cs typeface="Times New Roman" panose="02020603050405020304" pitchFamily="18" charset="0"/>
              </a:rPr>
              <a:t>traffic equally without discrimination</a:t>
            </a:r>
            <a:r>
              <a:rPr lang="en-US" sz="3500" b="1" kern="100" dirty="0">
                <a:solidFill>
                  <a:srgbClr val="C00000"/>
                </a:solidFill>
                <a:effectLst/>
                <a:latin typeface="Times New Roman" panose="02020603050405020304" pitchFamily="18" charset="0"/>
                <a:ea typeface="Aptos" panose="020B0004020202020204" pitchFamily="34" charset="0"/>
                <a:cs typeface="Times New Roman" panose="02020603050405020304" pitchFamily="18" charset="0"/>
              </a:rPr>
              <a:t>, restriction or interference, and </a:t>
            </a:r>
            <a:r>
              <a:rPr lang="en-US" sz="3800" b="1" u="sng" kern="100" dirty="0">
                <a:solidFill>
                  <a:srgbClr val="C00000"/>
                </a:solidFill>
                <a:effectLst/>
                <a:latin typeface="Times New Roman" panose="02020603050405020304" pitchFamily="18" charset="0"/>
                <a:ea typeface="Aptos" panose="020B0004020202020204" pitchFamily="34" charset="0"/>
                <a:cs typeface="Times New Roman" panose="02020603050405020304" pitchFamily="18" charset="0"/>
              </a:rPr>
              <a:t>regardless of the sender and receiver</a:t>
            </a:r>
            <a:r>
              <a:rPr lang="en-US" sz="3500" b="1" kern="100" dirty="0">
                <a:solidFill>
                  <a:srgbClr val="C00000"/>
                </a:solidFill>
                <a:effectLst/>
                <a:latin typeface="Times New Roman" panose="02020603050405020304" pitchFamily="18" charset="0"/>
                <a:ea typeface="Aptos" panose="020B0004020202020204" pitchFamily="34" charset="0"/>
                <a:cs typeface="Times New Roman" panose="02020603050405020304" pitchFamily="18" charset="0"/>
              </a:rPr>
              <a:t>, the content accessed or distributed, the applications or services used or provided, or the terminal equipment used.</a:t>
            </a:r>
          </a:p>
          <a:p>
            <a:pPr marL="514350" indent="-514350" algn="just">
              <a:lnSpc>
                <a:spcPct val="120000"/>
              </a:lnSpc>
              <a:spcBef>
                <a:spcPts val="0"/>
              </a:spcBef>
              <a:buNone/>
            </a:pPr>
            <a:r>
              <a:rPr lang="en-US" sz="3500" b="1" kern="100" dirty="0">
                <a:solidFill>
                  <a:srgbClr val="C00000"/>
                </a:solidFill>
                <a:effectLst/>
                <a:latin typeface="Times New Roman" panose="02020603050405020304" pitchFamily="18" charset="0"/>
                <a:ea typeface="Aptos" panose="020B0004020202020204" pitchFamily="34" charset="0"/>
                <a:cs typeface="Times New Roman" panose="02020603050405020304" pitchFamily="18" charset="0"/>
              </a:rPr>
              <a:t>	The foregoing is without prejudice to the exceptions and limitations expressly provided for in European regulations on the right of access to an open Internet.</a:t>
            </a:r>
          </a:p>
          <a:p>
            <a:pPr marL="514350" indent="-514350" algn="just">
              <a:lnSpc>
                <a:spcPct val="120000"/>
              </a:lnSpc>
              <a:spcBef>
                <a:spcPts val="0"/>
              </a:spcBef>
              <a:buNone/>
            </a:pPr>
            <a:r>
              <a:rPr lang="en-US" sz="3500" b="1" kern="100" dirty="0">
                <a:solidFill>
                  <a:srgbClr val="C00000"/>
                </a:solidFill>
                <a:effectLst/>
                <a:latin typeface="Times New Roman" panose="02020603050405020304" pitchFamily="18" charset="0"/>
                <a:ea typeface="Aptos" panose="020B0004020202020204" pitchFamily="34" charset="0"/>
                <a:cs typeface="Times New Roman" panose="02020603050405020304" pitchFamily="18" charset="0"/>
              </a:rPr>
              <a:t>3. In order to ensure </a:t>
            </a:r>
            <a:r>
              <a:rPr lang="en-US" sz="3800" b="1" u="sng" kern="100" dirty="0">
                <a:solidFill>
                  <a:srgbClr val="C00000"/>
                </a:solidFill>
                <a:effectLst/>
                <a:latin typeface="Times New Roman" panose="02020603050405020304" pitchFamily="18" charset="0"/>
                <a:ea typeface="Aptos" panose="020B0004020202020204" pitchFamily="34" charset="0"/>
                <a:cs typeface="Times New Roman" panose="02020603050405020304" pitchFamily="18" charset="0"/>
              </a:rPr>
              <a:t>fair and transparent conditions of access to content, goods and services</a:t>
            </a:r>
            <a:r>
              <a:rPr lang="en-US" sz="3500" b="1" kern="100" dirty="0">
                <a:solidFill>
                  <a:srgbClr val="C00000"/>
                </a:solidFill>
                <a:effectLst/>
                <a:latin typeface="Times New Roman" panose="02020603050405020304" pitchFamily="18" charset="0"/>
                <a:ea typeface="Aptos" panose="020B0004020202020204" pitchFamily="34" charset="0"/>
                <a:cs typeface="Times New Roman" panose="02020603050405020304" pitchFamily="18" charset="0"/>
              </a:rPr>
              <a:t>, or to the supply thereof, to end users and professionals, the public authorities </a:t>
            </a:r>
            <a:r>
              <a:rPr lang="en-US" sz="3500" b="1" u="sng" kern="100" dirty="0">
                <a:solidFill>
                  <a:srgbClr val="C00000"/>
                </a:solidFill>
                <a:effectLst/>
                <a:latin typeface="Times New Roman" panose="02020603050405020304" pitchFamily="18" charset="0"/>
                <a:ea typeface="Aptos" panose="020B0004020202020204" pitchFamily="34" charset="0"/>
                <a:cs typeface="Times New Roman" panose="02020603050405020304" pitchFamily="18" charset="0"/>
              </a:rPr>
              <a:t>may control gatekeepers or platform service providers that, due to their significant market power, whatever the origin of such power, may condition such access</a:t>
            </a:r>
            <a:r>
              <a:rPr lang="en-US" sz="3500" b="1" kern="100" dirty="0">
                <a:solidFill>
                  <a:srgbClr val="C00000"/>
                </a:solidFill>
                <a:effectLst/>
                <a:latin typeface="Times New Roman" panose="02020603050405020304" pitchFamily="18" charset="0"/>
                <a:ea typeface="Aptos" panose="020B0004020202020204" pitchFamily="34" charset="0"/>
                <a:cs typeface="Times New Roman" panose="02020603050405020304" pitchFamily="18" charset="0"/>
              </a:rPr>
              <a:t>, under the terms provided for in European regulations.</a:t>
            </a:r>
          </a:p>
          <a:p>
            <a:pPr marL="0" indent="0">
              <a:buNone/>
            </a:pPr>
            <a:endParaRPr lang="en-US" altLang="es-ES" b="1" dirty="0">
              <a:solidFill>
                <a:srgbClr val="C00000"/>
              </a:solidFill>
              <a:latin typeface="Times New Roman" panose="02020603050405020304" pitchFamily="18" charset="0"/>
              <a:ea typeface="MS PGothic" panose="020B0600070205080204" pitchFamily="34" charset="-128"/>
            </a:endParaRPr>
          </a:p>
        </p:txBody>
      </p:sp>
    </p:spTree>
    <p:extLst>
      <p:ext uri="{BB962C8B-B14F-4D97-AF65-F5344CB8AC3E}">
        <p14:creationId xmlns:p14="http://schemas.microsoft.com/office/powerpoint/2010/main" val="2916597064"/>
      </p:ext>
    </p:extLst>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086BA048-0AD5-F697-5FDE-8B72365B667F}"/>
              </a:ext>
            </a:extLst>
          </p:cNvPr>
          <p:cNvSpPr>
            <a:spLocks noGrp="1"/>
          </p:cNvSpPr>
          <p:nvPr>
            <p:ph type="title"/>
          </p:nvPr>
        </p:nvSpPr>
        <p:spPr>
          <a:xfrm>
            <a:off x="342900" y="44451"/>
            <a:ext cx="11101388" cy="584941"/>
          </a:xfrm>
        </p:spPr>
        <p:txBody>
          <a:bodyPr>
            <a:normAutofit fontScale="90000"/>
          </a:bodyPr>
          <a:lstStyle/>
          <a:p>
            <a:pPr algn="ctr" eaLnBrk="1" hangingPunct="1"/>
            <a:r>
              <a:rPr lang="en-US" b="1" dirty="0">
                <a:solidFill>
                  <a:srgbClr val="C00000"/>
                </a:solidFill>
                <a:latin typeface="Baskerville Old Face" panose="02020602080505020303" pitchFamily="18" charset="77"/>
                <a:ea typeface="Lato" panose="020F0502020204030203" pitchFamily="34" charset="0"/>
                <a:cs typeface="Lato" panose="020F0502020204030203" pitchFamily="34" charset="0"/>
              </a:rPr>
              <a:t>Neuroscience, Artificial Intelligence and Consumer Protection</a:t>
            </a:r>
            <a:br>
              <a:rPr lang="en-US" b="1" dirty="0">
                <a:solidFill>
                  <a:schemeClr val="accent1">
                    <a:lumMod val="60000"/>
                    <a:lumOff val="40000"/>
                  </a:schemeClr>
                </a:solidFill>
                <a:latin typeface="Baskerville Old Face" panose="02020602080505020303" pitchFamily="18" charset="77"/>
                <a:ea typeface="Lato" panose="020F0502020204030203" pitchFamily="34" charset="0"/>
                <a:cs typeface="Lato" panose="020F0502020204030203" pitchFamily="34" charset="0"/>
              </a:rPr>
            </a:br>
            <a:endParaRPr lang="en-US" altLang="es-ES" b="1" u="sng" dirty="0">
              <a:solidFill>
                <a:srgbClr val="5C2610"/>
              </a:solidFill>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21506" name="Rectangle 3">
            <a:extLst>
              <a:ext uri="{FF2B5EF4-FFF2-40B4-BE49-F238E27FC236}">
                <a16:creationId xmlns:a16="http://schemas.microsoft.com/office/drawing/2014/main" id="{61CFFF54-E5CA-B3F0-EA0D-94EC0890F2FE}"/>
              </a:ext>
            </a:extLst>
          </p:cNvPr>
          <p:cNvSpPr>
            <a:spLocks noGrp="1"/>
          </p:cNvSpPr>
          <p:nvPr>
            <p:ph idx="1"/>
          </p:nvPr>
        </p:nvSpPr>
        <p:spPr>
          <a:xfrm>
            <a:off x="114299" y="629392"/>
            <a:ext cx="11858625" cy="6184157"/>
          </a:xfrm>
        </p:spPr>
        <p:txBody>
          <a:bodyPr>
            <a:normAutofit fontScale="92500" lnSpcReduction="20000"/>
          </a:bodyPr>
          <a:lstStyle/>
          <a:p>
            <a:pPr marL="262350" indent="-262350">
              <a:spcBef>
                <a:spcPts val="0"/>
              </a:spcBef>
              <a:buNone/>
            </a:pPr>
            <a:r>
              <a:rPr lang="en-US" altLang="es-ES" sz="1800" b="1" dirty="0">
                <a:solidFill>
                  <a:srgbClr val="800000"/>
                </a:solidFill>
                <a:latin typeface="Times New Roman" panose="02020603050405020304" pitchFamily="18" charset="0"/>
                <a:ea typeface="MS PGothic" panose="020B0600070205080204" pitchFamily="34" charset="-128"/>
              </a:rPr>
              <a:t>					 </a:t>
            </a:r>
            <a:r>
              <a:rPr lang="en-US" altLang="es-ES" sz="3000" b="1" dirty="0">
                <a:solidFill>
                  <a:srgbClr val="800000"/>
                </a:solidFill>
                <a:latin typeface="Times New Roman" panose="02020603050405020304" pitchFamily="18" charset="0"/>
                <a:ea typeface="MS PGothic" panose="020B0600070205080204" pitchFamily="34" charset="-128"/>
                <a:cs typeface="Times New Roman" panose="02020603050405020304" pitchFamily="18" charset="0"/>
              </a:rPr>
              <a:t>III. </a:t>
            </a:r>
            <a:r>
              <a:rPr lang="en-US" altLang="es-ES" sz="3000" b="1" dirty="0">
                <a:solidFill>
                  <a:srgbClr val="C00000"/>
                </a:solidFill>
                <a:latin typeface="Times New Roman" panose="02020603050405020304" pitchFamily="18" charset="0"/>
                <a:ea typeface="MS PGothic" panose="020B0600070205080204" pitchFamily="34" charset="-128"/>
                <a:cs typeface="Times New Roman" panose="02020603050405020304" pitchFamily="18" charset="0"/>
              </a:rPr>
              <a:t>SPECIFIC RISKS FOR THE CONSUMER: 						                       P</a:t>
            </a:r>
            <a:r>
              <a:rPr lang="en-US" altLang="es-ES" sz="3000" b="1" cap="all" dirty="0">
                <a:solidFill>
                  <a:srgbClr val="C00000"/>
                </a:solidFill>
                <a:latin typeface="Times New Roman" panose="02020603050405020304" pitchFamily="18" charset="0"/>
                <a:ea typeface="MS PGothic" panose="020B0600070205080204" pitchFamily="34" charset="-128"/>
                <a:cs typeface="Times New Roman" panose="02020603050405020304" pitchFamily="18" charset="0"/>
              </a:rPr>
              <a:t>ersonalized	or dynamic prices.</a:t>
            </a:r>
            <a:endParaRPr lang="en-US" altLang="es-ES" sz="3000" b="1" cap="all" dirty="0">
              <a:solidFill>
                <a:srgbClr val="800000"/>
              </a:solidFill>
              <a:latin typeface="Times New Roman" panose="02020603050405020304" pitchFamily="18" charset="0"/>
              <a:ea typeface="MS PGothic" panose="020B0600070205080204" pitchFamily="34" charset="-128"/>
              <a:cs typeface="Times New Roman" panose="02020603050405020304" pitchFamily="18" charset="0"/>
            </a:endParaRPr>
          </a:p>
          <a:p>
            <a:pPr marL="514350" indent="-514350">
              <a:spcBef>
                <a:spcPts val="0"/>
              </a:spcBef>
              <a:buNone/>
            </a:pPr>
            <a:r>
              <a:rPr lang="en-US" altLang="es-ES" dirty="0">
                <a:solidFill>
                  <a:srgbClr val="800000"/>
                </a:solidFill>
                <a:latin typeface="Times New Roman" panose="02020603050405020304" pitchFamily="18" charset="0"/>
                <a:ea typeface="MS PGothic" panose="020B0600070205080204" pitchFamily="34" charset="-128"/>
                <a:cs typeface="Times New Roman" panose="02020603050405020304" pitchFamily="18" charset="0"/>
              </a:rPr>
              <a:t>			             </a:t>
            </a:r>
            <a:r>
              <a:rPr lang="en-US" altLang="es-ES" sz="2800" b="1" cap="all" dirty="0">
                <a:solidFill>
                  <a:srgbClr val="C00000"/>
                </a:solidFill>
                <a:latin typeface="Times New Roman" panose="02020603050405020304" pitchFamily="18" charset="0"/>
                <a:ea typeface="MS PGothic" panose="020B0600070205080204" pitchFamily="34" charset="-128"/>
                <a:cs typeface="Times New Roman" panose="02020603050405020304" pitchFamily="18" charset="0"/>
              </a:rPr>
              <a:t>spanish charter of digital rights (14 JULY 2022</a:t>
            </a:r>
            <a:r>
              <a:rPr lang="en-US" altLang="es-ES" sz="3500" b="1" cap="all" dirty="0">
                <a:solidFill>
                  <a:srgbClr val="C00000"/>
                </a:solidFill>
                <a:latin typeface="Times New Roman" panose="02020603050405020304" pitchFamily="18" charset="0"/>
                <a:ea typeface="MS PGothic" panose="020B0600070205080204" pitchFamily="34" charset="-128"/>
                <a:cs typeface="Times New Roman" panose="02020603050405020304" pitchFamily="18" charset="0"/>
              </a:rPr>
              <a:t>)</a:t>
            </a:r>
          </a:p>
          <a:p>
            <a:pPr marL="514350" indent="-514350" algn="just">
              <a:lnSpc>
                <a:spcPct val="110000"/>
              </a:lnSpc>
              <a:spcBef>
                <a:spcPts val="0"/>
              </a:spcBef>
              <a:buNone/>
            </a:pPr>
            <a:r>
              <a:rPr lang="en-US" altLang="es-ES" sz="2400" b="1" cap="all" dirty="0">
                <a:solidFill>
                  <a:srgbClr val="C00000"/>
                </a:solidFill>
                <a:latin typeface="Times New Roman" panose="02020603050405020304" pitchFamily="18" charset="0"/>
                <a:ea typeface="MS PGothic" panose="020B0600070205080204" pitchFamily="34" charset="-128"/>
                <a:cs typeface="Times New Roman" panose="02020603050405020304" pitchFamily="18" charset="0"/>
              </a:rPr>
              <a:t>XX. </a:t>
            </a:r>
            <a:r>
              <a:rPr lang="en-US" sz="2600" b="1" kern="100" dirty="0">
                <a:solidFill>
                  <a:srgbClr val="C00000"/>
                </a:solidFill>
                <a:effectLst/>
                <a:latin typeface="Times New Roman" panose="02020603050405020304" pitchFamily="18" charset="0"/>
                <a:ea typeface="Aptos" panose="020B0004020202020204" pitchFamily="34" charset="0"/>
                <a:cs typeface="Times New Roman" panose="02020603050405020304" pitchFamily="18" charset="0"/>
              </a:rPr>
              <a:t>The company in the digital environment</a:t>
            </a:r>
          </a:p>
          <a:p>
            <a:pPr marL="0" indent="0" algn="just">
              <a:lnSpc>
                <a:spcPct val="110000"/>
              </a:lnSpc>
              <a:spcBef>
                <a:spcPts val="0"/>
              </a:spcBef>
              <a:buNone/>
            </a:pPr>
            <a:r>
              <a:rPr lang="en-US" sz="2600" b="1" kern="100" dirty="0">
                <a:solidFill>
                  <a:srgbClr val="C00000"/>
                </a:solidFill>
                <a:effectLst/>
                <a:latin typeface="Times New Roman" panose="02020603050405020304" pitchFamily="18" charset="0"/>
                <a:ea typeface="Aptos" panose="020B0004020202020204" pitchFamily="34" charset="0"/>
                <a:cs typeface="Times New Roman" panose="02020603050405020304" pitchFamily="18" charset="0"/>
              </a:rPr>
              <a:t>1. The freedom of enterprise recognized in the Spanish Constitution is applicable in digital environments within the framework of a market economy, in which the defense and promotion of effective competition is ensured, avoiding abuses of dominant position, which also guarantees the compatibility, security, transparency and fairness of systems, devices and applications.</a:t>
            </a:r>
          </a:p>
          <a:p>
            <a:pPr marL="0" indent="0" algn="just">
              <a:lnSpc>
                <a:spcPct val="110000"/>
              </a:lnSpc>
              <a:spcBef>
                <a:spcPts val="0"/>
              </a:spcBef>
              <a:buNone/>
            </a:pPr>
            <a:r>
              <a:rPr lang="en-US" sz="2600" b="1" kern="100" dirty="0">
                <a:solidFill>
                  <a:srgbClr val="C00000"/>
                </a:solidFill>
                <a:effectLst/>
                <a:latin typeface="Times New Roman" panose="02020603050405020304" pitchFamily="18" charset="0"/>
                <a:ea typeface="Aptos" panose="020B0004020202020204" pitchFamily="34" charset="0"/>
                <a:cs typeface="Times New Roman" panose="02020603050405020304" pitchFamily="18" charset="0"/>
              </a:rPr>
              <a:t>….</a:t>
            </a:r>
          </a:p>
          <a:p>
            <a:pPr marL="0" indent="0" algn="just">
              <a:lnSpc>
                <a:spcPct val="110000"/>
              </a:lnSpc>
              <a:spcBef>
                <a:spcPts val="0"/>
              </a:spcBef>
              <a:buNone/>
            </a:pPr>
            <a:r>
              <a:rPr lang="en-US" sz="2600" b="1" kern="100" dirty="0">
                <a:solidFill>
                  <a:srgbClr val="C00000"/>
                </a:solidFill>
                <a:effectLst/>
                <a:latin typeface="Times New Roman" panose="02020603050405020304" pitchFamily="18" charset="0"/>
                <a:ea typeface="Aptos" panose="020B0004020202020204" pitchFamily="34" charset="0"/>
                <a:cs typeface="Times New Roman" panose="02020603050405020304" pitchFamily="18" charset="0"/>
              </a:rPr>
              <a:t>4. In particular, public authorities shall ensure appropriate transparency, fairness and complaint options for professional users and content companies in relation to online intermediary services. The same options shall be ensured for users of corporate websites in relation to online search engines.</a:t>
            </a:r>
          </a:p>
          <a:p>
            <a:pPr marL="0" indent="0" algn="just">
              <a:lnSpc>
                <a:spcPct val="110000"/>
              </a:lnSpc>
              <a:spcBef>
                <a:spcPts val="0"/>
              </a:spcBef>
              <a:buNone/>
            </a:pPr>
            <a:r>
              <a:rPr lang="en-US" sz="2600" b="1" kern="100" dirty="0">
                <a:solidFill>
                  <a:srgbClr val="C00000"/>
                </a:solidFill>
                <a:effectLst/>
                <a:latin typeface="Times New Roman" panose="02020603050405020304" pitchFamily="18" charset="0"/>
                <a:ea typeface="Aptos" panose="020B0004020202020204" pitchFamily="34" charset="0"/>
                <a:cs typeface="Times New Roman" panose="02020603050405020304" pitchFamily="18" charset="0"/>
              </a:rPr>
              <a:t>6. Conditions shall be </a:t>
            </a:r>
            <a:r>
              <a:rPr lang="en-US" sz="2600" b="1" kern="100" dirty="0">
                <a:solidFill>
                  <a:srgbClr val="C00000"/>
                </a:solidFill>
                <a:effectLst/>
                <a:highlight>
                  <a:srgbClr val="FFFF00"/>
                </a:highlight>
                <a:latin typeface="Times New Roman" panose="02020603050405020304" pitchFamily="18" charset="0"/>
                <a:ea typeface="Aptos" panose="020B0004020202020204" pitchFamily="34" charset="0"/>
                <a:cs typeface="Times New Roman" panose="02020603050405020304" pitchFamily="18" charset="0"/>
              </a:rPr>
              <a:t>established</a:t>
            </a:r>
            <a:r>
              <a:rPr lang="en-US" sz="2600" b="1" kern="100" dirty="0">
                <a:solidFill>
                  <a:srgbClr val="C00000"/>
                </a:solidFill>
                <a:effectLst/>
                <a:latin typeface="Times New Roman" panose="02020603050405020304" pitchFamily="18" charset="0"/>
                <a:ea typeface="Aptos" panose="020B0004020202020204" pitchFamily="34" charset="0"/>
                <a:cs typeface="Times New Roman" panose="02020603050405020304" pitchFamily="18" charset="0"/>
              </a:rPr>
              <a:t> to enable the creation of controlled test spaces to </a:t>
            </a:r>
            <a:r>
              <a:rPr lang="en-US" sz="2600" b="1" kern="100" dirty="0">
                <a:solidFill>
                  <a:srgbClr val="C00000"/>
                </a:solidFill>
                <a:effectLst/>
                <a:highlight>
                  <a:srgbClr val="FFFF00"/>
                </a:highlight>
                <a:latin typeface="Times New Roman" panose="02020603050405020304" pitchFamily="18" charset="0"/>
                <a:ea typeface="Aptos" panose="020B0004020202020204" pitchFamily="34" charset="0"/>
                <a:cs typeface="Times New Roman" panose="02020603050405020304" pitchFamily="18" charset="0"/>
              </a:rPr>
              <a:t>develop</a:t>
            </a:r>
            <a:r>
              <a:rPr lang="en-US" sz="2600" b="1" kern="100" dirty="0">
                <a:solidFill>
                  <a:srgbClr val="C00000"/>
                </a:solidFill>
                <a:effectLst/>
                <a:latin typeface="Times New Roman" panose="02020603050405020304" pitchFamily="18" charset="0"/>
                <a:ea typeface="Aptos" panose="020B0004020202020204" pitchFamily="34" charset="0"/>
                <a:cs typeface="Times New Roman" panose="02020603050405020304" pitchFamily="18" charset="0"/>
              </a:rPr>
              <a:t> new business models, applications, processes or technology-based products (sandbox).</a:t>
            </a:r>
          </a:p>
          <a:p>
            <a:pPr marL="514350" indent="-514350" algn="just">
              <a:lnSpc>
                <a:spcPct val="120000"/>
              </a:lnSpc>
              <a:spcBef>
                <a:spcPts val="0"/>
              </a:spcBef>
              <a:buNone/>
            </a:pPr>
            <a:endParaRPr lang="en-US" sz="3500" b="1" kern="100" dirty="0">
              <a:solidFill>
                <a:srgbClr val="C00000"/>
              </a:solidFill>
              <a:effectLst/>
              <a:latin typeface="Times New Roman" panose="02020603050405020304" pitchFamily="18" charset="0"/>
              <a:ea typeface="Aptos" panose="020B0004020202020204" pitchFamily="34" charset="0"/>
              <a:cs typeface="Times New Roman" panose="02020603050405020304" pitchFamily="18" charset="0"/>
            </a:endParaRPr>
          </a:p>
          <a:p>
            <a:pPr marL="0" indent="0">
              <a:buNone/>
            </a:pPr>
            <a:endParaRPr lang="en-US" altLang="es-ES" b="1" dirty="0">
              <a:solidFill>
                <a:srgbClr val="C00000"/>
              </a:solidFill>
              <a:latin typeface="Times New Roman" panose="02020603050405020304" pitchFamily="18" charset="0"/>
              <a:ea typeface="MS PGothic" panose="020B0600070205080204" pitchFamily="34" charset="-128"/>
            </a:endParaRPr>
          </a:p>
        </p:txBody>
      </p:sp>
    </p:spTree>
    <p:extLst>
      <p:ext uri="{BB962C8B-B14F-4D97-AF65-F5344CB8AC3E}">
        <p14:creationId xmlns:p14="http://schemas.microsoft.com/office/powerpoint/2010/main" val="4108779127"/>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086BA048-0AD5-F697-5FDE-8B72365B667F}"/>
              </a:ext>
            </a:extLst>
          </p:cNvPr>
          <p:cNvSpPr>
            <a:spLocks noGrp="1"/>
          </p:cNvSpPr>
          <p:nvPr>
            <p:ph type="title"/>
          </p:nvPr>
        </p:nvSpPr>
        <p:spPr>
          <a:xfrm>
            <a:off x="342900" y="44451"/>
            <a:ext cx="11101388" cy="584941"/>
          </a:xfrm>
        </p:spPr>
        <p:txBody>
          <a:bodyPr>
            <a:normAutofit fontScale="90000"/>
          </a:bodyPr>
          <a:lstStyle/>
          <a:p>
            <a:pPr algn="ctr" eaLnBrk="1" hangingPunct="1"/>
            <a:r>
              <a:rPr lang="en-US" b="1" dirty="0">
                <a:solidFill>
                  <a:srgbClr val="C00000"/>
                </a:solidFill>
                <a:latin typeface="Baskerville Old Face" panose="02020602080505020303" pitchFamily="18" charset="77"/>
                <a:ea typeface="Lato" panose="020F0502020204030203" pitchFamily="34" charset="0"/>
                <a:cs typeface="Lato" panose="020F0502020204030203" pitchFamily="34" charset="0"/>
              </a:rPr>
              <a:t>Neuroscience, Artificial Intelligence and Consumer Protection</a:t>
            </a:r>
            <a:br>
              <a:rPr lang="en-US" b="1" dirty="0">
                <a:solidFill>
                  <a:schemeClr val="accent1">
                    <a:lumMod val="60000"/>
                    <a:lumOff val="40000"/>
                  </a:schemeClr>
                </a:solidFill>
                <a:latin typeface="Baskerville Old Face" panose="02020602080505020303" pitchFamily="18" charset="77"/>
                <a:ea typeface="Lato" panose="020F0502020204030203" pitchFamily="34" charset="0"/>
                <a:cs typeface="Lato" panose="020F0502020204030203" pitchFamily="34" charset="0"/>
              </a:rPr>
            </a:br>
            <a:endParaRPr lang="en-US" altLang="es-ES" b="1" u="sng" dirty="0">
              <a:solidFill>
                <a:srgbClr val="5C2610"/>
              </a:solidFill>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21506" name="Rectangle 3">
            <a:extLst>
              <a:ext uri="{FF2B5EF4-FFF2-40B4-BE49-F238E27FC236}">
                <a16:creationId xmlns:a16="http://schemas.microsoft.com/office/drawing/2014/main" id="{61CFFF54-E5CA-B3F0-EA0D-94EC0890F2FE}"/>
              </a:ext>
            </a:extLst>
          </p:cNvPr>
          <p:cNvSpPr>
            <a:spLocks noGrp="1"/>
          </p:cNvSpPr>
          <p:nvPr>
            <p:ph idx="1"/>
          </p:nvPr>
        </p:nvSpPr>
        <p:spPr>
          <a:xfrm>
            <a:off x="142875" y="629392"/>
            <a:ext cx="11858625" cy="6184157"/>
          </a:xfrm>
        </p:spPr>
        <p:txBody>
          <a:bodyPr>
            <a:normAutofit fontScale="25000" lnSpcReduction="20000"/>
          </a:bodyPr>
          <a:lstStyle/>
          <a:p>
            <a:pPr marL="514350" indent="-514350">
              <a:lnSpc>
                <a:spcPct val="170000"/>
              </a:lnSpc>
              <a:buNone/>
            </a:pPr>
            <a:r>
              <a:rPr lang="en-US" altLang="es-ES" dirty="0">
                <a:solidFill>
                  <a:srgbClr val="800000"/>
                </a:solidFill>
                <a:latin typeface="Times New Roman" panose="02020603050405020304" pitchFamily="18" charset="0"/>
                <a:ea typeface="MS PGothic" panose="020B0600070205080204" pitchFamily="34" charset="-128"/>
              </a:rPr>
              <a:t>			 </a:t>
            </a:r>
          </a:p>
          <a:p>
            <a:pPr marL="514350" indent="-514350">
              <a:lnSpc>
                <a:spcPct val="170000"/>
              </a:lnSpc>
              <a:buNone/>
            </a:pPr>
            <a:r>
              <a:rPr lang="en-US" altLang="es-ES" sz="8600" b="1" dirty="0">
                <a:solidFill>
                  <a:srgbClr val="800000"/>
                </a:solidFill>
                <a:latin typeface="Times New Roman" panose="02020603050405020304" pitchFamily="18" charset="0"/>
                <a:ea typeface="MS PGothic" panose="020B0600070205080204" pitchFamily="34" charset="-128"/>
              </a:rPr>
              <a:t>			</a:t>
            </a:r>
            <a:r>
              <a:rPr lang="en-US" altLang="es-ES" sz="11200" b="1" u="sng" dirty="0">
                <a:solidFill>
                  <a:srgbClr val="800000"/>
                </a:solidFill>
                <a:latin typeface="Times New Roman" panose="02020603050405020304" pitchFamily="18" charset="0"/>
                <a:ea typeface="MS PGothic" panose="020B0600070205080204" pitchFamily="34" charset="-128"/>
              </a:rPr>
              <a:t>Neuroscience:</a:t>
            </a:r>
          </a:p>
          <a:p>
            <a:pPr marL="514350" indent="-514350" algn="just">
              <a:lnSpc>
                <a:spcPct val="170000"/>
              </a:lnSpc>
              <a:buNone/>
            </a:pPr>
            <a:r>
              <a:rPr lang="en-US" altLang="es-ES" sz="12800" b="1" dirty="0">
                <a:solidFill>
                  <a:srgbClr val="800000"/>
                </a:solidFill>
                <a:latin typeface="Times New Roman" panose="02020603050405020304" pitchFamily="18" charset="0"/>
                <a:ea typeface="MS PGothic" panose="020B0600070205080204" pitchFamily="34" charset="-128"/>
              </a:rPr>
              <a:t>	Clarify the meaning and scope of neuroscience as we understand it here and for the purposes of this intervention. As well as artificial intelligence for the same purposes. </a:t>
            </a:r>
          </a:p>
          <a:p>
            <a:pPr marL="514350" indent="-514350" algn="just">
              <a:lnSpc>
                <a:spcPct val="170000"/>
              </a:lnSpc>
              <a:buNone/>
            </a:pPr>
            <a:r>
              <a:rPr lang="en-US" altLang="es-ES" sz="12800" b="1" dirty="0">
                <a:solidFill>
                  <a:srgbClr val="800000"/>
                </a:solidFill>
                <a:latin typeface="Times New Roman" panose="02020603050405020304" pitchFamily="18" charset="0"/>
                <a:ea typeface="MS PGothic" panose="020B0600070205080204" pitchFamily="34" charset="-128"/>
              </a:rPr>
              <a:t>	Also clarify and determine the relationship between Neurosciences and artificial intelligence.</a:t>
            </a:r>
          </a:p>
          <a:p>
            <a:pPr marL="514350" indent="-514350">
              <a:lnSpc>
                <a:spcPct val="170000"/>
              </a:lnSpc>
              <a:buNone/>
            </a:pPr>
            <a:endParaRPr lang="en-US" altLang="es-ES" sz="8600" b="1" dirty="0">
              <a:solidFill>
                <a:srgbClr val="800000"/>
              </a:solidFill>
              <a:latin typeface="Times New Roman" panose="02020603050405020304" pitchFamily="18" charset="0"/>
              <a:ea typeface="MS PGothic" panose="020B0600070205080204" pitchFamily="34" charset="-128"/>
            </a:endParaRPr>
          </a:p>
          <a:p>
            <a:pPr marL="514350" indent="-514350">
              <a:buNone/>
            </a:pPr>
            <a:endParaRPr lang="en-US" altLang="es-ES" sz="8600" dirty="0">
              <a:solidFill>
                <a:srgbClr val="800000"/>
              </a:solidFill>
              <a:latin typeface="Times New Roman" panose="02020603050405020304" pitchFamily="18" charset="0"/>
              <a:ea typeface="MS PGothic" panose="020B0600070205080204" pitchFamily="34" charset="-128"/>
            </a:endParaRPr>
          </a:p>
          <a:p>
            <a:pPr marL="514350" indent="-514350">
              <a:buNone/>
            </a:pPr>
            <a:endParaRPr lang="en-US" altLang="es-ES" sz="8600" dirty="0">
              <a:solidFill>
                <a:srgbClr val="800000"/>
              </a:solidFill>
              <a:latin typeface="Times New Roman" panose="02020603050405020304" pitchFamily="18" charset="0"/>
              <a:ea typeface="MS PGothic" panose="020B0600070205080204" pitchFamily="34" charset="-128"/>
            </a:endParaRPr>
          </a:p>
          <a:p>
            <a:pPr marL="514350" indent="-514350">
              <a:buNone/>
            </a:pPr>
            <a:endParaRPr lang="en-US" altLang="es-ES" sz="8600" dirty="0">
              <a:solidFill>
                <a:srgbClr val="800000"/>
              </a:solidFill>
              <a:latin typeface="Times New Roman" panose="02020603050405020304" pitchFamily="18" charset="0"/>
              <a:ea typeface="MS PGothic" panose="020B0600070205080204" pitchFamily="34" charset="-128"/>
            </a:endParaRPr>
          </a:p>
          <a:p>
            <a:pPr marL="514350" indent="-514350">
              <a:buNone/>
            </a:pPr>
            <a:endParaRPr lang="en-US" altLang="es-ES" sz="8600" dirty="0">
              <a:solidFill>
                <a:srgbClr val="800000"/>
              </a:solidFill>
              <a:latin typeface="Times New Roman" panose="02020603050405020304" pitchFamily="18" charset="0"/>
              <a:ea typeface="MS PGothic" panose="020B0600070205080204" pitchFamily="34" charset="-128"/>
            </a:endParaRPr>
          </a:p>
          <a:p>
            <a:pPr marL="514350" indent="-514350">
              <a:buNone/>
            </a:pPr>
            <a:endParaRPr lang="en-US" altLang="es-ES" sz="8600" dirty="0">
              <a:solidFill>
                <a:srgbClr val="800000"/>
              </a:solidFill>
              <a:latin typeface="Times New Roman" panose="02020603050405020304" pitchFamily="18" charset="0"/>
              <a:ea typeface="MS PGothic" panose="020B0600070205080204" pitchFamily="34" charset="-128"/>
            </a:endParaRPr>
          </a:p>
          <a:p>
            <a:pPr marL="514350" indent="-514350">
              <a:buNone/>
            </a:pPr>
            <a:endParaRPr lang="en-US" altLang="es-ES" sz="8600" dirty="0">
              <a:solidFill>
                <a:srgbClr val="800000"/>
              </a:solidFill>
              <a:latin typeface="Times New Roman" panose="02020603050405020304" pitchFamily="18" charset="0"/>
              <a:ea typeface="MS PGothic" panose="020B0600070205080204" pitchFamily="34" charset="-128"/>
            </a:endParaRPr>
          </a:p>
          <a:p>
            <a:pPr marL="514350" indent="-514350">
              <a:buNone/>
            </a:pPr>
            <a:endParaRPr lang="en-US" altLang="es-ES" sz="8600" dirty="0">
              <a:solidFill>
                <a:srgbClr val="800000"/>
              </a:solidFill>
              <a:latin typeface="Times New Roman" panose="02020603050405020304" pitchFamily="18" charset="0"/>
              <a:ea typeface="MS PGothic" panose="020B0600070205080204" pitchFamily="34" charset="-128"/>
            </a:endParaRPr>
          </a:p>
          <a:p>
            <a:pPr marL="514350" indent="-514350">
              <a:buNone/>
            </a:pPr>
            <a:endParaRPr lang="en-US" altLang="es-ES" sz="8600" dirty="0">
              <a:solidFill>
                <a:srgbClr val="800000"/>
              </a:solidFill>
              <a:latin typeface="Times New Roman" panose="02020603050405020304" pitchFamily="18" charset="0"/>
              <a:ea typeface="MS PGothic" panose="020B0600070205080204" pitchFamily="34" charset="-128"/>
            </a:endParaRPr>
          </a:p>
          <a:p>
            <a:pPr marL="514350" indent="-514350">
              <a:buNone/>
            </a:pPr>
            <a:r>
              <a:rPr lang="en-US" altLang="es-ES" sz="8600" dirty="0">
                <a:solidFill>
                  <a:srgbClr val="800000"/>
                </a:solidFill>
                <a:latin typeface="Times New Roman" panose="02020603050405020304" pitchFamily="18" charset="0"/>
                <a:ea typeface="MS PGothic" panose="020B0600070205080204" pitchFamily="34" charset="-128"/>
              </a:rPr>
              <a:t>																									.</a:t>
            </a:r>
          </a:p>
        </p:txBody>
      </p:sp>
    </p:spTree>
    <p:extLst>
      <p:ext uri="{BB962C8B-B14F-4D97-AF65-F5344CB8AC3E}">
        <p14:creationId xmlns:p14="http://schemas.microsoft.com/office/powerpoint/2010/main" val="954642390"/>
      </p:ext>
    </p:extLst>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086BA048-0AD5-F697-5FDE-8B72365B667F}"/>
              </a:ext>
            </a:extLst>
          </p:cNvPr>
          <p:cNvSpPr>
            <a:spLocks noGrp="1"/>
          </p:cNvSpPr>
          <p:nvPr>
            <p:ph type="title"/>
          </p:nvPr>
        </p:nvSpPr>
        <p:spPr>
          <a:xfrm>
            <a:off x="342900" y="44451"/>
            <a:ext cx="11101388" cy="584941"/>
          </a:xfrm>
        </p:spPr>
        <p:txBody>
          <a:bodyPr>
            <a:normAutofit fontScale="90000"/>
          </a:bodyPr>
          <a:lstStyle/>
          <a:p>
            <a:pPr algn="ctr" eaLnBrk="1" hangingPunct="1"/>
            <a:r>
              <a:rPr lang="en-US" b="1" dirty="0">
                <a:solidFill>
                  <a:srgbClr val="C00000"/>
                </a:solidFill>
                <a:latin typeface="Baskerville Old Face" panose="02020602080505020303" pitchFamily="18" charset="77"/>
                <a:ea typeface="Lato" panose="020F0502020204030203" pitchFamily="34" charset="0"/>
                <a:cs typeface="Lato" panose="020F0502020204030203" pitchFamily="34" charset="0"/>
              </a:rPr>
              <a:t>Neuroscience, Artificial Intelligence and Consumer Protection</a:t>
            </a:r>
            <a:br>
              <a:rPr lang="en-US" b="1" dirty="0">
                <a:solidFill>
                  <a:schemeClr val="accent1">
                    <a:lumMod val="60000"/>
                    <a:lumOff val="40000"/>
                  </a:schemeClr>
                </a:solidFill>
                <a:latin typeface="Baskerville Old Face" panose="02020602080505020303" pitchFamily="18" charset="77"/>
                <a:ea typeface="Lato" panose="020F0502020204030203" pitchFamily="34" charset="0"/>
                <a:cs typeface="Lato" panose="020F0502020204030203" pitchFamily="34" charset="0"/>
              </a:rPr>
            </a:br>
            <a:endParaRPr lang="en-US" altLang="es-ES" b="1" u="sng" dirty="0">
              <a:solidFill>
                <a:srgbClr val="5C2610"/>
              </a:solidFill>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21506" name="Rectangle 3">
            <a:extLst>
              <a:ext uri="{FF2B5EF4-FFF2-40B4-BE49-F238E27FC236}">
                <a16:creationId xmlns:a16="http://schemas.microsoft.com/office/drawing/2014/main" id="{61CFFF54-E5CA-B3F0-EA0D-94EC0890F2FE}"/>
              </a:ext>
            </a:extLst>
          </p:cNvPr>
          <p:cNvSpPr>
            <a:spLocks noGrp="1"/>
          </p:cNvSpPr>
          <p:nvPr>
            <p:ph idx="1"/>
          </p:nvPr>
        </p:nvSpPr>
        <p:spPr>
          <a:xfrm>
            <a:off x="114299" y="629392"/>
            <a:ext cx="11858625" cy="6184157"/>
          </a:xfrm>
        </p:spPr>
        <p:txBody>
          <a:bodyPr>
            <a:normAutofit/>
          </a:bodyPr>
          <a:lstStyle/>
          <a:p>
            <a:pPr marL="1062450" lvl="2" indent="-262350">
              <a:spcBef>
                <a:spcPts val="0"/>
              </a:spcBef>
              <a:buNone/>
            </a:pPr>
            <a:r>
              <a:rPr lang="en-US" altLang="es-ES" b="1" dirty="0">
                <a:solidFill>
                  <a:srgbClr val="800000"/>
                </a:solidFill>
                <a:latin typeface="Times New Roman" panose="02020603050405020304" pitchFamily="18" charset="0"/>
                <a:ea typeface="MS PGothic" panose="020B0600070205080204" pitchFamily="34" charset="-128"/>
              </a:rPr>
              <a:t>				 </a:t>
            </a:r>
            <a:r>
              <a:rPr lang="en-US" altLang="es-ES" sz="2600" b="1" dirty="0">
                <a:solidFill>
                  <a:srgbClr val="800000"/>
                </a:solidFill>
                <a:latin typeface="Times New Roman" panose="02020603050405020304" pitchFamily="18" charset="0"/>
                <a:ea typeface="MS PGothic" panose="020B0600070205080204" pitchFamily="34" charset="-128"/>
                <a:cs typeface="Times New Roman" panose="02020603050405020304" pitchFamily="18" charset="0"/>
              </a:rPr>
              <a:t>III. </a:t>
            </a:r>
            <a:r>
              <a:rPr lang="en-US" altLang="es-ES" sz="2600" b="1" dirty="0">
                <a:solidFill>
                  <a:srgbClr val="C00000"/>
                </a:solidFill>
                <a:latin typeface="Times New Roman" panose="02020603050405020304" pitchFamily="18" charset="0"/>
                <a:ea typeface="MS PGothic" panose="020B0600070205080204" pitchFamily="34" charset="-128"/>
                <a:cs typeface="Times New Roman" panose="02020603050405020304" pitchFamily="18" charset="0"/>
              </a:rPr>
              <a:t>SPECIFIC RISKS FOR THE CONSUMER: 	 					P</a:t>
            </a:r>
            <a:r>
              <a:rPr lang="en-US" altLang="es-ES" sz="2600" b="1" cap="all" dirty="0">
                <a:solidFill>
                  <a:srgbClr val="C00000"/>
                </a:solidFill>
                <a:latin typeface="Times New Roman" panose="02020603050405020304" pitchFamily="18" charset="0"/>
                <a:ea typeface="MS PGothic" panose="020B0600070205080204" pitchFamily="34" charset="-128"/>
                <a:cs typeface="Times New Roman" panose="02020603050405020304" pitchFamily="18" charset="0"/>
              </a:rPr>
              <a:t>ersonalized or dynamic prices.</a:t>
            </a:r>
            <a:endParaRPr lang="en-US" altLang="es-ES" sz="2600" b="1" cap="all" dirty="0">
              <a:solidFill>
                <a:srgbClr val="800000"/>
              </a:solidFill>
              <a:latin typeface="Times New Roman" panose="02020603050405020304" pitchFamily="18" charset="0"/>
              <a:ea typeface="MS PGothic" panose="020B0600070205080204" pitchFamily="34" charset="-128"/>
              <a:cs typeface="Times New Roman" panose="02020603050405020304" pitchFamily="18" charset="0"/>
            </a:endParaRPr>
          </a:p>
          <a:p>
            <a:pPr marL="514350" indent="-514350">
              <a:spcBef>
                <a:spcPts val="0"/>
              </a:spcBef>
              <a:buNone/>
            </a:pPr>
            <a:r>
              <a:rPr lang="en-US" altLang="es-ES" dirty="0">
                <a:solidFill>
                  <a:srgbClr val="800000"/>
                </a:solidFill>
                <a:latin typeface="Times New Roman" panose="02020603050405020304" pitchFamily="18" charset="0"/>
                <a:ea typeface="MS PGothic" panose="020B0600070205080204" pitchFamily="34" charset="-128"/>
                <a:cs typeface="Times New Roman" panose="02020603050405020304" pitchFamily="18" charset="0"/>
              </a:rPr>
              <a:t>			             </a:t>
            </a:r>
            <a:r>
              <a:rPr lang="en-US" altLang="es-ES" sz="2800" b="1" cap="all" dirty="0">
                <a:solidFill>
                  <a:srgbClr val="C00000"/>
                </a:solidFill>
                <a:latin typeface="Times New Roman" panose="02020603050405020304" pitchFamily="18" charset="0"/>
                <a:ea typeface="MS PGothic" panose="020B0600070205080204" pitchFamily="34" charset="-128"/>
                <a:cs typeface="Times New Roman" panose="02020603050405020304" pitchFamily="18" charset="0"/>
              </a:rPr>
              <a:t>spanish charter of digital rights (14 JULY 2022</a:t>
            </a:r>
            <a:r>
              <a:rPr lang="en-US" altLang="es-ES" sz="3500" b="1" cap="all" dirty="0">
                <a:solidFill>
                  <a:srgbClr val="C00000"/>
                </a:solidFill>
                <a:latin typeface="Times New Roman" panose="02020603050405020304" pitchFamily="18" charset="0"/>
                <a:ea typeface="MS PGothic" panose="020B0600070205080204" pitchFamily="34" charset="-128"/>
                <a:cs typeface="Times New Roman" panose="02020603050405020304" pitchFamily="18" charset="0"/>
              </a:rPr>
              <a:t>)</a:t>
            </a:r>
          </a:p>
          <a:p>
            <a:pPr marL="0" indent="0">
              <a:spcBef>
                <a:spcPts val="0"/>
              </a:spcBef>
              <a:buNone/>
            </a:pPr>
            <a:r>
              <a:rPr lang="en-US" altLang="es-ES" b="1" dirty="0">
                <a:solidFill>
                  <a:srgbClr val="C00000"/>
                </a:solidFill>
                <a:latin typeface="Times New Roman" panose="02020603050405020304" pitchFamily="18" charset="0"/>
                <a:ea typeface="MS PGothic" panose="020B0600070205080204" pitchFamily="34" charset="-128"/>
              </a:rPr>
              <a:t>XXVI. </a:t>
            </a:r>
            <a:r>
              <a:rPr lang="en-US" altLang="es-ES" sz="2200" b="1" dirty="0">
                <a:solidFill>
                  <a:srgbClr val="C00000"/>
                </a:solidFill>
                <a:latin typeface="Times New Roman" panose="02020603050405020304" pitchFamily="18" charset="0"/>
                <a:ea typeface="MS PGothic" panose="020B0600070205080204" pitchFamily="34" charset="-128"/>
              </a:rPr>
              <a:t>Digital rights in the use of neurotechnologies</a:t>
            </a:r>
          </a:p>
          <a:p>
            <a:pPr marL="0" indent="0" algn="just">
              <a:spcBef>
                <a:spcPts val="0"/>
              </a:spcBef>
              <a:buNone/>
            </a:pPr>
            <a:r>
              <a:rPr lang="en-US" altLang="es-ES" sz="2200" b="1" dirty="0">
                <a:solidFill>
                  <a:srgbClr val="C00000"/>
                </a:solidFill>
                <a:latin typeface="Times New Roman" panose="02020603050405020304" pitchFamily="18" charset="0"/>
                <a:ea typeface="MS PGothic" panose="020B0600070205080204" pitchFamily="34" charset="-128"/>
              </a:rPr>
              <a:t>1. The conditions, limits and guarantees for the implantation and use of neurotechnologies by persons may be regulated by law for the purpose of:</a:t>
            </a:r>
          </a:p>
          <a:p>
            <a:pPr marL="400050" lvl="1" indent="0" algn="just">
              <a:spcBef>
                <a:spcPts val="0"/>
              </a:spcBef>
              <a:buNone/>
            </a:pPr>
            <a:r>
              <a:rPr lang="en-US" altLang="es-ES" sz="2000" b="1" dirty="0">
                <a:solidFill>
                  <a:srgbClr val="C00000"/>
                </a:solidFill>
                <a:latin typeface="Times New Roman" panose="02020603050405020304" pitchFamily="18" charset="0"/>
                <a:ea typeface="MS PGothic" panose="020B0600070205080204" pitchFamily="34" charset="-128"/>
              </a:rPr>
              <a:t>a) Guarantee the control of each person over his own identity.</a:t>
            </a:r>
          </a:p>
          <a:p>
            <a:pPr marL="400050" lvl="1" indent="0" algn="just">
              <a:spcBef>
                <a:spcPts val="0"/>
              </a:spcBef>
              <a:buNone/>
            </a:pPr>
            <a:r>
              <a:rPr lang="en-US" altLang="es-ES" sz="2000" b="1" dirty="0">
                <a:solidFill>
                  <a:srgbClr val="C00000"/>
                </a:solidFill>
                <a:latin typeface="Times New Roman" panose="02020603050405020304" pitchFamily="18" charset="0"/>
                <a:ea typeface="MS PGothic" panose="020B0600070205080204" pitchFamily="34" charset="-128"/>
              </a:rPr>
              <a:t>b) Guarantee individual self-determination, sovereignty and </a:t>
            </a:r>
            <a:r>
              <a:rPr lang="en-US" altLang="es-ES" sz="2400" b="1" u="sng" dirty="0">
                <a:solidFill>
                  <a:srgbClr val="C00000"/>
                </a:solidFill>
                <a:latin typeface="Times New Roman" panose="02020603050405020304" pitchFamily="18" charset="0"/>
                <a:ea typeface="MS PGothic" panose="020B0600070205080204" pitchFamily="34" charset="-128"/>
              </a:rPr>
              <a:t>freedom in decision making</a:t>
            </a:r>
            <a:r>
              <a:rPr lang="en-US" altLang="es-ES" sz="2000" b="1" dirty="0">
                <a:solidFill>
                  <a:srgbClr val="C00000"/>
                </a:solidFill>
                <a:latin typeface="Times New Roman" panose="02020603050405020304" pitchFamily="18" charset="0"/>
                <a:ea typeface="MS PGothic" panose="020B0600070205080204" pitchFamily="34" charset="-128"/>
              </a:rPr>
              <a:t>.</a:t>
            </a:r>
          </a:p>
          <a:p>
            <a:pPr marL="400050" lvl="1" indent="0" algn="just">
              <a:spcBef>
                <a:spcPts val="0"/>
              </a:spcBef>
              <a:buNone/>
            </a:pPr>
            <a:r>
              <a:rPr lang="en-US" altLang="es-ES" sz="2000" b="1" dirty="0">
                <a:solidFill>
                  <a:srgbClr val="C00000"/>
                </a:solidFill>
                <a:latin typeface="Times New Roman" panose="02020603050405020304" pitchFamily="18" charset="0"/>
                <a:ea typeface="MS PGothic" panose="020B0600070205080204" pitchFamily="34" charset="-128"/>
              </a:rPr>
              <a:t>c) </a:t>
            </a:r>
            <a:r>
              <a:rPr lang="en-US" altLang="es-ES" sz="2400" b="1" u="sng" dirty="0">
                <a:solidFill>
                  <a:srgbClr val="C00000"/>
                </a:solidFill>
                <a:latin typeface="Times New Roman" panose="02020603050405020304" pitchFamily="18" charset="0"/>
                <a:ea typeface="MS PGothic" panose="020B0600070205080204" pitchFamily="34" charset="-128"/>
              </a:rPr>
              <a:t>To ensure the confidentiality and security of the data obtained or related to their brain processes, and the full control and disposition of the same</a:t>
            </a:r>
            <a:r>
              <a:rPr lang="en-US" altLang="es-ES" sz="2000" b="1" dirty="0">
                <a:solidFill>
                  <a:srgbClr val="C00000"/>
                </a:solidFill>
                <a:latin typeface="Times New Roman" panose="02020603050405020304" pitchFamily="18" charset="0"/>
                <a:ea typeface="MS PGothic" panose="020B0600070205080204" pitchFamily="34" charset="-128"/>
              </a:rPr>
              <a:t>.</a:t>
            </a:r>
          </a:p>
          <a:p>
            <a:pPr marL="400050" lvl="1" indent="0" algn="just">
              <a:spcBef>
                <a:spcPts val="0"/>
              </a:spcBef>
              <a:buNone/>
            </a:pPr>
            <a:r>
              <a:rPr lang="en-US" altLang="es-ES" sz="2000" b="1" dirty="0">
                <a:solidFill>
                  <a:srgbClr val="C00000"/>
                </a:solidFill>
                <a:latin typeface="Times New Roman" panose="02020603050405020304" pitchFamily="18" charset="0"/>
                <a:ea typeface="MS PGothic" panose="020B0600070205080204" pitchFamily="34" charset="-128"/>
              </a:rPr>
              <a:t>d) To regulate the use of person-machine interfaces that may affect physical or psychological integrity.</a:t>
            </a:r>
          </a:p>
          <a:p>
            <a:pPr marL="400050" lvl="1" indent="0" algn="just">
              <a:spcBef>
                <a:spcPts val="0"/>
              </a:spcBef>
              <a:buNone/>
            </a:pPr>
            <a:r>
              <a:rPr lang="en-US" altLang="es-ES" sz="2000" b="1" dirty="0">
                <a:solidFill>
                  <a:srgbClr val="C00000"/>
                </a:solidFill>
                <a:latin typeface="Times New Roman" panose="02020603050405020304" pitchFamily="18" charset="0"/>
                <a:ea typeface="MS PGothic" panose="020B0600070205080204" pitchFamily="34" charset="-128"/>
              </a:rPr>
              <a:t>or psychological integrity.</a:t>
            </a:r>
          </a:p>
          <a:p>
            <a:pPr marL="400050" lvl="1" indent="0" algn="just">
              <a:spcBef>
                <a:spcPts val="0"/>
              </a:spcBef>
              <a:buNone/>
            </a:pPr>
            <a:r>
              <a:rPr lang="en-US" altLang="es-ES" sz="2000" b="1" dirty="0">
                <a:solidFill>
                  <a:srgbClr val="C00000"/>
                </a:solidFill>
                <a:latin typeface="Times New Roman" panose="02020603050405020304" pitchFamily="18" charset="0"/>
                <a:ea typeface="MS PGothic" panose="020B0600070205080204" pitchFamily="34" charset="-128"/>
              </a:rPr>
              <a:t>e) To ensure that decisions and processes based on neurotechnologies are not conditioned by the provision of incomplete, unwanted, unknown, or biased data, programs, or information.</a:t>
            </a:r>
          </a:p>
          <a:p>
            <a:pPr marL="0" indent="0">
              <a:buNone/>
            </a:pPr>
            <a:endParaRPr lang="en-US" altLang="es-ES" b="1" dirty="0">
              <a:solidFill>
                <a:srgbClr val="C00000"/>
              </a:solidFill>
              <a:latin typeface="Times New Roman" panose="02020603050405020304" pitchFamily="18" charset="0"/>
              <a:ea typeface="MS PGothic" panose="020B0600070205080204" pitchFamily="34" charset="-128"/>
            </a:endParaRPr>
          </a:p>
        </p:txBody>
      </p:sp>
    </p:spTree>
    <p:extLst>
      <p:ext uri="{BB962C8B-B14F-4D97-AF65-F5344CB8AC3E}">
        <p14:creationId xmlns:p14="http://schemas.microsoft.com/office/powerpoint/2010/main" val="710928133"/>
      </p:ext>
    </p:extLst>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086BA048-0AD5-F697-5FDE-8B72365B667F}"/>
              </a:ext>
            </a:extLst>
          </p:cNvPr>
          <p:cNvSpPr>
            <a:spLocks noGrp="1"/>
          </p:cNvSpPr>
          <p:nvPr>
            <p:ph type="title"/>
          </p:nvPr>
        </p:nvSpPr>
        <p:spPr>
          <a:xfrm>
            <a:off x="342900" y="44451"/>
            <a:ext cx="11101388" cy="584941"/>
          </a:xfrm>
        </p:spPr>
        <p:txBody>
          <a:bodyPr>
            <a:normAutofit fontScale="90000"/>
          </a:bodyPr>
          <a:lstStyle/>
          <a:p>
            <a:pPr algn="ctr" eaLnBrk="1" hangingPunct="1"/>
            <a:r>
              <a:rPr lang="en-US" b="1" dirty="0">
                <a:solidFill>
                  <a:srgbClr val="C00000"/>
                </a:solidFill>
                <a:latin typeface="Baskerville Old Face" panose="02020602080505020303" pitchFamily="18" charset="77"/>
                <a:ea typeface="Lato" panose="020F0502020204030203" pitchFamily="34" charset="0"/>
                <a:cs typeface="Lato" panose="020F0502020204030203" pitchFamily="34" charset="0"/>
              </a:rPr>
              <a:t>Neuroscience, Artificial Intelligence and Consumer Protection</a:t>
            </a:r>
            <a:br>
              <a:rPr lang="en-US" b="1" dirty="0">
                <a:solidFill>
                  <a:schemeClr val="accent1">
                    <a:lumMod val="60000"/>
                    <a:lumOff val="40000"/>
                  </a:schemeClr>
                </a:solidFill>
                <a:latin typeface="Baskerville Old Face" panose="02020602080505020303" pitchFamily="18" charset="77"/>
                <a:ea typeface="Lato" panose="020F0502020204030203" pitchFamily="34" charset="0"/>
                <a:cs typeface="Lato" panose="020F0502020204030203" pitchFamily="34" charset="0"/>
              </a:rPr>
            </a:br>
            <a:endParaRPr lang="en-US" altLang="es-ES" b="1" u="sng" dirty="0">
              <a:solidFill>
                <a:srgbClr val="5C2610"/>
              </a:solidFill>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21506" name="Rectangle 3">
            <a:extLst>
              <a:ext uri="{FF2B5EF4-FFF2-40B4-BE49-F238E27FC236}">
                <a16:creationId xmlns:a16="http://schemas.microsoft.com/office/drawing/2014/main" id="{61CFFF54-E5CA-B3F0-EA0D-94EC0890F2FE}"/>
              </a:ext>
            </a:extLst>
          </p:cNvPr>
          <p:cNvSpPr>
            <a:spLocks noGrp="1"/>
          </p:cNvSpPr>
          <p:nvPr>
            <p:ph idx="1"/>
          </p:nvPr>
        </p:nvSpPr>
        <p:spPr>
          <a:xfrm>
            <a:off x="114299" y="629392"/>
            <a:ext cx="11858625" cy="6184157"/>
          </a:xfrm>
        </p:spPr>
        <p:txBody>
          <a:bodyPr>
            <a:normAutofit/>
          </a:bodyPr>
          <a:lstStyle/>
          <a:p>
            <a:pPr marL="262350" indent="-262350">
              <a:spcBef>
                <a:spcPts val="0"/>
              </a:spcBef>
              <a:buNone/>
            </a:pPr>
            <a:r>
              <a:rPr lang="en-US" altLang="es-ES" sz="1800" b="1" dirty="0">
                <a:solidFill>
                  <a:srgbClr val="800000"/>
                </a:solidFill>
                <a:latin typeface="Times New Roman" panose="02020603050405020304" pitchFamily="18" charset="0"/>
                <a:ea typeface="MS PGothic" panose="020B0600070205080204" pitchFamily="34" charset="-128"/>
              </a:rPr>
              <a:t>					 </a:t>
            </a:r>
            <a:r>
              <a:rPr lang="en-US" altLang="es-ES" sz="3000" b="1" dirty="0">
                <a:solidFill>
                  <a:srgbClr val="800000"/>
                </a:solidFill>
                <a:latin typeface="Times New Roman" panose="02020603050405020304" pitchFamily="18" charset="0"/>
                <a:ea typeface="MS PGothic" panose="020B0600070205080204" pitchFamily="34" charset="-128"/>
                <a:cs typeface="Times New Roman" panose="02020603050405020304" pitchFamily="18" charset="0"/>
              </a:rPr>
              <a:t>III. </a:t>
            </a:r>
            <a:r>
              <a:rPr lang="en-US" altLang="es-ES" sz="3000" b="1" dirty="0">
                <a:solidFill>
                  <a:srgbClr val="C00000"/>
                </a:solidFill>
                <a:latin typeface="Times New Roman" panose="02020603050405020304" pitchFamily="18" charset="0"/>
                <a:ea typeface="MS PGothic" panose="020B0600070205080204" pitchFamily="34" charset="-128"/>
                <a:cs typeface="Times New Roman" panose="02020603050405020304" pitchFamily="18" charset="0"/>
              </a:rPr>
              <a:t>SPECIFIC RISKS FOR THE CONSUMER: 	 	                					   P</a:t>
            </a:r>
            <a:r>
              <a:rPr lang="en-US" altLang="es-ES" sz="3000" b="1" cap="all" dirty="0">
                <a:solidFill>
                  <a:srgbClr val="C00000"/>
                </a:solidFill>
                <a:latin typeface="Times New Roman" panose="02020603050405020304" pitchFamily="18" charset="0"/>
                <a:ea typeface="MS PGothic" panose="020B0600070205080204" pitchFamily="34" charset="-128"/>
                <a:cs typeface="Times New Roman" panose="02020603050405020304" pitchFamily="18" charset="0"/>
              </a:rPr>
              <a:t>ersonalized or dynamic prices.</a:t>
            </a:r>
            <a:endParaRPr lang="en-US" altLang="es-ES" sz="3000" b="1" cap="all" dirty="0">
              <a:solidFill>
                <a:srgbClr val="800000"/>
              </a:solidFill>
              <a:latin typeface="Times New Roman" panose="02020603050405020304" pitchFamily="18" charset="0"/>
              <a:ea typeface="MS PGothic" panose="020B0600070205080204" pitchFamily="34" charset="-128"/>
              <a:cs typeface="Times New Roman" panose="02020603050405020304" pitchFamily="18" charset="0"/>
            </a:endParaRPr>
          </a:p>
          <a:p>
            <a:pPr marL="514350" indent="-514350">
              <a:spcBef>
                <a:spcPts val="0"/>
              </a:spcBef>
              <a:buNone/>
            </a:pPr>
            <a:r>
              <a:rPr lang="en-US" altLang="es-ES" dirty="0">
                <a:solidFill>
                  <a:srgbClr val="800000"/>
                </a:solidFill>
                <a:latin typeface="Times New Roman" panose="02020603050405020304" pitchFamily="18" charset="0"/>
                <a:ea typeface="MS PGothic" panose="020B0600070205080204" pitchFamily="34" charset="-128"/>
                <a:cs typeface="Times New Roman" panose="02020603050405020304" pitchFamily="18" charset="0"/>
              </a:rPr>
              <a:t>			            </a:t>
            </a:r>
          </a:p>
          <a:p>
            <a:pPr marL="514350" indent="-514350">
              <a:spcBef>
                <a:spcPts val="0"/>
              </a:spcBef>
              <a:buNone/>
            </a:pPr>
            <a:r>
              <a:rPr lang="en-US" altLang="es-ES" sz="2800" b="1" cap="all" dirty="0">
                <a:solidFill>
                  <a:srgbClr val="C00000"/>
                </a:solidFill>
                <a:latin typeface="Times New Roman" panose="02020603050405020304" pitchFamily="18" charset="0"/>
                <a:ea typeface="MS PGothic" panose="020B0600070205080204" pitchFamily="34" charset="-128"/>
                <a:cs typeface="Times New Roman" panose="02020603050405020304" pitchFamily="18" charset="0"/>
              </a:rPr>
              <a:t>                      spanish charter of digital rights (14 JULY 2022</a:t>
            </a:r>
            <a:r>
              <a:rPr lang="en-US" altLang="es-ES" sz="3500" b="1" cap="all" dirty="0">
                <a:solidFill>
                  <a:srgbClr val="C00000"/>
                </a:solidFill>
                <a:latin typeface="Times New Roman" panose="02020603050405020304" pitchFamily="18" charset="0"/>
                <a:ea typeface="MS PGothic" panose="020B0600070205080204" pitchFamily="34" charset="-128"/>
                <a:cs typeface="Times New Roman" panose="02020603050405020304" pitchFamily="18" charset="0"/>
              </a:rPr>
              <a:t>)</a:t>
            </a:r>
          </a:p>
          <a:p>
            <a:pPr marL="514350" indent="-514350">
              <a:spcBef>
                <a:spcPts val="0"/>
              </a:spcBef>
              <a:buNone/>
            </a:pPr>
            <a:endParaRPr lang="en-US" altLang="es-ES" sz="3500" b="1" cap="all" dirty="0">
              <a:solidFill>
                <a:srgbClr val="C00000"/>
              </a:solidFill>
              <a:latin typeface="Times New Roman" panose="02020603050405020304" pitchFamily="18" charset="0"/>
              <a:ea typeface="MS PGothic" panose="020B0600070205080204" pitchFamily="34" charset="-128"/>
              <a:cs typeface="Times New Roman" panose="02020603050405020304" pitchFamily="18" charset="0"/>
            </a:endParaRPr>
          </a:p>
          <a:p>
            <a:pPr marL="0" indent="0" algn="just">
              <a:spcBef>
                <a:spcPts val="0"/>
              </a:spcBef>
              <a:buNone/>
            </a:pPr>
            <a:r>
              <a:rPr lang="en-US" altLang="es-ES" b="1" dirty="0">
                <a:solidFill>
                  <a:srgbClr val="C00000"/>
                </a:solidFill>
                <a:latin typeface="Times New Roman" panose="02020603050405020304" pitchFamily="18" charset="0"/>
                <a:ea typeface="MS PGothic" panose="020B0600070205080204" pitchFamily="34" charset="-128"/>
              </a:rPr>
              <a:t>XXVI. </a:t>
            </a:r>
            <a:r>
              <a:rPr lang="en-US" altLang="es-ES" sz="2200" b="1" dirty="0">
                <a:solidFill>
                  <a:srgbClr val="C00000"/>
                </a:solidFill>
                <a:latin typeface="Times New Roman" panose="02020603050405020304" pitchFamily="18" charset="0"/>
                <a:ea typeface="MS PGothic" panose="020B0600070205080204" pitchFamily="34" charset="-128"/>
              </a:rPr>
              <a:t>Digital rights in the use of neurotechnologies</a:t>
            </a:r>
          </a:p>
          <a:p>
            <a:pPr marL="0" indent="0" algn="just">
              <a:spcBef>
                <a:spcPts val="0"/>
              </a:spcBef>
              <a:buNone/>
            </a:pPr>
            <a:endParaRPr lang="en-US" altLang="es-ES" sz="2200" b="1" dirty="0">
              <a:solidFill>
                <a:srgbClr val="C00000"/>
              </a:solidFill>
              <a:latin typeface="Times New Roman" panose="02020603050405020304" pitchFamily="18" charset="0"/>
              <a:ea typeface="MS PGothic" panose="020B0600070205080204" pitchFamily="34" charset="-128"/>
            </a:endParaRPr>
          </a:p>
          <a:p>
            <a:pPr marL="0" indent="0" algn="just">
              <a:spcBef>
                <a:spcPts val="0"/>
              </a:spcBef>
              <a:buNone/>
            </a:pPr>
            <a:r>
              <a:rPr lang="en-US" altLang="es-ES" sz="2200" b="1" dirty="0">
                <a:solidFill>
                  <a:srgbClr val="C00000"/>
                </a:solidFill>
                <a:latin typeface="Times New Roman" panose="02020603050405020304" pitchFamily="18" charset="0"/>
                <a:ea typeface="MS PGothic" panose="020B0600070205080204" pitchFamily="34" charset="-128"/>
              </a:rPr>
              <a:t>2. To guarantee the dignity of the person, equality and non-discrimination, and in accordance, where applicable, with international treaties and conventions the law may regulate those cases and conditions for the use of neurotechnologies that, beyond their therapeutic application, aim at cognitive enhancement or cognitive stimulation or cognitive increase or the stimulation or potentiation of the capacities of the persons.</a:t>
            </a:r>
            <a:endParaRPr lang="en-US" altLang="es-ES" b="1" dirty="0">
              <a:solidFill>
                <a:srgbClr val="C00000"/>
              </a:solidFill>
              <a:latin typeface="Times New Roman" panose="02020603050405020304" pitchFamily="18" charset="0"/>
              <a:ea typeface="MS PGothic" panose="020B0600070205080204" pitchFamily="34" charset="-128"/>
            </a:endParaRPr>
          </a:p>
        </p:txBody>
      </p:sp>
    </p:spTree>
    <p:extLst>
      <p:ext uri="{BB962C8B-B14F-4D97-AF65-F5344CB8AC3E}">
        <p14:creationId xmlns:p14="http://schemas.microsoft.com/office/powerpoint/2010/main" val="894926257"/>
      </p:ext>
    </p:extLst>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086BA048-0AD5-F697-5FDE-8B72365B667F}"/>
              </a:ext>
            </a:extLst>
          </p:cNvPr>
          <p:cNvSpPr>
            <a:spLocks noGrp="1"/>
          </p:cNvSpPr>
          <p:nvPr>
            <p:ph type="title"/>
          </p:nvPr>
        </p:nvSpPr>
        <p:spPr>
          <a:xfrm>
            <a:off x="342900" y="44451"/>
            <a:ext cx="11101388" cy="584941"/>
          </a:xfrm>
        </p:spPr>
        <p:txBody>
          <a:bodyPr>
            <a:normAutofit fontScale="90000"/>
          </a:bodyPr>
          <a:lstStyle/>
          <a:p>
            <a:pPr algn="ctr" eaLnBrk="1" hangingPunct="1"/>
            <a:r>
              <a:rPr lang="en-US" b="1" dirty="0">
                <a:solidFill>
                  <a:srgbClr val="C00000"/>
                </a:solidFill>
                <a:latin typeface="Baskerville Old Face" panose="02020602080505020303" pitchFamily="18" charset="77"/>
                <a:ea typeface="Lato" panose="020F0502020204030203" pitchFamily="34" charset="0"/>
                <a:cs typeface="Lato" panose="020F0502020204030203" pitchFamily="34" charset="0"/>
              </a:rPr>
              <a:t>Neuroscience, Artificial Intelligence and Consumer Protection</a:t>
            </a:r>
            <a:br>
              <a:rPr lang="en-US" b="1" dirty="0">
                <a:solidFill>
                  <a:schemeClr val="accent1">
                    <a:lumMod val="60000"/>
                    <a:lumOff val="40000"/>
                  </a:schemeClr>
                </a:solidFill>
                <a:latin typeface="Baskerville Old Face" panose="02020602080505020303" pitchFamily="18" charset="77"/>
                <a:ea typeface="Lato" panose="020F0502020204030203" pitchFamily="34" charset="0"/>
                <a:cs typeface="Lato" panose="020F0502020204030203" pitchFamily="34" charset="0"/>
              </a:rPr>
            </a:br>
            <a:endParaRPr lang="en-US" altLang="es-ES" b="1" u="sng" dirty="0">
              <a:solidFill>
                <a:srgbClr val="5C2610"/>
              </a:solidFill>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21506" name="Rectangle 3">
            <a:extLst>
              <a:ext uri="{FF2B5EF4-FFF2-40B4-BE49-F238E27FC236}">
                <a16:creationId xmlns:a16="http://schemas.microsoft.com/office/drawing/2014/main" id="{61CFFF54-E5CA-B3F0-EA0D-94EC0890F2FE}"/>
              </a:ext>
            </a:extLst>
          </p:cNvPr>
          <p:cNvSpPr>
            <a:spLocks noGrp="1"/>
          </p:cNvSpPr>
          <p:nvPr>
            <p:ph idx="1"/>
          </p:nvPr>
        </p:nvSpPr>
        <p:spPr>
          <a:xfrm>
            <a:off x="114299" y="629392"/>
            <a:ext cx="11858625" cy="6184157"/>
          </a:xfrm>
        </p:spPr>
        <p:txBody>
          <a:bodyPr>
            <a:normAutofit lnSpcReduction="10000"/>
          </a:bodyPr>
          <a:lstStyle/>
          <a:p>
            <a:pPr marL="262350" indent="-262350">
              <a:spcBef>
                <a:spcPts val="0"/>
              </a:spcBef>
              <a:buNone/>
            </a:pPr>
            <a:r>
              <a:rPr lang="en-US" altLang="es-ES" sz="1800" b="1" dirty="0">
                <a:solidFill>
                  <a:srgbClr val="800000"/>
                </a:solidFill>
                <a:latin typeface="Times New Roman" panose="02020603050405020304" pitchFamily="18" charset="0"/>
                <a:ea typeface="MS PGothic" panose="020B0600070205080204" pitchFamily="34" charset="-128"/>
              </a:rPr>
              <a:t>					 </a:t>
            </a:r>
            <a:r>
              <a:rPr lang="en-US" altLang="es-ES" sz="3000" b="1" dirty="0">
                <a:solidFill>
                  <a:srgbClr val="800000"/>
                </a:solidFill>
                <a:latin typeface="Times New Roman" panose="02020603050405020304" pitchFamily="18" charset="0"/>
                <a:ea typeface="MS PGothic" panose="020B0600070205080204" pitchFamily="34" charset="-128"/>
                <a:cs typeface="Times New Roman" panose="02020603050405020304" pitchFamily="18" charset="0"/>
              </a:rPr>
              <a:t>IV. </a:t>
            </a:r>
            <a:r>
              <a:rPr lang="en-US" altLang="es-ES" sz="3000" b="1" dirty="0">
                <a:solidFill>
                  <a:srgbClr val="C00000"/>
                </a:solidFill>
                <a:latin typeface="Times New Roman" panose="02020603050405020304" pitchFamily="18" charset="0"/>
                <a:ea typeface="MS PGothic" panose="020B0600070205080204" pitchFamily="34" charset="-128"/>
                <a:cs typeface="Times New Roman" panose="02020603050405020304" pitchFamily="18" charset="0"/>
              </a:rPr>
              <a:t>CONCLUSION ON P</a:t>
            </a:r>
            <a:r>
              <a:rPr lang="en-US" altLang="es-ES" sz="3000" b="1" cap="all" dirty="0">
                <a:solidFill>
                  <a:srgbClr val="C00000"/>
                </a:solidFill>
                <a:latin typeface="Times New Roman" panose="02020603050405020304" pitchFamily="18" charset="0"/>
                <a:ea typeface="MS PGothic" panose="020B0600070205080204" pitchFamily="34" charset="-128"/>
                <a:cs typeface="Times New Roman" panose="02020603050405020304" pitchFamily="18" charset="0"/>
              </a:rPr>
              <a:t>ersonalized or dynamic					  prices.</a:t>
            </a:r>
            <a:endParaRPr lang="en-US" altLang="es-ES" sz="3000" b="1" cap="all" dirty="0">
              <a:solidFill>
                <a:srgbClr val="800000"/>
              </a:solidFill>
              <a:latin typeface="Times New Roman" panose="02020603050405020304" pitchFamily="18" charset="0"/>
              <a:ea typeface="MS PGothic" panose="020B0600070205080204" pitchFamily="34" charset="-128"/>
              <a:cs typeface="Times New Roman" panose="02020603050405020304" pitchFamily="18" charset="0"/>
            </a:endParaRPr>
          </a:p>
          <a:p>
            <a:pPr marL="514350" indent="-514350" algn="just">
              <a:spcBef>
                <a:spcPts val="0"/>
              </a:spcBef>
              <a:buNone/>
            </a:pPr>
            <a:r>
              <a:rPr lang="en-US" altLang="es-ES" dirty="0">
                <a:solidFill>
                  <a:srgbClr val="800000"/>
                </a:solidFill>
                <a:latin typeface="Times New Roman" panose="02020603050405020304" pitchFamily="18" charset="0"/>
                <a:ea typeface="MS PGothic" panose="020B0600070205080204" pitchFamily="34" charset="-128"/>
                <a:cs typeface="Times New Roman" panose="02020603050405020304" pitchFamily="18" charset="0"/>
              </a:rPr>
              <a:t>			</a:t>
            </a:r>
            <a:r>
              <a:rPr lang="en-US" altLang="es-ES" sz="2400" b="1" dirty="0">
                <a:solidFill>
                  <a:srgbClr val="800000"/>
                </a:solidFill>
                <a:latin typeface="Times New Roman" panose="02020603050405020304" pitchFamily="18" charset="0"/>
                <a:ea typeface="MS PGothic" panose="020B0600070205080204" pitchFamily="34" charset="-128"/>
                <a:cs typeface="Times New Roman" panose="02020603050405020304" pitchFamily="18" charset="0"/>
              </a:rPr>
              <a:t>The approval of the law on Artificial Intelligence with the powers delegated to the Commission to complement and modify its content allows us </a:t>
            </a:r>
            <a:r>
              <a:rPr lang="en-US" altLang="es-ES" sz="2600" b="1" u="sng" dirty="0">
                <a:solidFill>
                  <a:srgbClr val="800000"/>
                </a:solidFill>
                <a:latin typeface="Times New Roman" panose="02020603050405020304" pitchFamily="18" charset="0"/>
                <a:ea typeface="MS PGothic" panose="020B0600070205080204" pitchFamily="34" charset="-128"/>
                <a:cs typeface="Times New Roman" panose="02020603050405020304" pitchFamily="18" charset="0"/>
              </a:rPr>
              <a:t>to expect future clarifications on the issue of online purchases and</a:t>
            </a:r>
            <a:r>
              <a:rPr lang="en-US" altLang="es-ES" sz="2400" b="1" dirty="0">
                <a:solidFill>
                  <a:srgbClr val="800000"/>
                </a:solidFill>
                <a:latin typeface="Times New Roman" panose="02020603050405020304" pitchFamily="18" charset="0"/>
                <a:ea typeface="MS PGothic" panose="020B0600070205080204" pitchFamily="34" charset="-128"/>
                <a:cs typeface="Times New Roman" panose="02020603050405020304" pitchFamily="18" charset="0"/>
              </a:rPr>
              <a:t>, in any case, to demand transparency obligations so that consumers always know that differentiated, personalized or dynamic prices are applied to them. </a:t>
            </a:r>
          </a:p>
          <a:p>
            <a:pPr marL="514350" indent="-514350" algn="just">
              <a:spcBef>
                <a:spcPts val="0"/>
              </a:spcBef>
              <a:buNone/>
            </a:pPr>
            <a:r>
              <a:rPr lang="en-US" altLang="es-ES" sz="2400" b="1" dirty="0">
                <a:solidFill>
                  <a:srgbClr val="800000"/>
                </a:solidFill>
                <a:latin typeface="Times New Roman" panose="02020603050405020304" pitchFamily="18" charset="0"/>
                <a:ea typeface="MS PGothic" panose="020B0600070205080204" pitchFamily="34" charset="-128"/>
                <a:cs typeface="Times New Roman" panose="02020603050405020304" pitchFamily="18" charset="0"/>
              </a:rPr>
              <a:t>I		In short, </a:t>
            </a:r>
            <a:r>
              <a:rPr lang="en-US" altLang="es-ES" sz="2400" b="1" u="sng" dirty="0">
                <a:solidFill>
                  <a:srgbClr val="800000"/>
                </a:solidFill>
                <a:latin typeface="Times New Roman" panose="02020603050405020304" pitchFamily="18" charset="0"/>
                <a:ea typeface="MS PGothic" panose="020B0600070205080204" pitchFamily="34" charset="-128"/>
                <a:cs typeface="Times New Roman" panose="02020603050405020304" pitchFamily="18" charset="0"/>
              </a:rPr>
              <a:t>the right to know that the prices offered are not the same for everyone, even if the service or product is identical</a:t>
            </a:r>
            <a:r>
              <a:rPr lang="en-US" altLang="es-ES" sz="2400" b="1" dirty="0">
                <a:solidFill>
                  <a:srgbClr val="800000"/>
                </a:solidFill>
                <a:latin typeface="Times New Roman" panose="02020603050405020304" pitchFamily="18" charset="0"/>
                <a:ea typeface="MS PGothic" panose="020B0600070205080204" pitchFamily="34" charset="-128"/>
                <a:cs typeface="Times New Roman" panose="02020603050405020304" pitchFamily="18" charset="0"/>
              </a:rPr>
              <a:t>. To know </a:t>
            </a:r>
            <a:r>
              <a:rPr lang="en-US" altLang="es-ES" sz="2400" b="1" u="sng" dirty="0">
                <a:solidFill>
                  <a:srgbClr val="800000"/>
                </a:solidFill>
                <a:latin typeface="Times New Roman" panose="02020603050405020304" pitchFamily="18" charset="0"/>
                <a:ea typeface="MS PGothic" panose="020B0600070205080204" pitchFamily="34" charset="-128"/>
                <a:cs typeface="Times New Roman" panose="02020603050405020304" pitchFamily="18" charset="0"/>
              </a:rPr>
              <a:t>the criteria according to which such prices are offered.</a:t>
            </a:r>
          </a:p>
          <a:p>
            <a:pPr marL="514350" indent="-514350" algn="just">
              <a:spcBef>
                <a:spcPts val="0"/>
              </a:spcBef>
              <a:buNone/>
            </a:pPr>
            <a:r>
              <a:rPr lang="en-US" altLang="es-ES" sz="2400" b="1" dirty="0">
                <a:solidFill>
                  <a:srgbClr val="800000"/>
                </a:solidFill>
                <a:latin typeface="Times New Roman" panose="02020603050405020304" pitchFamily="18" charset="0"/>
                <a:ea typeface="MS PGothic" panose="020B0600070205080204" pitchFamily="34" charset="-128"/>
                <a:cs typeface="Times New Roman" panose="02020603050405020304" pitchFamily="18" charset="0"/>
              </a:rPr>
              <a:t>		European competition law will have to address the question of why geographic price segmentation is being fought and not dynamic or individualized prices, as well as the asymmetry between online buyers and online sellers.</a:t>
            </a:r>
          </a:p>
          <a:p>
            <a:pPr marL="514350" indent="-514350" algn="just">
              <a:spcBef>
                <a:spcPts val="0"/>
              </a:spcBef>
              <a:buNone/>
            </a:pPr>
            <a:r>
              <a:rPr lang="en-US" altLang="es-ES" sz="2400" b="1" dirty="0">
                <a:solidFill>
                  <a:srgbClr val="800000"/>
                </a:solidFill>
                <a:latin typeface="Times New Roman" panose="02020603050405020304" pitchFamily="18" charset="0"/>
                <a:ea typeface="MS PGothic" panose="020B0600070205080204" pitchFamily="34" charset="-128"/>
                <a:cs typeface="Times New Roman" panose="02020603050405020304" pitchFamily="18" charset="0"/>
              </a:rPr>
              <a:t>		</a:t>
            </a:r>
            <a:r>
              <a:rPr lang="en-US" altLang="es-ES" sz="2400" b="1" u="sng" dirty="0">
                <a:solidFill>
                  <a:srgbClr val="800000"/>
                </a:solidFill>
                <a:latin typeface="Times New Roman" panose="02020603050405020304" pitchFamily="18" charset="0"/>
                <a:ea typeface="MS PGothic" panose="020B0600070205080204" pitchFamily="34" charset="-128"/>
                <a:cs typeface="Times New Roman" panose="02020603050405020304" pitchFamily="18" charset="0"/>
              </a:rPr>
              <a:t>European competition law should make it clear that telling consumers that their personal data is being used </a:t>
            </a:r>
            <a:r>
              <a:rPr lang="en-US" altLang="es-ES" sz="2400" b="1" i="1" u="sng" dirty="0">
                <a:solidFill>
                  <a:srgbClr val="800000"/>
                </a:solidFill>
                <a:latin typeface="Times New Roman" panose="02020603050405020304" pitchFamily="18" charset="0"/>
                <a:ea typeface="MS PGothic" panose="020B0600070205080204" pitchFamily="34" charset="-128"/>
                <a:cs typeface="Times New Roman" panose="02020603050405020304" pitchFamily="18" charset="0"/>
              </a:rPr>
              <a:t>"to offer our customers better personalized services</a:t>
            </a:r>
            <a:r>
              <a:rPr lang="en-US" altLang="es-ES" sz="2400" b="1" i="1" dirty="0">
                <a:solidFill>
                  <a:srgbClr val="800000"/>
                </a:solidFill>
                <a:latin typeface="Times New Roman" panose="02020603050405020304" pitchFamily="18" charset="0"/>
                <a:ea typeface="MS PGothic" panose="020B0600070205080204" pitchFamily="34" charset="-128"/>
                <a:cs typeface="Times New Roman" panose="02020603050405020304" pitchFamily="18" charset="0"/>
              </a:rPr>
              <a:t>"</a:t>
            </a:r>
            <a:r>
              <a:rPr lang="en-US" altLang="es-ES" sz="2400" b="1" dirty="0">
                <a:solidFill>
                  <a:srgbClr val="800000"/>
                </a:solidFill>
                <a:latin typeface="Times New Roman" panose="02020603050405020304" pitchFamily="18" charset="0"/>
                <a:ea typeface="MS PGothic" panose="020B0600070205080204" pitchFamily="34" charset="-128"/>
                <a:cs typeface="Times New Roman" panose="02020603050405020304" pitchFamily="18" charset="0"/>
              </a:rPr>
              <a:t> is a mockery when it can be used to charge them more than others for identical goods and services, without any objective basis whatsoever.</a:t>
            </a:r>
            <a:endParaRPr lang="en-US" altLang="es-ES" sz="2400" b="1" dirty="0">
              <a:solidFill>
                <a:srgbClr val="C00000"/>
              </a:solidFill>
              <a:latin typeface="Times New Roman" panose="02020603050405020304" pitchFamily="18" charset="0"/>
              <a:ea typeface="MS PGothic" panose="020B0600070205080204" pitchFamily="34" charset="-128"/>
            </a:endParaRPr>
          </a:p>
        </p:txBody>
      </p:sp>
    </p:spTree>
    <p:extLst>
      <p:ext uri="{BB962C8B-B14F-4D97-AF65-F5344CB8AC3E}">
        <p14:creationId xmlns:p14="http://schemas.microsoft.com/office/powerpoint/2010/main" val="2847244896"/>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086BA048-0AD5-F697-5FDE-8B72365B667F}"/>
              </a:ext>
            </a:extLst>
          </p:cNvPr>
          <p:cNvSpPr>
            <a:spLocks noGrp="1"/>
          </p:cNvSpPr>
          <p:nvPr>
            <p:ph type="title"/>
          </p:nvPr>
        </p:nvSpPr>
        <p:spPr>
          <a:xfrm>
            <a:off x="342900" y="44451"/>
            <a:ext cx="11101388" cy="584941"/>
          </a:xfrm>
        </p:spPr>
        <p:txBody>
          <a:bodyPr>
            <a:normAutofit fontScale="90000"/>
          </a:bodyPr>
          <a:lstStyle/>
          <a:p>
            <a:pPr algn="ctr" eaLnBrk="1" hangingPunct="1"/>
            <a:r>
              <a:rPr lang="en-US" b="1" dirty="0">
                <a:solidFill>
                  <a:srgbClr val="C00000"/>
                </a:solidFill>
                <a:latin typeface="Baskerville Old Face" panose="02020602080505020303" pitchFamily="18" charset="77"/>
                <a:ea typeface="Lato" panose="020F0502020204030203" pitchFamily="34" charset="0"/>
                <a:cs typeface="Lato" panose="020F0502020204030203" pitchFamily="34" charset="0"/>
              </a:rPr>
              <a:t>Neuroscience, Artificial Intelligence and Consumer Protection</a:t>
            </a:r>
            <a:br>
              <a:rPr lang="en-US" b="1" dirty="0">
                <a:solidFill>
                  <a:schemeClr val="accent1">
                    <a:lumMod val="60000"/>
                    <a:lumOff val="40000"/>
                  </a:schemeClr>
                </a:solidFill>
                <a:latin typeface="Baskerville Old Face" panose="02020602080505020303" pitchFamily="18" charset="77"/>
                <a:ea typeface="Lato" panose="020F0502020204030203" pitchFamily="34" charset="0"/>
                <a:cs typeface="Lato" panose="020F0502020204030203" pitchFamily="34" charset="0"/>
              </a:rPr>
            </a:br>
            <a:endParaRPr lang="en-US" altLang="es-ES" b="1" u="sng" dirty="0">
              <a:solidFill>
                <a:srgbClr val="5C2610"/>
              </a:solidFill>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21506" name="Rectangle 3">
            <a:extLst>
              <a:ext uri="{FF2B5EF4-FFF2-40B4-BE49-F238E27FC236}">
                <a16:creationId xmlns:a16="http://schemas.microsoft.com/office/drawing/2014/main" id="{61CFFF54-E5CA-B3F0-EA0D-94EC0890F2FE}"/>
              </a:ext>
            </a:extLst>
          </p:cNvPr>
          <p:cNvSpPr>
            <a:spLocks noGrp="1"/>
          </p:cNvSpPr>
          <p:nvPr>
            <p:ph idx="1"/>
          </p:nvPr>
        </p:nvSpPr>
        <p:spPr>
          <a:xfrm>
            <a:off x="142875" y="629392"/>
            <a:ext cx="11858625" cy="6184157"/>
          </a:xfrm>
        </p:spPr>
        <p:txBody>
          <a:bodyPr>
            <a:normAutofit fontScale="62500" lnSpcReduction="20000"/>
          </a:bodyPr>
          <a:lstStyle/>
          <a:p>
            <a:pPr marL="514350" indent="-514350" algn="just">
              <a:buNone/>
            </a:pPr>
            <a:r>
              <a:rPr lang="en-US" altLang="es-ES" sz="2400" b="1" dirty="0">
                <a:solidFill>
                  <a:srgbClr val="800000"/>
                </a:solidFill>
                <a:latin typeface="Times New Roman" panose="02020603050405020304" pitchFamily="18" charset="0"/>
                <a:ea typeface="MS PGothic" panose="020B0600070205080204" pitchFamily="34" charset="-128"/>
              </a:rPr>
              <a:t>							</a:t>
            </a:r>
            <a:r>
              <a:rPr lang="en-US" altLang="es-ES" sz="4500" b="1" u="sng" dirty="0">
                <a:solidFill>
                  <a:srgbClr val="800000"/>
                </a:solidFill>
                <a:latin typeface="Times New Roman" panose="02020603050405020304" pitchFamily="18" charset="0"/>
                <a:ea typeface="MS PGothic" panose="020B0600070205080204" pitchFamily="34" charset="-128"/>
              </a:rPr>
              <a:t>Neuroscience:</a:t>
            </a:r>
          </a:p>
          <a:p>
            <a:pPr algn="just">
              <a:buFont typeface="Wingdings" pitchFamily="2" charset="2"/>
              <a:buChar char="Ø"/>
            </a:pPr>
            <a:r>
              <a:rPr lang="en-US" altLang="es-ES" sz="4000" b="1" dirty="0">
                <a:solidFill>
                  <a:srgbClr val="C00000"/>
                </a:solidFill>
                <a:latin typeface="Times New Roman" panose="02020603050405020304" pitchFamily="18" charset="0"/>
                <a:ea typeface="MS PGothic" panose="020B0600070205080204" pitchFamily="34" charset="-128"/>
              </a:rPr>
              <a:t>Neuroscience or Neurosciences </a:t>
            </a:r>
          </a:p>
          <a:p>
            <a:pPr marL="514350" lvl="1" indent="0" algn="just">
              <a:buNone/>
            </a:pPr>
            <a:r>
              <a:rPr lang="en-US" altLang="es-ES" sz="4000" b="1" dirty="0">
                <a:solidFill>
                  <a:srgbClr val="C00000"/>
                </a:solidFill>
                <a:latin typeface="Times New Roman" panose="02020603050405020304" pitchFamily="18" charset="0"/>
                <a:ea typeface="MS PGothic" panose="020B0600070205080204" pitchFamily="34" charset="-128"/>
              </a:rPr>
              <a:t> In the Sciences of knowledge of the nervous system and specifically of the central nervous system and the brain, many scientific disciplines converge: biology, physiology, anatomy, biochemistry, medicine, tissue engineering, psychology, etc. </a:t>
            </a:r>
          </a:p>
          <a:p>
            <a:pPr marL="514350" lvl="1" indent="0" algn="just">
              <a:buNone/>
            </a:pPr>
            <a:r>
              <a:rPr lang="en-US" altLang="es-ES" sz="4000" b="1" dirty="0">
                <a:solidFill>
                  <a:srgbClr val="C00000"/>
                </a:solidFill>
                <a:latin typeface="Times New Roman" panose="02020603050405020304" pitchFamily="18" charset="0"/>
                <a:ea typeface="MS PGothic" panose="020B0600070205080204" pitchFamily="34" charset="-128"/>
              </a:rPr>
              <a:t>It would therefore be more appropriate to speak of Neurosciences.</a:t>
            </a:r>
          </a:p>
          <a:p>
            <a:pPr>
              <a:buFont typeface="Wingdings" pitchFamily="2" charset="2"/>
              <a:buChar char="Ø"/>
            </a:pPr>
            <a:r>
              <a:rPr lang="en-US" altLang="es-ES" sz="4000" b="1" dirty="0">
                <a:solidFill>
                  <a:srgbClr val="C00000"/>
                </a:solidFill>
                <a:latin typeface="Times New Roman" panose="02020603050405020304" pitchFamily="18" charset="0"/>
                <a:ea typeface="MS PGothic" panose="020B0600070205080204" pitchFamily="34" charset="-128"/>
              </a:rPr>
              <a:t>Neurosciences and the technologies linked to them or neuro-technologies.</a:t>
            </a:r>
          </a:p>
          <a:p>
            <a:pPr marL="0" indent="0">
              <a:buNone/>
            </a:pPr>
            <a:r>
              <a:rPr lang="en-US" altLang="es-ES" sz="4000" b="1" dirty="0">
                <a:solidFill>
                  <a:srgbClr val="C00000"/>
                </a:solidFill>
                <a:latin typeface="Times New Roman" panose="02020603050405020304" pitchFamily="18" charset="0"/>
                <a:ea typeface="MS PGothic" panose="020B0600070205080204" pitchFamily="34" charset="-128"/>
              </a:rPr>
              <a:t>Technologies that in intimate relationship with science use or integrate machines or devices with the central nervous system to study and know it. </a:t>
            </a:r>
          </a:p>
          <a:p>
            <a:pPr marL="0" indent="0">
              <a:buNone/>
            </a:pPr>
            <a:r>
              <a:rPr lang="en-US" altLang="es-ES" sz="4000" b="1" dirty="0">
                <a:solidFill>
                  <a:srgbClr val="C00000"/>
                </a:solidFill>
                <a:latin typeface="Times New Roman" panose="02020603050405020304" pitchFamily="18" charset="0"/>
                <a:ea typeface="MS PGothic" panose="020B0600070205080204" pitchFamily="34" charset="-128"/>
              </a:rPr>
              <a:t>Important advances in the field of neuro technologies such as magnets to observe neurons, electrodes to treat paralysis, implants to restore the senses or sensors to read the mind among other very important ones. Technologies to connect through devices – invasive (brackets placement of chips in the brain) or non-invasive (headbands, hats, etc..) - the brain with AI systems. </a:t>
            </a:r>
          </a:p>
          <a:p>
            <a:pPr marL="514350" indent="-514350">
              <a:buNone/>
            </a:pPr>
            <a:r>
              <a:rPr lang="en-US" altLang="es-ES" dirty="0">
                <a:solidFill>
                  <a:srgbClr val="C00000"/>
                </a:solidFill>
                <a:latin typeface="Times New Roman" panose="02020603050405020304" pitchFamily="18" charset="0"/>
                <a:ea typeface="MS PGothic" panose="020B0600070205080204" pitchFamily="34" charset="-128"/>
              </a:rPr>
              <a:t>													</a:t>
            </a:r>
            <a:r>
              <a:rPr lang="en-US" altLang="es-ES" dirty="0">
                <a:solidFill>
                  <a:srgbClr val="800000"/>
                </a:solidFill>
                <a:latin typeface="Times New Roman" panose="02020603050405020304" pitchFamily="18" charset="0"/>
                <a:ea typeface="MS PGothic" panose="020B0600070205080204" pitchFamily="34" charset="-128"/>
              </a:rPr>
              <a:t>												.</a:t>
            </a:r>
          </a:p>
        </p:txBody>
      </p:sp>
    </p:spTree>
    <p:extLst>
      <p:ext uri="{BB962C8B-B14F-4D97-AF65-F5344CB8AC3E}">
        <p14:creationId xmlns:p14="http://schemas.microsoft.com/office/powerpoint/2010/main" val="206560640"/>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086BA048-0AD5-F697-5FDE-8B72365B667F}"/>
              </a:ext>
            </a:extLst>
          </p:cNvPr>
          <p:cNvSpPr>
            <a:spLocks noGrp="1"/>
          </p:cNvSpPr>
          <p:nvPr>
            <p:ph type="title"/>
          </p:nvPr>
        </p:nvSpPr>
        <p:spPr>
          <a:xfrm>
            <a:off x="342900" y="44451"/>
            <a:ext cx="11101388" cy="584941"/>
          </a:xfrm>
        </p:spPr>
        <p:txBody>
          <a:bodyPr>
            <a:normAutofit fontScale="90000"/>
          </a:bodyPr>
          <a:lstStyle/>
          <a:p>
            <a:pPr algn="ctr" eaLnBrk="1" hangingPunct="1"/>
            <a:r>
              <a:rPr lang="en-US" b="1" dirty="0">
                <a:solidFill>
                  <a:srgbClr val="C00000"/>
                </a:solidFill>
                <a:latin typeface="Baskerville Old Face" panose="02020602080505020303" pitchFamily="18" charset="77"/>
                <a:ea typeface="Lato" panose="020F0502020204030203" pitchFamily="34" charset="0"/>
                <a:cs typeface="Lato" panose="020F0502020204030203" pitchFamily="34" charset="0"/>
              </a:rPr>
              <a:t>Neuroscience, Artificial Intelligence and Consumer Protection</a:t>
            </a:r>
            <a:br>
              <a:rPr lang="en-US" b="1" dirty="0">
                <a:solidFill>
                  <a:schemeClr val="accent1">
                    <a:lumMod val="60000"/>
                    <a:lumOff val="40000"/>
                  </a:schemeClr>
                </a:solidFill>
                <a:latin typeface="Baskerville Old Face" panose="02020602080505020303" pitchFamily="18" charset="77"/>
                <a:ea typeface="Lato" panose="020F0502020204030203" pitchFamily="34" charset="0"/>
                <a:cs typeface="Lato" panose="020F0502020204030203" pitchFamily="34" charset="0"/>
              </a:rPr>
            </a:br>
            <a:endParaRPr lang="en-US" altLang="es-ES" b="1" u="sng" dirty="0">
              <a:solidFill>
                <a:srgbClr val="5C2610"/>
              </a:solidFill>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21506" name="Rectangle 3">
            <a:extLst>
              <a:ext uri="{FF2B5EF4-FFF2-40B4-BE49-F238E27FC236}">
                <a16:creationId xmlns:a16="http://schemas.microsoft.com/office/drawing/2014/main" id="{61CFFF54-E5CA-B3F0-EA0D-94EC0890F2FE}"/>
              </a:ext>
            </a:extLst>
          </p:cNvPr>
          <p:cNvSpPr>
            <a:spLocks noGrp="1"/>
          </p:cNvSpPr>
          <p:nvPr>
            <p:ph idx="1"/>
          </p:nvPr>
        </p:nvSpPr>
        <p:spPr>
          <a:xfrm>
            <a:off x="142875" y="629392"/>
            <a:ext cx="11858625" cy="6184157"/>
          </a:xfrm>
        </p:spPr>
        <p:txBody>
          <a:bodyPr>
            <a:normAutofit/>
          </a:bodyPr>
          <a:lstStyle/>
          <a:p>
            <a:pPr marL="0" indent="0" algn="just">
              <a:lnSpc>
                <a:spcPct val="150000"/>
              </a:lnSpc>
              <a:buNone/>
            </a:pPr>
            <a:r>
              <a:rPr lang="en-US" sz="2800" b="1" i="1" dirty="0">
                <a:latin typeface="Times New Roman" panose="02020603050405020304" pitchFamily="18" charset="0"/>
                <a:cs typeface="Times New Roman" panose="02020603050405020304" pitchFamily="18" charset="0"/>
              </a:rPr>
              <a:t>			 </a:t>
            </a:r>
            <a:r>
              <a:rPr lang="en-US" altLang="es-ES" sz="2800" b="1" dirty="0">
                <a:solidFill>
                  <a:srgbClr val="800000"/>
                </a:solidFill>
                <a:latin typeface="Times New Roman" panose="02020603050405020304" pitchFamily="18" charset="0"/>
                <a:ea typeface="MS PGothic" panose="020B0600070205080204" pitchFamily="34" charset="-128"/>
              </a:rPr>
              <a:t>Neuroscience and Neurotechnologies</a:t>
            </a:r>
            <a:endParaRPr lang="es-ES" sz="2800" i="1" dirty="0">
              <a:effectLst/>
              <a:latin typeface="Helvetica" pitchFamily="2" charset="0"/>
            </a:endParaRPr>
          </a:p>
          <a:p>
            <a:pPr marL="0" indent="0" algn="just">
              <a:lnSpc>
                <a:spcPct val="150000"/>
              </a:lnSpc>
              <a:buNone/>
            </a:pPr>
            <a:r>
              <a:rPr lang="en-US" sz="2800" b="1" dirty="0">
                <a:solidFill>
                  <a:schemeClr val="accent1"/>
                </a:solidFill>
                <a:latin typeface="Times New Roman" panose="02020603050405020304" pitchFamily="18" charset="0"/>
                <a:cs typeface="Times New Roman" panose="02020603050405020304" pitchFamily="18" charset="0"/>
              </a:rPr>
              <a:t>“It</a:t>
            </a:r>
            <a:r>
              <a:rPr lang="en-US" sz="2800" b="1" dirty="0">
                <a:solidFill>
                  <a:schemeClr val="accent1"/>
                </a:solidFill>
                <a:effectLst/>
                <a:latin typeface="Times New Roman" panose="02020603050405020304" pitchFamily="18" charset="0"/>
                <a:cs typeface="Times New Roman" panose="02020603050405020304" pitchFamily="18" charset="0"/>
              </a:rPr>
              <a:t> is important to define some of the technologies that are at the heart of the issue. Most of these inventions can be subsumed under the category of “neurotechnology.” This is a term that alludes to the broad range of methods and devices that could be electronic, optical, magnetic, acoustical, or chemical in nature and that are aimed at two different objectives: (a) to merely record the activity of the brain or (b) to alter such brain activity. </a:t>
            </a:r>
            <a:endParaRPr lang="en-US" sz="2800" b="1" dirty="0">
              <a:effectLst/>
              <a:latin typeface="Times New Roman" panose="02020603050405020304" pitchFamily="18" charset="0"/>
              <a:cs typeface="Times New Roman" panose="02020603050405020304" pitchFamily="18" charset="0"/>
            </a:endParaRPr>
          </a:p>
          <a:p>
            <a:pPr marL="0" indent="0" algn="just">
              <a:lnSpc>
                <a:spcPct val="110000"/>
              </a:lnSpc>
              <a:buNone/>
            </a:pPr>
            <a:r>
              <a:rPr lang="en-US" b="1" dirty="0">
                <a:effectLst/>
                <a:latin typeface="Times New Roman" panose="02020603050405020304" pitchFamily="18" charset="0"/>
                <a:cs typeface="Times New Roman" panose="02020603050405020304" pitchFamily="18" charset="0"/>
              </a:rPr>
              <a:t>(Rafael Yuste: </a:t>
            </a:r>
            <a:r>
              <a:rPr lang="en-US" dirty="0">
                <a:effectLst/>
                <a:latin typeface="Helvetica" pitchFamily="2" charset="0"/>
              </a:rPr>
              <a:t>Neuro-Rights and New Charts of Digital Rights: A Dialogue Beyond the Limits of the Law: Indiana Journal of Global Legal Studies Vol. 30 #1)</a:t>
            </a:r>
          </a:p>
          <a:p>
            <a:pPr marL="0" indent="0" algn="just">
              <a:lnSpc>
                <a:spcPct val="150000"/>
              </a:lnSpc>
              <a:buNone/>
            </a:pPr>
            <a:endParaRPr lang="en-US" sz="2800" b="1"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82046573"/>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086BA048-0AD5-F697-5FDE-8B72365B667F}"/>
              </a:ext>
            </a:extLst>
          </p:cNvPr>
          <p:cNvSpPr>
            <a:spLocks noGrp="1"/>
          </p:cNvSpPr>
          <p:nvPr>
            <p:ph type="title"/>
          </p:nvPr>
        </p:nvSpPr>
        <p:spPr>
          <a:xfrm>
            <a:off x="342900" y="44451"/>
            <a:ext cx="11101388" cy="584941"/>
          </a:xfrm>
        </p:spPr>
        <p:txBody>
          <a:bodyPr>
            <a:normAutofit fontScale="90000"/>
          </a:bodyPr>
          <a:lstStyle/>
          <a:p>
            <a:pPr algn="ctr" eaLnBrk="1" hangingPunct="1"/>
            <a:r>
              <a:rPr lang="en-US" b="1" dirty="0">
                <a:solidFill>
                  <a:srgbClr val="C00000"/>
                </a:solidFill>
                <a:latin typeface="Baskerville Old Face" panose="02020602080505020303" pitchFamily="18" charset="77"/>
                <a:ea typeface="Lato" panose="020F0502020204030203" pitchFamily="34" charset="0"/>
                <a:cs typeface="Lato" panose="020F0502020204030203" pitchFamily="34" charset="0"/>
              </a:rPr>
              <a:t>Neuroscience, Artificial Intelligence and Consumer Protection</a:t>
            </a:r>
            <a:br>
              <a:rPr lang="en-US" b="1" dirty="0">
                <a:solidFill>
                  <a:schemeClr val="accent1">
                    <a:lumMod val="60000"/>
                    <a:lumOff val="40000"/>
                  </a:schemeClr>
                </a:solidFill>
                <a:latin typeface="Baskerville Old Face" panose="02020602080505020303" pitchFamily="18" charset="77"/>
                <a:ea typeface="Lato" panose="020F0502020204030203" pitchFamily="34" charset="0"/>
                <a:cs typeface="Lato" panose="020F0502020204030203" pitchFamily="34" charset="0"/>
              </a:rPr>
            </a:br>
            <a:endParaRPr lang="en-US" altLang="es-ES" b="1" u="sng" dirty="0">
              <a:solidFill>
                <a:srgbClr val="5C2610"/>
              </a:solidFill>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21506" name="Rectangle 3">
            <a:extLst>
              <a:ext uri="{FF2B5EF4-FFF2-40B4-BE49-F238E27FC236}">
                <a16:creationId xmlns:a16="http://schemas.microsoft.com/office/drawing/2014/main" id="{61CFFF54-E5CA-B3F0-EA0D-94EC0890F2FE}"/>
              </a:ext>
            </a:extLst>
          </p:cNvPr>
          <p:cNvSpPr>
            <a:spLocks noGrp="1"/>
          </p:cNvSpPr>
          <p:nvPr>
            <p:ph idx="1"/>
          </p:nvPr>
        </p:nvSpPr>
        <p:spPr>
          <a:xfrm>
            <a:off x="142875" y="629392"/>
            <a:ext cx="11858625" cy="6184157"/>
          </a:xfrm>
        </p:spPr>
        <p:txBody>
          <a:bodyPr>
            <a:normAutofit fontScale="92500" lnSpcReduction="20000"/>
          </a:bodyPr>
          <a:lstStyle/>
          <a:p>
            <a:pPr marL="0" indent="0" algn="just">
              <a:spcBef>
                <a:spcPts val="0"/>
              </a:spcBef>
              <a:buNone/>
            </a:pPr>
            <a:r>
              <a:rPr lang="en-US" sz="2800" b="1" i="1" dirty="0">
                <a:latin typeface="Times New Roman" panose="02020603050405020304" pitchFamily="18" charset="0"/>
                <a:cs typeface="Times New Roman" panose="02020603050405020304" pitchFamily="18" charset="0"/>
              </a:rPr>
              <a:t>			 </a:t>
            </a:r>
            <a:r>
              <a:rPr lang="en-US" altLang="es-ES" sz="2800" b="1" dirty="0">
                <a:solidFill>
                  <a:srgbClr val="800000"/>
                </a:solidFill>
                <a:latin typeface="Times New Roman" panose="02020603050405020304" pitchFamily="18" charset="0"/>
                <a:ea typeface="MS PGothic" panose="020B0600070205080204" pitchFamily="34" charset="-128"/>
              </a:rPr>
              <a:t>Neuroscience: Mind and human identity.</a:t>
            </a:r>
          </a:p>
          <a:p>
            <a:pPr marL="0" indent="0" algn="just">
              <a:spcBef>
                <a:spcPts val="0"/>
              </a:spcBef>
              <a:buNone/>
            </a:pPr>
            <a:r>
              <a:rPr lang="en-US" sz="2800" b="1" dirty="0">
                <a:solidFill>
                  <a:schemeClr val="accent1"/>
                </a:solidFill>
                <a:effectLst/>
                <a:latin typeface="Times New Roman" panose="02020603050405020304" pitchFamily="18" charset="0"/>
                <a:cs typeface="Times New Roman" panose="02020603050405020304" pitchFamily="18" charset="0"/>
              </a:rPr>
              <a:t>“			</a:t>
            </a:r>
          </a:p>
          <a:p>
            <a:pPr marL="0" indent="0" algn="just">
              <a:spcBef>
                <a:spcPts val="0"/>
              </a:spcBef>
              <a:buNone/>
            </a:pPr>
            <a:r>
              <a:rPr lang="en-US" sz="2800" b="1" dirty="0">
                <a:solidFill>
                  <a:schemeClr val="accent1"/>
                </a:solidFill>
                <a:latin typeface="Times New Roman" panose="02020603050405020304" pitchFamily="18" charset="0"/>
                <a:cs typeface="Times New Roman" panose="02020603050405020304" pitchFamily="18" charset="0"/>
              </a:rPr>
              <a:t>“</a:t>
            </a:r>
            <a:r>
              <a:rPr lang="en-US" sz="2800" b="1" dirty="0">
                <a:solidFill>
                  <a:schemeClr val="accent1"/>
                </a:solidFill>
                <a:effectLst/>
                <a:latin typeface="Times New Roman" panose="02020603050405020304" pitchFamily="18" charset="0"/>
                <a:cs typeface="Times New Roman" panose="02020603050405020304" pitchFamily="18" charset="0"/>
              </a:rPr>
              <a:t>Neurotechnology is important for three main reasons</a:t>
            </a:r>
            <a:r>
              <a:rPr lang="en-US" sz="2800" b="1" dirty="0">
                <a:effectLst/>
                <a:latin typeface="Times New Roman" panose="02020603050405020304" pitchFamily="18" charset="0"/>
                <a:cs typeface="Times New Roman" panose="02020603050405020304" pitchFamily="18" charset="0"/>
              </a:rPr>
              <a:t>.</a:t>
            </a:r>
          </a:p>
          <a:p>
            <a:pPr>
              <a:lnSpc>
                <a:spcPct val="120000"/>
              </a:lnSpc>
              <a:spcBef>
                <a:spcPts val="0"/>
              </a:spcBef>
              <a:buFont typeface="Wingdings" pitchFamily="2" charset="2"/>
              <a:buChar char="Ø"/>
            </a:pPr>
            <a:r>
              <a:rPr lang="en-US" sz="2400" b="1" dirty="0">
                <a:solidFill>
                  <a:srgbClr val="C00000"/>
                </a:solidFill>
                <a:effectLst/>
                <a:latin typeface="Times New Roman" panose="02020603050405020304" pitchFamily="18" charset="0"/>
                <a:cs typeface="Times New Roman" panose="02020603050405020304" pitchFamily="18" charset="0"/>
              </a:rPr>
              <a:t>Its object of study is one of the most, if not the most </a:t>
            </a:r>
            <a:r>
              <a:rPr lang="en-US" sz="2400" b="1" dirty="0">
                <a:solidFill>
                  <a:srgbClr val="C00000"/>
                </a:solidFill>
                <a:latin typeface="Times New Roman" panose="02020603050405020304" pitchFamily="18" charset="0"/>
                <a:cs typeface="Times New Roman" panose="02020603050405020304" pitchFamily="18" charset="0"/>
              </a:rPr>
              <a:t>i</a:t>
            </a:r>
            <a:r>
              <a:rPr lang="en-US" sz="2400" b="1" dirty="0">
                <a:solidFill>
                  <a:srgbClr val="C00000"/>
                </a:solidFill>
                <a:effectLst/>
                <a:latin typeface="Times New Roman" panose="02020603050405020304" pitchFamily="18" charset="0"/>
                <a:cs typeface="Times New Roman" panose="02020603050405020304" pitchFamily="18" charset="0"/>
              </a:rPr>
              <a:t>mportant organs in the human body</a:t>
            </a:r>
            <a:r>
              <a:rPr lang="en-US" sz="2400" i="1" dirty="0">
                <a:solidFill>
                  <a:srgbClr val="C00000"/>
                </a:solidFill>
                <a:effectLst/>
                <a:latin typeface="Helvetica" pitchFamily="2" charset="0"/>
              </a:rPr>
              <a:t>. </a:t>
            </a:r>
            <a:r>
              <a:rPr lang="en-US" sz="2400" b="1" dirty="0">
                <a:solidFill>
                  <a:srgbClr val="C00000"/>
                </a:solidFill>
                <a:effectLst/>
                <a:latin typeface="Helvetica" pitchFamily="2" charset="0"/>
              </a:rPr>
              <a:t>With current understanding, it is clear that what was historically understood as the “mind” is a product of brain activity. </a:t>
            </a:r>
            <a:r>
              <a:rPr lang="en-US" sz="2400" b="1" u="sng" dirty="0">
                <a:solidFill>
                  <a:srgbClr val="C00000"/>
                </a:solidFill>
                <a:effectLst/>
                <a:latin typeface="Helvetica" pitchFamily="2" charset="0"/>
              </a:rPr>
              <a:t>This activity includes all your thoughts, your memories, your imagination, your decisions, your behaviour, and your emotions</a:t>
            </a:r>
            <a:r>
              <a:rPr lang="en-US" sz="2400" b="1" dirty="0">
                <a:solidFill>
                  <a:srgbClr val="C00000"/>
                </a:solidFill>
                <a:effectLst/>
                <a:latin typeface="Helvetica" pitchFamily="2" charset="0"/>
              </a:rPr>
              <a:t>. As such, </a:t>
            </a:r>
            <a:r>
              <a:rPr lang="en-US" sz="2500" b="1" u="sng" dirty="0">
                <a:solidFill>
                  <a:srgbClr val="C00000"/>
                </a:solidFill>
                <a:effectLst/>
                <a:latin typeface="Helvetica" pitchFamily="2" charset="0"/>
              </a:rPr>
              <a:t>the brain is inextricably linked with human identity</a:t>
            </a:r>
            <a:r>
              <a:rPr lang="en-US" sz="2400" b="1" dirty="0">
                <a:solidFill>
                  <a:srgbClr val="C00000"/>
                </a:solidFill>
                <a:latin typeface="Helvetica" pitchFamily="2" charset="0"/>
              </a:rPr>
              <a:t>.</a:t>
            </a:r>
          </a:p>
          <a:p>
            <a:pPr>
              <a:lnSpc>
                <a:spcPct val="120000"/>
              </a:lnSpc>
              <a:buFont typeface="Wingdings" pitchFamily="2" charset="2"/>
              <a:buChar char="Ø"/>
            </a:pPr>
            <a:r>
              <a:rPr lang="en-US" sz="2400" b="1" dirty="0">
                <a:solidFill>
                  <a:srgbClr val="C00000"/>
                </a:solidFill>
                <a:latin typeface="Helvetica" pitchFamily="2" charset="0"/>
              </a:rPr>
              <a:t>T</a:t>
            </a:r>
            <a:r>
              <a:rPr lang="en-US" sz="2400" b="1" dirty="0">
                <a:solidFill>
                  <a:srgbClr val="C00000"/>
                </a:solidFill>
                <a:effectLst/>
                <a:latin typeface="Helvetica" pitchFamily="2" charset="0"/>
              </a:rPr>
              <a:t>he cure of numerous </a:t>
            </a:r>
            <a:r>
              <a:rPr lang="en-US" sz="2400" b="1" dirty="0">
                <a:solidFill>
                  <a:srgbClr val="C00000"/>
                </a:solidFill>
                <a:effectLst/>
                <a:latin typeface="Times New Roman" panose="02020603050405020304" pitchFamily="18" charset="0"/>
                <a:cs typeface="Times New Roman" panose="02020603050405020304" pitchFamily="18" charset="0"/>
              </a:rPr>
              <a:t>of numerous neurological diseases, such as Parkinson’s, Alzheimer’s, schizophrenia, epilepsy, depression, ALS, strokes, intellectual disability, etc., which reflect alterations of brain activity.</a:t>
            </a:r>
          </a:p>
          <a:p>
            <a:pPr>
              <a:lnSpc>
                <a:spcPct val="120000"/>
              </a:lnSpc>
              <a:buFont typeface="Wingdings" pitchFamily="2" charset="2"/>
              <a:buChar char="Ø"/>
            </a:pPr>
            <a:r>
              <a:rPr lang="en-US" sz="2400" b="1" dirty="0">
                <a:solidFill>
                  <a:srgbClr val="C00000"/>
                </a:solidFill>
                <a:effectLst/>
                <a:latin typeface="Helvetica" pitchFamily="2" charset="0"/>
              </a:rPr>
              <a:t>The third reason why neurotechnology is important has to do with the economy and with harnessing the potential of algorithms that are already present in our brain”.</a:t>
            </a:r>
          </a:p>
          <a:p>
            <a:pPr marL="0" indent="0" algn="just">
              <a:lnSpc>
                <a:spcPct val="120000"/>
              </a:lnSpc>
              <a:buNone/>
            </a:pPr>
            <a:endParaRPr lang="en-US" sz="2800" b="1" dirty="0">
              <a:effectLst/>
              <a:latin typeface="Times New Roman" panose="02020603050405020304" pitchFamily="18" charset="0"/>
              <a:cs typeface="Times New Roman" panose="02020603050405020304" pitchFamily="18" charset="0"/>
            </a:endParaRPr>
          </a:p>
          <a:p>
            <a:pPr marL="0" indent="0" algn="just">
              <a:lnSpc>
                <a:spcPct val="110000"/>
              </a:lnSpc>
              <a:buNone/>
            </a:pPr>
            <a:r>
              <a:rPr lang="en-US" b="1" dirty="0">
                <a:effectLst/>
                <a:latin typeface="Times New Roman" panose="02020603050405020304" pitchFamily="18" charset="0"/>
                <a:cs typeface="Times New Roman" panose="02020603050405020304" pitchFamily="18" charset="0"/>
              </a:rPr>
              <a:t>(Rafael Yuste: </a:t>
            </a:r>
            <a:r>
              <a:rPr lang="en-US" dirty="0">
                <a:effectLst/>
                <a:latin typeface="Helvetica" pitchFamily="2" charset="0"/>
              </a:rPr>
              <a:t>Neuro-Rights and New Charts of Digital Rights: A Dialogue Beyond the Limits of the Law: Indiana Journal of Global Legal Studies Vol. 30 #1)</a:t>
            </a:r>
          </a:p>
          <a:p>
            <a:pPr marL="0" indent="0" algn="just">
              <a:lnSpc>
                <a:spcPct val="150000"/>
              </a:lnSpc>
              <a:buNone/>
            </a:pPr>
            <a:endParaRPr lang="en-US" sz="2800" b="1"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95510758"/>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086BA048-0AD5-F697-5FDE-8B72365B667F}"/>
              </a:ext>
            </a:extLst>
          </p:cNvPr>
          <p:cNvSpPr>
            <a:spLocks noGrp="1"/>
          </p:cNvSpPr>
          <p:nvPr>
            <p:ph type="title"/>
          </p:nvPr>
        </p:nvSpPr>
        <p:spPr>
          <a:xfrm>
            <a:off x="342900" y="44451"/>
            <a:ext cx="11101388" cy="584941"/>
          </a:xfrm>
        </p:spPr>
        <p:txBody>
          <a:bodyPr>
            <a:normAutofit fontScale="90000"/>
          </a:bodyPr>
          <a:lstStyle/>
          <a:p>
            <a:pPr algn="ctr" eaLnBrk="1" hangingPunct="1"/>
            <a:r>
              <a:rPr lang="en-US" b="1" dirty="0">
                <a:solidFill>
                  <a:srgbClr val="C00000"/>
                </a:solidFill>
                <a:latin typeface="Baskerville Old Face" panose="02020602080505020303" pitchFamily="18" charset="77"/>
                <a:ea typeface="Lato" panose="020F0502020204030203" pitchFamily="34" charset="0"/>
                <a:cs typeface="Lato" panose="020F0502020204030203" pitchFamily="34" charset="0"/>
              </a:rPr>
              <a:t>Neuroscience, Artificial Intelligence and Consumer Protection</a:t>
            </a:r>
            <a:br>
              <a:rPr lang="en-US" b="1" dirty="0">
                <a:solidFill>
                  <a:schemeClr val="accent1">
                    <a:lumMod val="60000"/>
                    <a:lumOff val="40000"/>
                  </a:schemeClr>
                </a:solidFill>
                <a:latin typeface="Baskerville Old Face" panose="02020602080505020303" pitchFamily="18" charset="77"/>
                <a:ea typeface="Lato" panose="020F0502020204030203" pitchFamily="34" charset="0"/>
                <a:cs typeface="Lato" panose="020F0502020204030203" pitchFamily="34" charset="0"/>
              </a:rPr>
            </a:br>
            <a:endParaRPr lang="en-US" altLang="es-ES" b="1" u="sng" dirty="0">
              <a:solidFill>
                <a:srgbClr val="5C2610"/>
              </a:solidFill>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21506" name="Rectangle 3">
            <a:extLst>
              <a:ext uri="{FF2B5EF4-FFF2-40B4-BE49-F238E27FC236}">
                <a16:creationId xmlns:a16="http://schemas.microsoft.com/office/drawing/2014/main" id="{61CFFF54-E5CA-B3F0-EA0D-94EC0890F2FE}"/>
              </a:ext>
            </a:extLst>
          </p:cNvPr>
          <p:cNvSpPr>
            <a:spLocks noGrp="1"/>
          </p:cNvSpPr>
          <p:nvPr>
            <p:ph idx="1"/>
          </p:nvPr>
        </p:nvSpPr>
        <p:spPr>
          <a:xfrm>
            <a:off x="142875" y="629392"/>
            <a:ext cx="11858625" cy="6184157"/>
          </a:xfrm>
        </p:spPr>
        <p:txBody>
          <a:bodyPr/>
          <a:lstStyle/>
          <a:p>
            <a:pPr marL="514350" indent="-514350">
              <a:buNone/>
            </a:pPr>
            <a:endParaRPr lang="en-US" altLang="es-ES" dirty="0">
              <a:solidFill>
                <a:srgbClr val="800000"/>
              </a:solidFill>
              <a:latin typeface="Times New Roman" panose="02020603050405020304" pitchFamily="18" charset="0"/>
              <a:ea typeface="MS PGothic" panose="020B0600070205080204" pitchFamily="34" charset="-128"/>
            </a:endParaRPr>
          </a:p>
          <a:p>
            <a:pPr marL="514350" indent="-514350">
              <a:buNone/>
            </a:pPr>
            <a:r>
              <a:rPr lang="en-US" altLang="es-ES" dirty="0">
                <a:solidFill>
                  <a:srgbClr val="800000"/>
                </a:solidFill>
                <a:latin typeface="Times New Roman" panose="02020603050405020304" pitchFamily="18" charset="0"/>
                <a:ea typeface="MS PGothic" panose="020B0600070205080204" pitchFamily="34" charset="-128"/>
              </a:rPr>
              <a:t>				</a:t>
            </a:r>
            <a:r>
              <a:rPr lang="en-US" altLang="es-ES" sz="3200" b="1" u="sng" dirty="0">
                <a:solidFill>
                  <a:srgbClr val="800000"/>
                </a:solidFill>
                <a:latin typeface="Times New Roman" panose="02020603050405020304" pitchFamily="18" charset="0"/>
                <a:ea typeface="MS PGothic" panose="020B0600070205080204" pitchFamily="34" charset="-128"/>
              </a:rPr>
              <a:t>Artificial Intelligence:</a:t>
            </a:r>
          </a:p>
          <a:p>
            <a:pPr marL="514350" indent="-514350">
              <a:buNone/>
            </a:pPr>
            <a:r>
              <a:rPr lang="en-US" altLang="es-ES" sz="3200" b="1" dirty="0">
                <a:solidFill>
                  <a:srgbClr val="800000"/>
                </a:solidFill>
                <a:latin typeface="Times New Roman" panose="02020603050405020304" pitchFamily="18" charset="0"/>
                <a:ea typeface="MS PGothic" panose="020B0600070205080204" pitchFamily="34" charset="-128"/>
              </a:rPr>
              <a:t>Artificial intelligence, from its most primitive manifestations - and certainly in the most advanced ones today - is at the basis of all the advances of the digital society. </a:t>
            </a:r>
          </a:p>
          <a:p>
            <a:pPr marL="514350" indent="-514350">
              <a:buNone/>
            </a:pPr>
            <a:r>
              <a:rPr lang="en-US" altLang="es-ES" sz="3200" b="1" dirty="0">
                <a:solidFill>
                  <a:srgbClr val="800000"/>
                </a:solidFill>
                <a:latin typeface="Times New Roman" panose="02020603050405020304" pitchFamily="18" charset="0"/>
                <a:ea typeface="MS PGothic" panose="020B0600070205080204" pitchFamily="34" charset="-128"/>
              </a:rPr>
              <a:t>Without digitization we would not understand the advances in devices and equipment that are the basis of today's world: from vehicles, microscopes, scanners, computers and appliances of all kinds, as well as telecommunications systems that allow the immediate transmission of data from one device to another and the development of brain-computer interfaces.</a:t>
            </a:r>
            <a:endParaRPr lang="en-US" altLang="es-ES" sz="3200" dirty="0">
              <a:solidFill>
                <a:srgbClr val="800000"/>
              </a:solidFill>
              <a:latin typeface="Times New Roman" panose="02020603050405020304" pitchFamily="18" charset="0"/>
              <a:ea typeface="MS PGothic" panose="020B0600070205080204" pitchFamily="34" charset="-128"/>
            </a:endParaRPr>
          </a:p>
        </p:txBody>
      </p:sp>
    </p:spTree>
    <p:extLst>
      <p:ext uri="{BB962C8B-B14F-4D97-AF65-F5344CB8AC3E}">
        <p14:creationId xmlns:p14="http://schemas.microsoft.com/office/powerpoint/2010/main" val="90096317"/>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086BA048-0AD5-F697-5FDE-8B72365B667F}"/>
              </a:ext>
            </a:extLst>
          </p:cNvPr>
          <p:cNvSpPr>
            <a:spLocks noGrp="1"/>
          </p:cNvSpPr>
          <p:nvPr>
            <p:ph type="title"/>
          </p:nvPr>
        </p:nvSpPr>
        <p:spPr>
          <a:xfrm>
            <a:off x="342900" y="44451"/>
            <a:ext cx="11101388" cy="584941"/>
          </a:xfrm>
        </p:spPr>
        <p:txBody>
          <a:bodyPr>
            <a:normAutofit fontScale="90000"/>
          </a:bodyPr>
          <a:lstStyle/>
          <a:p>
            <a:pPr algn="ctr" eaLnBrk="1" hangingPunct="1"/>
            <a:r>
              <a:rPr lang="en-US" b="1" dirty="0">
                <a:solidFill>
                  <a:srgbClr val="C00000"/>
                </a:solidFill>
                <a:latin typeface="Baskerville Old Face" panose="02020602080505020303" pitchFamily="18" charset="77"/>
                <a:ea typeface="Lato" panose="020F0502020204030203" pitchFamily="34" charset="0"/>
                <a:cs typeface="Lato" panose="020F0502020204030203" pitchFamily="34" charset="0"/>
              </a:rPr>
              <a:t>Neuroscience, Artificial Intelligence and Consumer Protection</a:t>
            </a:r>
            <a:br>
              <a:rPr lang="en-US" b="1" dirty="0">
                <a:solidFill>
                  <a:schemeClr val="accent1">
                    <a:lumMod val="60000"/>
                    <a:lumOff val="40000"/>
                  </a:schemeClr>
                </a:solidFill>
                <a:latin typeface="Baskerville Old Face" panose="02020602080505020303" pitchFamily="18" charset="77"/>
                <a:ea typeface="Lato" panose="020F0502020204030203" pitchFamily="34" charset="0"/>
                <a:cs typeface="Lato" panose="020F0502020204030203" pitchFamily="34" charset="0"/>
              </a:rPr>
            </a:br>
            <a:endParaRPr lang="en-US" altLang="es-ES" b="1" u="sng" dirty="0">
              <a:solidFill>
                <a:srgbClr val="5C2610"/>
              </a:solidFill>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21506" name="Rectangle 3">
            <a:extLst>
              <a:ext uri="{FF2B5EF4-FFF2-40B4-BE49-F238E27FC236}">
                <a16:creationId xmlns:a16="http://schemas.microsoft.com/office/drawing/2014/main" id="{61CFFF54-E5CA-B3F0-EA0D-94EC0890F2FE}"/>
              </a:ext>
            </a:extLst>
          </p:cNvPr>
          <p:cNvSpPr>
            <a:spLocks noGrp="1"/>
          </p:cNvSpPr>
          <p:nvPr>
            <p:ph idx="1"/>
          </p:nvPr>
        </p:nvSpPr>
        <p:spPr>
          <a:xfrm>
            <a:off x="142875" y="629392"/>
            <a:ext cx="11858625" cy="6184157"/>
          </a:xfrm>
        </p:spPr>
        <p:txBody>
          <a:bodyPr>
            <a:normAutofit/>
          </a:bodyPr>
          <a:lstStyle/>
          <a:p>
            <a:pPr marL="514350" indent="-514350">
              <a:buNone/>
            </a:pPr>
            <a:endParaRPr lang="en-US" altLang="es-ES" dirty="0">
              <a:solidFill>
                <a:srgbClr val="800000"/>
              </a:solidFill>
              <a:latin typeface="Times New Roman" panose="02020603050405020304" pitchFamily="18" charset="0"/>
              <a:ea typeface="MS PGothic" panose="020B0600070205080204" pitchFamily="34" charset="-128"/>
            </a:endParaRPr>
          </a:p>
          <a:p>
            <a:pPr marL="514350" indent="-514350">
              <a:buNone/>
            </a:pPr>
            <a:r>
              <a:rPr lang="en-US" altLang="es-ES" dirty="0">
                <a:solidFill>
                  <a:srgbClr val="800000"/>
                </a:solidFill>
                <a:latin typeface="Times New Roman" panose="02020603050405020304" pitchFamily="18" charset="0"/>
                <a:ea typeface="MS PGothic" panose="020B0600070205080204" pitchFamily="34" charset="-128"/>
              </a:rPr>
              <a:t>				</a:t>
            </a:r>
            <a:r>
              <a:rPr lang="en-US" altLang="es-ES" sz="2800" b="1" u="sng" dirty="0">
                <a:solidFill>
                  <a:srgbClr val="800000"/>
                </a:solidFill>
                <a:latin typeface="Times New Roman" panose="02020603050405020304" pitchFamily="18" charset="0"/>
                <a:ea typeface="MS PGothic" panose="020B0600070205080204" pitchFamily="34" charset="-128"/>
              </a:rPr>
              <a:t>Neuroscience, </a:t>
            </a:r>
            <a:r>
              <a:rPr lang="en-US" altLang="es-ES" sz="2800" b="1" u="sng" dirty="0" err="1">
                <a:solidFill>
                  <a:srgbClr val="800000"/>
                </a:solidFill>
                <a:latin typeface="Times New Roman" panose="02020603050405020304" pitchFamily="18" charset="0"/>
                <a:ea typeface="MS PGothic" panose="020B0600070205080204" pitchFamily="34" charset="-128"/>
              </a:rPr>
              <a:t>neurotechnologies</a:t>
            </a:r>
            <a:r>
              <a:rPr lang="en-US" altLang="es-ES" sz="2800" b="1" u="sng" dirty="0">
                <a:solidFill>
                  <a:srgbClr val="800000"/>
                </a:solidFill>
                <a:latin typeface="Times New Roman" panose="02020603050405020304" pitchFamily="18" charset="0"/>
                <a:ea typeface="MS PGothic" panose="020B0600070205080204" pitchFamily="34" charset="-128"/>
              </a:rPr>
              <a:t> and Artificial Intelligence</a:t>
            </a:r>
            <a:endParaRPr lang="en-US" altLang="es-ES" sz="2800" b="1" dirty="0">
              <a:solidFill>
                <a:srgbClr val="800000"/>
              </a:solidFill>
              <a:latin typeface="Times New Roman" panose="02020603050405020304" pitchFamily="18" charset="0"/>
              <a:ea typeface="MS PGothic" panose="020B0600070205080204" pitchFamily="34" charset="-128"/>
            </a:endParaRPr>
          </a:p>
          <a:p>
            <a:pPr marL="0" indent="0" algn="just">
              <a:buNone/>
            </a:pPr>
            <a:r>
              <a:rPr lang="es-ES" sz="2800" b="1" dirty="0">
                <a:solidFill>
                  <a:schemeClr val="accent2">
                    <a:lumMod val="50000"/>
                  </a:schemeClr>
                </a:solidFill>
                <a:latin typeface="Times New Roman" panose="02020603050405020304" pitchFamily="18" charset="0"/>
                <a:cs typeface="Times New Roman" panose="02020603050405020304" pitchFamily="18" charset="0"/>
              </a:rPr>
              <a:t>“</a:t>
            </a:r>
            <a:r>
              <a:rPr lang="en-US" sz="2800" b="1" dirty="0">
                <a:solidFill>
                  <a:schemeClr val="accent2">
                    <a:lumMod val="50000"/>
                  </a:schemeClr>
                </a:solidFill>
                <a:latin typeface="Times New Roman" panose="02020603050405020304" pitchFamily="18" charset="0"/>
                <a:cs typeface="Times New Roman" panose="02020603050405020304" pitchFamily="18" charset="0"/>
              </a:rPr>
              <a:t>T</a:t>
            </a:r>
            <a:r>
              <a:rPr lang="en-US" sz="2800" b="1" dirty="0">
                <a:solidFill>
                  <a:schemeClr val="accent2">
                    <a:lumMod val="50000"/>
                  </a:schemeClr>
                </a:solidFill>
                <a:effectLst/>
                <a:latin typeface="Times New Roman" panose="02020603050405020304" pitchFamily="18" charset="0"/>
                <a:cs typeface="Times New Roman" panose="02020603050405020304" pitchFamily="18" charset="0"/>
              </a:rPr>
              <a:t>his is not just a matter of speculation or science fiction. These experiments are currently being carried out with laboratory animals as well as human patients. However, the impact of algorithms is not limited to medical trials….. these new technologies are now being driven by large investments</a:t>
            </a:r>
          </a:p>
          <a:p>
            <a:pPr marL="0" indent="0" algn="just">
              <a:buNone/>
            </a:pPr>
            <a:r>
              <a:rPr lang="en-US" sz="2800" b="1" dirty="0">
                <a:solidFill>
                  <a:schemeClr val="accent2">
                    <a:lumMod val="50000"/>
                  </a:schemeClr>
                </a:solidFill>
                <a:effectLst/>
                <a:latin typeface="Times New Roman" panose="02020603050405020304" pitchFamily="18" charset="0"/>
                <a:cs typeface="Times New Roman" panose="02020603050405020304" pitchFamily="18" charset="0"/>
              </a:rPr>
              <a:t>throughout the world through both public and private funding. </a:t>
            </a:r>
          </a:p>
          <a:p>
            <a:pPr marL="0" indent="0" algn="just">
              <a:buNone/>
            </a:pPr>
            <a:r>
              <a:rPr lang="en-US" sz="2800" b="1" dirty="0">
                <a:solidFill>
                  <a:schemeClr val="accent2">
                    <a:lumMod val="50000"/>
                  </a:schemeClr>
                </a:solidFill>
                <a:effectLst/>
                <a:latin typeface="Times New Roman" panose="02020603050405020304" pitchFamily="18" charset="0"/>
                <a:cs typeface="Times New Roman" panose="02020603050405020304" pitchFamily="18" charset="0"/>
              </a:rPr>
              <a:t>The end goal of some of the projects is to create noninvasive interfaces that</a:t>
            </a:r>
          </a:p>
          <a:p>
            <a:pPr marL="0" indent="0" algn="just">
              <a:buNone/>
            </a:pPr>
            <a:r>
              <a:rPr lang="en-US" sz="2800" b="1" dirty="0">
                <a:solidFill>
                  <a:schemeClr val="accent2">
                    <a:lumMod val="50000"/>
                  </a:schemeClr>
                </a:solidFill>
                <a:effectLst/>
                <a:latin typeface="Times New Roman" panose="02020603050405020304" pitchFamily="18" charset="0"/>
                <a:cs typeface="Times New Roman" panose="02020603050405020304" pitchFamily="18" charset="0"/>
              </a:rPr>
              <a:t>interact directly with the brain. It is a step further than the development of peripheral devices, such as glasses or earphones, that were so prevalent over the last decade. This development raises many ethical and societal issues</a:t>
            </a:r>
            <a:r>
              <a:rPr lang="en-US" sz="2800" b="1" dirty="0">
                <a:solidFill>
                  <a:schemeClr val="accent1"/>
                </a:solidFill>
                <a:effectLst/>
                <a:latin typeface="Times New Roman" panose="02020603050405020304" pitchFamily="18" charset="0"/>
                <a:cs typeface="Times New Roman" panose="02020603050405020304" pitchFamily="18" charset="0"/>
              </a:rPr>
              <a:t>”.</a:t>
            </a:r>
          </a:p>
          <a:p>
            <a:pPr marL="514350" indent="-514350">
              <a:buNone/>
            </a:pPr>
            <a:r>
              <a:rPr lang="en-US" b="1" dirty="0">
                <a:effectLst/>
                <a:latin typeface="Times New Roman" panose="02020603050405020304" pitchFamily="18" charset="0"/>
                <a:cs typeface="Times New Roman" panose="02020603050405020304" pitchFamily="18" charset="0"/>
              </a:rPr>
              <a:t>(Rafael Yuste: </a:t>
            </a:r>
            <a:r>
              <a:rPr lang="en-US" dirty="0">
                <a:effectLst/>
                <a:latin typeface="Helvetica" pitchFamily="2" charset="0"/>
              </a:rPr>
              <a:t>Neuro-Rights and New Charts of Digital Rights: A Dialogue Beyond the Limits of the Law: Indiana Journal of Global Legal Studies Vol. 30 #1)</a:t>
            </a:r>
          </a:p>
          <a:p>
            <a:pPr marL="514350" indent="-514350">
              <a:buNone/>
            </a:pPr>
            <a:endParaRPr lang="en-US" altLang="es-ES" dirty="0">
              <a:solidFill>
                <a:srgbClr val="800000"/>
              </a:solidFill>
              <a:latin typeface="Times New Roman" panose="02020603050405020304" pitchFamily="18" charset="0"/>
              <a:ea typeface="MS PGothic" panose="020B0600070205080204" pitchFamily="34" charset="-128"/>
            </a:endParaRPr>
          </a:p>
        </p:txBody>
      </p:sp>
    </p:spTree>
    <p:extLst>
      <p:ext uri="{BB962C8B-B14F-4D97-AF65-F5344CB8AC3E}">
        <p14:creationId xmlns:p14="http://schemas.microsoft.com/office/powerpoint/2010/main" val="3231358568"/>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086BA048-0AD5-F697-5FDE-8B72365B667F}"/>
              </a:ext>
            </a:extLst>
          </p:cNvPr>
          <p:cNvSpPr>
            <a:spLocks noGrp="1"/>
          </p:cNvSpPr>
          <p:nvPr>
            <p:ph type="title"/>
          </p:nvPr>
        </p:nvSpPr>
        <p:spPr>
          <a:xfrm>
            <a:off x="342900" y="44451"/>
            <a:ext cx="11101388" cy="584941"/>
          </a:xfrm>
        </p:spPr>
        <p:txBody>
          <a:bodyPr>
            <a:normAutofit fontScale="90000"/>
          </a:bodyPr>
          <a:lstStyle/>
          <a:p>
            <a:pPr algn="ctr" eaLnBrk="1" hangingPunct="1"/>
            <a:r>
              <a:rPr lang="en-US" b="1" dirty="0">
                <a:solidFill>
                  <a:srgbClr val="C00000"/>
                </a:solidFill>
                <a:latin typeface="Baskerville Old Face" panose="02020602080505020303" pitchFamily="18" charset="77"/>
                <a:ea typeface="Lato" panose="020F0502020204030203" pitchFamily="34" charset="0"/>
                <a:cs typeface="Lato" panose="020F0502020204030203" pitchFamily="34" charset="0"/>
              </a:rPr>
              <a:t>Neuroscience, Artificial Intelligence and Consumer Protection</a:t>
            </a:r>
            <a:br>
              <a:rPr lang="en-US" b="1" dirty="0">
                <a:solidFill>
                  <a:schemeClr val="accent1">
                    <a:lumMod val="60000"/>
                    <a:lumOff val="40000"/>
                  </a:schemeClr>
                </a:solidFill>
                <a:latin typeface="Baskerville Old Face" panose="02020602080505020303" pitchFamily="18" charset="77"/>
                <a:ea typeface="Lato" panose="020F0502020204030203" pitchFamily="34" charset="0"/>
                <a:cs typeface="Lato" panose="020F0502020204030203" pitchFamily="34" charset="0"/>
              </a:rPr>
            </a:br>
            <a:endParaRPr lang="en-US" altLang="es-ES" b="1" u="sng" dirty="0">
              <a:solidFill>
                <a:srgbClr val="5C2610"/>
              </a:solidFill>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21506" name="Rectangle 3">
            <a:extLst>
              <a:ext uri="{FF2B5EF4-FFF2-40B4-BE49-F238E27FC236}">
                <a16:creationId xmlns:a16="http://schemas.microsoft.com/office/drawing/2014/main" id="{61CFFF54-E5CA-B3F0-EA0D-94EC0890F2FE}"/>
              </a:ext>
            </a:extLst>
          </p:cNvPr>
          <p:cNvSpPr>
            <a:spLocks noGrp="1"/>
          </p:cNvSpPr>
          <p:nvPr>
            <p:ph idx="1"/>
          </p:nvPr>
        </p:nvSpPr>
        <p:spPr>
          <a:xfrm>
            <a:off x="166687" y="538802"/>
            <a:ext cx="12025313" cy="6274747"/>
          </a:xfrm>
        </p:spPr>
        <p:txBody>
          <a:bodyPr>
            <a:normAutofit fontScale="25000" lnSpcReduction="20000"/>
          </a:bodyPr>
          <a:lstStyle/>
          <a:p>
            <a:pPr marL="514350" indent="-514350">
              <a:buNone/>
            </a:pPr>
            <a:endParaRPr lang="en-US" altLang="es-ES" dirty="0">
              <a:solidFill>
                <a:srgbClr val="800000"/>
              </a:solidFill>
              <a:latin typeface="Times New Roman" panose="02020603050405020304" pitchFamily="18" charset="0"/>
              <a:ea typeface="MS PGothic" panose="020B0600070205080204" pitchFamily="34" charset="-128"/>
            </a:endParaRPr>
          </a:p>
          <a:p>
            <a:pPr marL="514350" indent="-514350">
              <a:buNone/>
            </a:pPr>
            <a:r>
              <a:rPr lang="en-US" altLang="es-ES" dirty="0">
                <a:solidFill>
                  <a:srgbClr val="800000"/>
                </a:solidFill>
                <a:latin typeface="Times New Roman" panose="02020603050405020304" pitchFamily="18" charset="0"/>
                <a:ea typeface="MS PGothic" panose="020B0600070205080204" pitchFamily="34" charset="-128"/>
              </a:rPr>
              <a:t>				</a:t>
            </a:r>
            <a:r>
              <a:rPr lang="en-US" altLang="es-ES" sz="8600" b="1" u="sng" dirty="0">
                <a:solidFill>
                  <a:srgbClr val="800000"/>
                </a:solidFill>
                <a:latin typeface="Times New Roman" panose="02020603050405020304" pitchFamily="18" charset="0"/>
                <a:ea typeface="MS PGothic" panose="020B0600070205080204" pitchFamily="34" charset="-128"/>
              </a:rPr>
              <a:t>Neuroscience, </a:t>
            </a:r>
            <a:r>
              <a:rPr lang="en-US" altLang="es-ES" sz="8600" b="1" u="sng" dirty="0" err="1">
                <a:solidFill>
                  <a:srgbClr val="800000"/>
                </a:solidFill>
                <a:latin typeface="Times New Roman" panose="02020603050405020304" pitchFamily="18" charset="0"/>
                <a:ea typeface="MS PGothic" panose="020B0600070205080204" pitchFamily="34" charset="-128"/>
              </a:rPr>
              <a:t>neurotechnologies</a:t>
            </a:r>
            <a:r>
              <a:rPr lang="en-US" altLang="es-ES" sz="8600" b="1" u="sng" dirty="0">
                <a:solidFill>
                  <a:srgbClr val="800000"/>
                </a:solidFill>
                <a:latin typeface="Times New Roman" panose="02020603050405020304" pitchFamily="18" charset="0"/>
                <a:ea typeface="MS PGothic" panose="020B0600070205080204" pitchFamily="34" charset="-128"/>
              </a:rPr>
              <a:t> and Artificial Intelligence</a:t>
            </a:r>
          </a:p>
          <a:p>
            <a:pPr marL="0" indent="0" algn="just">
              <a:lnSpc>
                <a:spcPct val="170000"/>
              </a:lnSpc>
              <a:spcBef>
                <a:spcPts val="0"/>
              </a:spcBef>
              <a:buNone/>
            </a:pPr>
            <a:endParaRPr lang="en-US" sz="9600" b="1" dirty="0">
              <a:solidFill>
                <a:schemeClr val="accent2">
                  <a:lumMod val="50000"/>
                </a:schemeClr>
              </a:solidFill>
              <a:effectLst/>
              <a:latin typeface="Times New Roman" panose="02020603050405020304" pitchFamily="18" charset="0"/>
              <a:cs typeface="Times New Roman" panose="02020603050405020304" pitchFamily="18" charset="0"/>
            </a:endParaRPr>
          </a:p>
          <a:p>
            <a:pPr marL="0" indent="0" algn="just">
              <a:lnSpc>
                <a:spcPct val="170000"/>
              </a:lnSpc>
              <a:spcBef>
                <a:spcPts val="0"/>
              </a:spcBef>
              <a:buNone/>
            </a:pPr>
            <a:r>
              <a:rPr lang="en-US" sz="9600" b="1" dirty="0">
                <a:solidFill>
                  <a:schemeClr val="accent2">
                    <a:lumMod val="50000"/>
                  </a:schemeClr>
                </a:solidFill>
                <a:effectLst/>
                <a:latin typeface="Times New Roman" panose="02020603050405020304" pitchFamily="18" charset="0"/>
                <a:cs typeface="Times New Roman" panose="02020603050405020304" pitchFamily="18" charset="0"/>
              </a:rPr>
              <a:t>The storage and processing of brain data </a:t>
            </a:r>
            <a:r>
              <a:rPr lang="en-US" sz="9600" b="1" u="sng" dirty="0">
                <a:solidFill>
                  <a:schemeClr val="accent2">
                    <a:lumMod val="50000"/>
                  </a:schemeClr>
                </a:solidFill>
                <a:effectLst/>
                <a:latin typeface="Times New Roman" panose="02020603050405020304" pitchFamily="18" charset="0"/>
                <a:cs typeface="Times New Roman" panose="02020603050405020304" pitchFamily="18" charset="0"/>
              </a:rPr>
              <a:t>for therapeutic purposes raises enormous hopes </a:t>
            </a:r>
            <a:r>
              <a:rPr lang="en-US" sz="9600" b="1" dirty="0">
                <a:solidFill>
                  <a:schemeClr val="accent2">
                    <a:lumMod val="50000"/>
                  </a:schemeClr>
                </a:solidFill>
                <a:effectLst/>
                <a:latin typeface="Times New Roman" panose="02020603050405020304" pitchFamily="18" charset="0"/>
                <a:cs typeface="Times New Roman" panose="02020603050405020304" pitchFamily="18" charset="0"/>
              </a:rPr>
              <a:t>and rightly </a:t>
            </a:r>
            <a:r>
              <a:rPr lang="en-US" sz="9600" b="1" dirty="0" err="1">
                <a:solidFill>
                  <a:schemeClr val="accent2">
                    <a:lumMod val="50000"/>
                  </a:schemeClr>
                </a:solidFill>
                <a:effectLst/>
                <a:latin typeface="Times New Roman" panose="02020603050405020304" pitchFamily="18" charset="0"/>
                <a:cs typeface="Times New Roman" panose="02020603050405020304" pitchFamily="18" charset="0"/>
              </a:rPr>
              <a:t>legitimises</a:t>
            </a:r>
            <a:r>
              <a:rPr lang="en-US" sz="9600" b="1" dirty="0">
                <a:solidFill>
                  <a:schemeClr val="accent2">
                    <a:lumMod val="50000"/>
                  </a:schemeClr>
                </a:solidFill>
                <a:effectLst/>
                <a:latin typeface="Times New Roman" panose="02020603050405020304" pitchFamily="18" charset="0"/>
                <a:cs typeface="Times New Roman" panose="02020603050405020304" pitchFamily="18" charset="0"/>
              </a:rPr>
              <a:t> its use for this specific purpose; always with the necessary precautions, as the rights of individuals may be affected. </a:t>
            </a:r>
          </a:p>
          <a:p>
            <a:pPr marL="0" indent="0" algn="just">
              <a:lnSpc>
                <a:spcPct val="170000"/>
              </a:lnSpc>
              <a:spcBef>
                <a:spcPts val="0"/>
              </a:spcBef>
              <a:buNone/>
            </a:pPr>
            <a:endParaRPr lang="en-US" sz="9600" b="1" dirty="0">
              <a:solidFill>
                <a:schemeClr val="accent2">
                  <a:lumMod val="50000"/>
                </a:schemeClr>
              </a:solidFill>
              <a:effectLst/>
              <a:latin typeface="Times New Roman" panose="02020603050405020304" pitchFamily="18" charset="0"/>
              <a:cs typeface="Times New Roman" panose="02020603050405020304" pitchFamily="18" charset="0"/>
            </a:endParaRPr>
          </a:p>
          <a:p>
            <a:pPr marL="0" indent="0" algn="just">
              <a:lnSpc>
                <a:spcPct val="170000"/>
              </a:lnSpc>
              <a:spcBef>
                <a:spcPts val="0"/>
              </a:spcBef>
              <a:buNone/>
            </a:pPr>
            <a:r>
              <a:rPr lang="en-US" sz="9600" b="1" u="sng" dirty="0">
                <a:solidFill>
                  <a:schemeClr val="accent2">
                    <a:lumMod val="50000"/>
                  </a:schemeClr>
                </a:solidFill>
                <a:latin typeface="Times New Roman" panose="02020603050405020304" pitchFamily="18" charset="0"/>
                <a:cs typeface="Times New Roman" panose="02020603050405020304" pitchFamily="18" charset="0"/>
              </a:rPr>
              <a:t>Precautions to ensure that the use of neuro-technologies is limited exclusively to their function</a:t>
            </a:r>
            <a:r>
              <a:rPr lang="en-US" sz="9600" b="1" dirty="0">
                <a:solidFill>
                  <a:schemeClr val="accent2">
                    <a:lumMod val="50000"/>
                  </a:schemeClr>
                </a:solidFill>
                <a:latin typeface="Times New Roman" panose="02020603050405020304" pitchFamily="18" charset="0"/>
                <a:cs typeface="Times New Roman" panose="02020603050405020304" pitchFamily="18" charset="0"/>
              </a:rPr>
              <a:t>, without anyone being able to use these techniques for spurious purposes: to alter the patient's behavior for illicit or commercial purposes or to influence the patient's behavior or thoughts for reasons other than the therapeutic reasons for which they were originally used. </a:t>
            </a:r>
            <a:endParaRPr lang="en-US" sz="9600" dirty="0">
              <a:solidFill>
                <a:schemeClr val="accent2">
                  <a:lumMod val="50000"/>
                </a:schemeClr>
              </a:solidFill>
              <a:effectLst/>
              <a:latin typeface="Times New Roman" panose="02020603050405020304" pitchFamily="18" charset="0"/>
              <a:cs typeface="Times New Roman" panose="02020603050405020304" pitchFamily="18" charset="0"/>
            </a:endParaRPr>
          </a:p>
          <a:p>
            <a:pPr marL="514350" indent="-514350">
              <a:buNone/>
            </a:pPr>
            <a:endParaRPr lang="en-US" altLang="es-ES" dirty="0">
              <a:solidFill>
                <a:srgbClr val="800000"/>
              </a:solidFill>
              <a:latin typeface="Times New Roman" panose="02020603050405020304" pitchFamily="18" charset="0"/>
              <a:ea typeface="MS PGothic" panose="020B0600070205080204" pitchFamily="34" charset="-128"/>
            </a:endParaRPr>
          </a:p>
        </p:txBody>
      </p:sp>
    </p:spTree>
    <p:extLst>
      <p:ext uri="{BB962C8B-B14F-4D97-AF65-F5344CB8AC3E}">
        <p14:creationId xmlns:p14="http://schemas.microsoft.com/office/powerpoint/2010/main" val="3165630996"/>
      </p:ext>
    </p:extLst>
  </p:cSld>
  <p:clrMapOvr>
    <a:masterClrMapping/>
  </p:clrMapOvr>
  <p:transition spd="slow"/>
</p:sld>
</file>

<file path=ppt/theme/theme1.xml><?xml version="1.0" encoding="utf-8"?>
<a:theme xmlns:a="http://schemas.openxmlformats.org/drawingml/2006/main" name="Espiral">
  <a:themeElements>
    <a:clrScheme name="Espiral">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Espiral">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spiral">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Wisp</Template>
  <TotalTime>2715</TotalTime>
  <Words>5305</Words>
  <Application>Microsoft Macintosh PowerPoint</Application>
  <PresentationFormat>Panorámica</PresentationFormat>
  <Paragraphs>277</Paragraphs>
  <Slides>32</Slides>
  <Notes>0</Notes>
  <HiddenSlides>0</HiddenSlides>
  <MMClips>0</MMClips>
  <ScaleCrop>false</ScaleCrop>
  <HeadingPairs>
    <vt:vector size="6" baseType="variant">
      <vt:variant>
        <vt:lpstr>Fuentes usadas</vt:lpstr>
      </vt:variant>
      <vt:variant>
        <vt:i4>13</vt:i4>
      </vt:variant>
      <vt:variant>
        <vt:lpstr>Tema</vt:lpstr>
      </vt:variant>
      <vt:variant>
        <vt:i4>1</vt:i4>
      </vt:variant>
      <vt:variant>
        <vt:lpstr>Títulos de diapositiva</vt:lpstr>
      </vt:variant>
      <vt:variant>
        <vt:i4>32</vt:i4>
      </vt:variant>
    </vt:vector>
  </HeadingPairs>
  <TitlesOfParts>
    <vt:vector size="46" baseType="lpstr">
      <vt:lpstr>Arial Unicode MS</vt:lpstr>
      <vt:lpstr>Aptos</vt:lpstr>
      <vt:lpstr>Arial</vt:lpstr>
      <vt:lpstr>Baskerville</vt:lpstr>
      <vt:lpstr>Baskerville Old Face</vt:lpstr>
      <vt:lpstr>Century Gothic</vt:lpstr>
      <vt:lpstr>Helvetica</vt:lpstr>
      <vt:lpstr>Lato</vt:lpstr>
      <vt:lpstr>Letra del sistema regular</vt:lpstr>
      <vt:lpstr>p∂Y&lt;</vt:lpstr>
      <vt:lpstr>Times New Roman</vt:lpstr>
      <vt:lpstr>Wingdings</vt:lpstr>
      <vt:lpstr>Wingdings 3</vt:lpstr>
      <vt:lpstr>Espiral</vt:lpstr>
      <vt:lpstr>Neuroscience, Artificial Intelligence and Consumer Protection THE FUTURE OF CONSUMER PROFILING AND OF COMMERCIAL COMMUNICATIONS </vt:lpstr>
      <vt:lpstr>Neuroscience, Artificial Intelligence and Consumer Protection </vt:lpstr>
      <vt:lpstr>Neuroscience, Artificial Intelligence and Consumer Protection </vt:lpstr>
      <vt:lpstr>Neuroscience, Artificial Intelligence and Consumer Protection </vt:lpstr>
      <vt:lpstr>Neuroscience, Artificial Intelligence and Consumer Protection </vt:lpstr>
      <vt:lpstr>Neuroscience, Artificial Intelligence and Consumer Protection </vt:lpstr>
      <vt:lpstr>Neuroscience, Artificial Intelligence and Consumer Protection </vt:lpstr>
      <vt:lpstr>Neuroscience, Artificial Intelligence and Consumer Protection </vt:lpstr>
      <vt:lpstr>Neuroscience, Artificial Intelligence and Consumer Protection </vt:lpstr>
      <vt:lpstr>Neuroscience, Artificial Intelligence and Consumer Protection </vt:lpstr>
      <vt:lpstr>Neuroscience, Artificial Intelligence and Consumer Protection </vt:lpstr>
      <vt:lpstr>Neuroscience, Artificial Intelligence and Consumer Protection </vt:lpstr>
      <vt:lpstr>Neuroscience, Artificial Intelligence and Consumer Protection </vt:lpstr>
      <vt:lpstr>Neuroscience, Artificial Intelligence and Consumer Protection </vt:lpstr>
      <vt:lpstr>Neuroscience, Artificial Intelligence and Consumer Protection </vt:lpstr>
      <vt:lpstr>Neuroscience, Artificial Intelligence and Consumer Protection </vt:lpstr>
      <vt:lpstr>Neuroscience, Artificial Intelligence and Consumer Protection </vt:lpstr>
      <vt:lpstr>Neuroscience, Artificial Intelligence and Consumer Protection </vt:lpstr>
      <vt:lpstr>Neuroscience, Artificial Intelligence and Consumer Protection </vt:lpstr>
      <vt:lpstr>Neuroscience, Artificial Intelligence and Consumer Protection </vt:lpstr>
      <vt:lpstr>Neuroscience, Artificial Intelligence and Consumer Protection </vt:lpstr>
      <vt:lpstr>Neuroscience, Artificial Intelligence and Consumer Protection </vt:lpstr>
      <vt:lpstr>Neuroscience, Artificial Intelligence and Consumer Protection </vt:lpstr>
      <vt:lpstr>Neuroscience, Artificial Intelligence and Consumer Protection </vt:lpstr>
      <vt:lpstr>Neuroscience, Artificial Intelligence and Consumer Protection </vt:lpstr>
      <vt:lpstr>Neuroscience, Artificial Intelligence and Consumer Protection </vt:lpstr>
      <vt:lpstr>Neuroscience, Artificial Intelligence and Consumer Protection </vt:lpstr>
      <vt:lpstr>Neuroscience, Artificial Intelligence and Consumer Protection </vt:lpstr>
      <vt:lpstr>Neuroscience, Artificial Intelligence and Consumer Protection </vt:lpstr>
      <vt:lpstr>Neuroscience, Artificial Intelligence and Consumer Protection </vt:lpstr>
      <vt:lpstr>Neuroscience, Artificial Intelligence and Consumer Protection </vt:lpstr>
      <vt:lpstr>Neuroscience, Artificial Intelligence and Consumer Protection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Neuroscience, Artificial Intelligence and Consumer Protection   THE FUTURE OF CONSUMER PROFILING AND OF COMMERCIAL COMMUNICATIONS</dc:title>
  <dc:subject/>
  <dc:creator>Tomas de la Quadra Salcedo</dc:creator>
  <cp:keywords/>
  <dc:description/>
  <cp:lastModifiedBy>Tomas de la Quadra Salcedo Janini</cp:lastModifiedBy>
  <cp:revision>21</cp:revision>
  <dcterms:created xsi:type="dcterms:W3CDTF">2024-04-18T07:47:32Z</dcterms:created>
  <dcterms:modified xsi:type="dcterms:W3CDTF">2024-04-22T06:25:31Z</dcterms:modified>
  <cp:category/>
</cp:coreProperties>
</file>