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3" r:id="rId2"/>
    <p:sldId id="2388" r:id="rId3"/>
    <p:sldId id="2389" r:id="rId4"/>
    <p:sldId id="2391" r:id="rId5"/>
    <p:sldId id="2392" r:id="rId6"/>
    <p:sldId id="2374" r:id="rId7"/>
    <p:sldId id="2393" r:id="rId8"/>
    <p:sldId id="2394" r:id="rId9"/>
    <p:sldId id="2395" r:id="rId10"/>
    <p:sldId id="2396" r:id="rId11"/>
    <p:sldId id="2397" r:id="rId12"/>
    <p:sldId id="2398" r:id="rId13"/>
    <p:sldId id="2399" r:id="rId14"/>
  </p:sldIdLst>
  <p:sldSz cx="12192000" cy="6858000"/>
  <p:notesSz cx="6858000" cy="9144000"/>
  <p:defaultTextStyle>
    <a:defPPr>
      <a:defRPr lang="en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paradores" id="{D72E65BC-1510-3347-A5EF-AAAA2B650503}">
          <p14:sldIdLst>
            <p14:sldId id="263"/>
            <p14:sldId id="2388"/>
            <p14:sldId id="2389"/>
            <p14:sldId id="2391"/>
            <p14:sldId id="2392"/>
            <p14:sldId id="2374"/>
            <p14:sldId id="2393"/>
            <p14:sldId id="2394"/>
            <p14:sldId id="2395"/>
            <p14:sldId id="2396"/>
            <p14:sldId id="2397"/>
            <p14:sldId id="2398"/>
            <p14:sldId id="2399"/>
          </p14:sldIdLst>
        </p14:section>
        <p14:section name="Untitled Section" id="{48F7489C-7C3F-A44A-AB07-9AE132D3A186}">
          <p14:sldIdLst/>
        </p14:section>
        <p14:section name="DPIA Tabela" id="{A34B1474-A66B-8B4B-97C9-27ACE9383A09}">
          <p14:sldIdLst/>
        </p14:section>
        <p14:section name="Slides de Equipa e contactos" id="{00F3F1C5-6A1F-B94F-876A-CD3C6F7E8114}">
          <p14:sldIdLst/>
        </p14:section>
        <p14:section name="Slide final" id="{B413E881-20EA-F340-B363-3AD420DB61CD}">
          <p14:sldIdLst/>
        </p14:section>
        <p14:section name="Imagens e Elementos gráficos" id="{87E33B21-8471-AE43-86B8-D0C3147841F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BA00"/>
    <a:srgbClr val="2C31A8"/>
    <a:srgbClr val="898989"/>
    <a:srgbClr val="99B4FF"/>
    <a:srgbClr val="595CB3"/>
    <a:srgbClr val="E3EAF9"/>
    <a:srgbClr val="377FFF"/>
    <a:srgbClr val="13275E"/>
    <a:srgbClr val="638BF7"/>
    <a:srgbClr val="E6E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41CFE7-22C5-7945-82FB-F28D83AFE6E2}" v="36" dt="2024-04-12T17:26:25.5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–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8"/>
    <p:restoredTop sz="95890"/>
  </p:normalViewPr>
  <p:slideViewPr>
    <p:cSldViewPr snapToGrid="0">
      <p:cViewPr varScale="1">
        <p:scale>
          <a:sx n="104" d="100"/>
          <a:sy n="104" d="100"/>
        </p:scale>
        <p:origin x="45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2EB04-E2A3-3A42-89D8-5A840549FF1A}" type="datetimeFigureOut">
              <a:rPr lang="pt-PT" smtClean="0"/>
              <a:t>21/04/24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7D17-1148-4046-A606-FA7F271D58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4540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2327D-DB54-1545-209B-01C2CFEFA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816D70-EE91-B64A-D095-829FE6ABD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3EAB3-C710-A08D-1B4C-66E356B8F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08B2B-DFB8-F86A-4743-64755B35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01714-8387-11E2-D3EB-55D399F9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7648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5ED56-C64F-E9DC-6CD7-882054DF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FBFA24-3EDF-FD6A-772F-921AB3C96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7F057-28D1-32F6-F725-03767787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349FA-4CB4-CA0D-D144-1B1F8CB75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AFE8B-332B-5602-F53D-DF4A4C899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30267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E88F6E-7669-9491-4A10-039E0DEFBE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193CA1-1783-515D-A44A-E6661DD81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BBC16-9562-48EE-84D3-8217E86A5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D6268-6CE5-11A5-987B-CC110AF7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FC092-FBB5-52B9-443A-97CBB8F4A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183947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9CCE81-9979-DF34-C69A-6BDE6EE5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6C1E67-2BE6-E19F-6C70-94B8EAB71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70612-1D75-33F1-2D0A-AD16346C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275ABE-DB4C-75A4-E1BB-C6DECBBD237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31A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BB4055-4518-5C20-21B4-D1045679B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500" y="174248"/>
            <a:ext cx="11811000" cy="6509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8884FA-A3E7-CEA6-4423-906C1243D9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83180" y="2059287"/>
            <a:ext cx="7391400" cy="1016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9B62794-796C-FB46-B1C1-5574FCA51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3278" y="3777336"/>
            <a:ext cx="7540941" cy="490814"/>
          </a:xfrm>
        </p:spPr>
        <p:txBody>
          <a:bodyPr>
            <a:normAutofit/>
          </a:bodyPr>
          <a:lstStyle/>
          <a:p>
            <a:r>
              <a:rPr lang="pt-PT" sz="2400" b="1" dirty="0">
                <a:solidFill>
                  <a:srgbClr val="0B1321"/>
                </a:solidFill>
                <a:latin typeface="Century Gothic" panose="020B0502020202020204" pitchFamily="34" charset="0"/>
              </a:rPr>
              <a:t>Título Fonte Century Gothic Bold 24pt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73C0BFC-C3D2-973D-E799-D270B8CC46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33638" y="4522519"/>
            <a:ext cx="7540942" cy="36512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en-PT" dirty="0"/>
              <a:t>Sub-título Fonte Century gothic Regular 18pt</a:t>
            </a:r>
          </a:p>
        </p:txBody>
      </p:sp>
    </p:spTree>
    <p:extLst>
      <p:ext uri="{BB962C8B-B14F-4D97-AF65-F5344CB8AC3E}">
        <p14:creationId xmlns:p14="http://schemas.microsoft.com/office/powerpoint/2010/main" val="3015300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BD5A9-3CF5-9DA0-106B-2C0F0EA91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DD02D-D1DB-41C7-E006-4B895F279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5889E-BFD7-41AC-C6DF-DA64D4B1B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528C6-12EF-AB75-C083-E60C1C1C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6F3D2-AFE0-C6B1-3514-EBA739EF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906266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F68B1-027B-E8CA-2DF8-14E634715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48AC1-8C11-6DFE-DA2E-0A9000AB3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8D114-6476-5850-9813-67370EDEC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9AD7-78B3-451A-1646-DB164AA03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EF417-764A-E60D-B455-C402015A5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516024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4E269-2AFA-1200-8D2C-C31EB61A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9A3D4-A7A3-814C-2769-0C5CBE88B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C839E8-B6B9-9EEA-9C9A-769C678C1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D51E-DC35-3A23-200E-662A1AF52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0862E-5215-AB3B-F16A-1F04CE185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14DAB-A047-E0CB-72D8-7FED74819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277977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28E1C-543B-F95C-023F-9BB827FBD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39A337-49CA-EBEB-21E6-2B647A6FF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C22047-0EE6-6383-1851-2296EC138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85AEAE-7FB6-368E-F323-3649CC704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C37E3A-D036-817F-44B9-0F67A20CF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627B75-5E64-5AB0-D4B1-FB14BBC0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C2D1DE-C1D4-FA58-06A6-F7B69A180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59F670-6F3A-2AE8-0283-A0ADE2815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94258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01C49-9939-08EE-723C-5121CB812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22C00-DDFB-AE1C-1245-CAF1314C7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34AE13-8552-E4F0-5189-0501E0354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107CCE-1E53-C542-AECE-E011D937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427422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E995CF-F345-D2FE-EE19-973AD1E6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28F738-AE54-9E15-862A-75AC38AA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5414D-2CF5-4956-8E07-17E2A3506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7406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929CA-7B02-AD03-4E8F-A89DE4EAE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285E9-7F6E-F5AA-D99E-103D7591C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48423-67E6-0804-1AD0-1775DF631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7860B-3CBF-0D1F-40BE-9ABCBED45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60313-673C-7A06-0B22-08F9D023C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5CDC9B-1BB6-4265-B47D-C67AF9ABC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298746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5203E-9923-287E-9DD1-F0894402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C69990-F2FD-3804-BA0B-35CC87BBFB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96899E-E5A4-FD23-5999-0D93E5D6C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A7A9C-068A-D59F-D1BE-E6FC5393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3ABB3-1052-254A-696D-F95173B8E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907C1-3B25-6889-D004-2D5EE6207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59991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EF4BC3-3182-9205-5E54-F4DD72289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P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A0CDE-EF34-A8E2-D789-B9E0DBBBB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P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4523F-ABEE-9EB3-284F-6215252F4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276BD-30F9-774E-943A-61F629F2FD0F}" type="datetimeFigureOut">
              <a:rPr lang="en-PT" smtClean="0"/>
              <a:t>4/21/24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8E47-583B-0FC6-8E9C-929A6336BC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98A33-D074-6CF2-39DA-31EF06276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F90FB-87B0-E94F-8733-D51659996CD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72326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pd.pt/umbraco/surface/cnpdDecision/download/121958" TargetMode="External"/><Relationship Id="rId2" Type="http://schemas.openxmlformats.org/officeDocument/2006/relationships/hyperlink" Target="https://www.law.kuleuven.be/citip/blog/the-unexplored-potential-of-the-fairness-principle-under-the-gdpr-lessons-from-the-recent-tiktok-case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dpb.europa.eu/system/files/2023-09/edpb_bindingdecision_202302_ie_sa_ttl_children_en.pdf" TargetMode="External"/><Relationship Id="rId4" Type="http://schemas.openxmlformats.org/officeDocument/2006/relationships/hyperlink" Target="https://www.edpb.europa.eu/our-work-tools/our-documents/guidelines/guidelines-032022-deceptive-design-patterns-social-media_e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4F9D75A-B0DA-6F17-AB9E-6B953D1F2285}"/>
              </a:ext>
            </a:extLst>
          </p:cNvPr>
          <p:cNvSpPr/>
          <p:nvPr/>
        </p:nvSpPr>
        <p:spPr>
          <a:xfrm rot="2700000">
            <a:off x="3565448" y="-3143180"/>
            <a:ext cx="3419565" cy="10656477"/>
          </a:xfrm>
          <a:prstGeom prst="roundRect">
            <a:avLst>
              <a:gd name="adj" fmla="val 5000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92BA55-1E96-75B1-E0FF-324BCE8E6844}"/>
              </a:ext>
            </a:extLst>
          </p:cNvPr>
          <p:cNvCxnSpPr>
            <a:cxnSpLocks/>
          </p:cNvCxnSpPr>
          <p:nvPr/>
        </p:nvCxnSpPr>
        <p:spPr>
          <a:xfrm flipH="1">
            <a:off x="5938808" y="6306669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343F8DA-0C3C-1072-1EB1-3E2B89C8783A}"/>
              </a:ext>
            </a:extLst>
          </p:cNvPr>
          <p:cNvSpPr/>
          <p:nvPr/>
        </p:nvSpPr>
        <p:spPr>
          <a:xfrm rot="2700000">
            <a:off x="-154449" y="-683902"/>
            <a:ext cx="3321046" cy="10581154"/>
          </a:xfrm>
          <a:prstGeom prst="roundRect">
            <a:avLst>
              <a:gd name="adj" fmla="val 47404"/>
            </a:avLst>
          </a:prstGeom>
          <a:gradFill flip="none" rotWithShape="1">
            <a:gsLst>
              <a:gs pos="100000">
                <a:srgbClr val="E6EDFB">
                  <a:alpha val="0"/>
                  <a:lumMod val="0"/>
                  <a:lumOff val="100000"/>
                </a:srgbClr>
              </a:gs>
              <a:gs pos="15000">
                <a:srgbClr val="2C31A8"/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7F5C93F-9038-2D5F-E554-7F6B13260062}"/>
              </a:ext>
            </a:extLst>
          </p:cNvPr>
          <p:cNvSpPr txBox="1">
            <a:spLocks/>
          </p:cNvSpPr>
          <p:nvPr/>
        </p:nvSpPr>
        <p:spPr>
          <a:xfrm>
            <a:off x="5825960" y="3740727"/>
            <a:ext cx="5431848" cy="18092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rgbClr val="0B1321"/>
                </a:solidFill>
                <a:latin typeface="Aptos" panose="020B0004020202020204" pitchFamily="34" charset="0"/>
              </a:rPr>
              <a:t>The growing relevance of fairness in the future of commercial communications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A7604AF-275E-18FF-E647-62DDFD5BD772}"/>
              </a:ext>
            </a:extLst>
          </p:cNvPr>
          <p:cNvSpPr txBox="1">
            <a:spLocks/>
          </p:cNvSpPr>
          <p:nvPr/>
        </p:nvSpPr>
        <p:spPr>
          <a:xfrm>
            <a:off x="5825960" y="5724267"/>
            <a:ext cx="5116568" cy="4908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PT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800" dirty="0" err="1">
                <a:latin typeface="Aptos" panose="020B0004020202020204" pitchFamily="34" charset="0"/>
              </a:rPr>
              <a:t>Rome</a:t>
            </a:r>
            <a:r>
              <a:rPr lang="pt-PT" sz="1800" dirty="0">
                <a:latin typeface="Aptos" panose="020B0004020202020204" pitchFamily="34" charset="0"/>
              </a:rPr>
              <a:t>, 22 </a:t>
            </a:r>
            <a:r>
              <a:rPr lang="pt-PT" sz="1800" dirty="0" err="1">
                <a:latin typeface="Aptos" panose="020B0004020202020204" pitchFamily="34" charset="0"/>
              </a:rPr>
              <a:t>april</a:t>
            </a:r>
            <a:r>
              <a:rPr lang="pt-PT" sz="1800" dirty="0">
                <a:latin typeface="Aptos" panose="020B0004020202020204" pitchFamily="34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76237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07AFA9D-DFAF-93A8-2FA4-2796C9EB31C3}"/>
              </a:ext>
            </a:extLst>
          </p:cNvPr>
          <p:cNvSpPr txBox="1">
            <a:spLocks/>
          </p:cNvSpPr>
          <p:nvPr/>
        </p:nvSpPr>
        <p:spPr>
          <a:xfrm>
            <a:off x="561134" y="159120"/>
            <a:ext cx="11207270" cy="6003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Following this case, fairness can be used to qualify manipulative conducts of data controllers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CC18B0-34CC-CA09-A440-74104F6CB13C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CF0930-1017-4193-A2AF-A88A6C4517FA}"/>
              </a:ext>
            </a:extLst>
          </p:cNvPr>
          <p:cNvSpPr txBox="1">
            <a:spLocks/>
          </p:cNvSpPr>
          <p:nvPr/>
        </p:nvSpPr>
        <p:spPr>
          <a:xfrm>
            <a:off x="561134" y="2840156"/>
            <a:ext cx="10853335" cy="3409292"/>
          </a:xfrm>
          <a:prstGeom prst="rect">
            <a:avLst/>
          </a:prstGeom>
        </p:spPr>
        <p:txBody>
          <a:bodyPr vert="horz" lIns="91440" tIns="45720" rIns="91440" bIns="45720" numCol="2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EBA00"/>
              </a:buClr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 EDPB found that TikTok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was infringing the principle of fairness by using manipulative practices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(functionalities such as Registration pop-ups and Video posting pop-ups)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where users were nudged towards an option that entails more processing of personal data.</a:t>
            </a: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This understanding of the EDPB establishes a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correlation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 between a violation of the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principle of fairness and manipulation of data subjects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to provide more personal data to controllers.</a:t>
            </a: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A2BEFDE-C0AB-B4CE-1F02-5F558C217D4B}"/>
              </a:ext>
            </a:extLst>
          </p:cNvPr>
          <p:cNvSpPr txBox="1">
            <a:spLocks/>
          </p:cNvSpPr>
          <p:nvPr/>
        </p:nvSpPr>
        <p:spPr>
          <a:xfrm>
            <a:off x="1960799" y="1921683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1</a:t>
            </a:r>
          </a:p>
        </p:txBody>
      </p:sp>
      <p:cxnSp>
        <p:nvCxnSpPr>
          <p:cNvPr id="16" name="Straight Connector 7">
            <a:extLst>
              <a:ext uri="{FF2B5EF4-FFF2-40B4-BE49-F238E27FC236}">
                <a16:creationId xmlns:a16="http://schemas.microsoft.com/office/drawing/2014/main" id="{C5DCC1F2-0BB7-475D-6382-1A27E0F6FC4D}"/>
              </a:ext>
            </a:extLst>
          </p:cNvPr>
          <p:cNvCxnSpPr>
            <a:cxnSpLocks/>
          </p:cNvCxnSpPr>
          <p:nvPr/>
        </p:nvCxnSpPr>
        <p:spPr>
          <a:xfrm flipH="1">
            <a:off x="1466592" y="2431636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Straight Connector 7">
            <a:extLst>
              <a:ext uri="{FF2B5EF4-FFF2-40B4-BE49-F238E27FC236}">
                <a16:creationId xmlns:a16="http://schemas.microsoft.com/office/drawing/2014/main" id="{FAF340D5-3B0E-EAC8-FDD7-20F6E693C8E0}"/>
              </a:ext>
            </a:extLst>
          </p:cNvPr>
          <p:cNvCxnSpPr>
            <a:cxnSpLocks/>
          </p:cNvCxnSpPr>
          <p:nvPr/>
        </p:nvCxnSpPr>
        <p:spPr>
          <a:xfrm flipH="1">
            <a:off x="7133241" y="2396918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C06785A-D333-B2EF-7574-05D833655796}"/>
              </a:ext>
            </a:extLst>
          </p:cNvPr>
          <p:cNvSpPr txBox="1">
            <a:spLocks/>
          </p:cNvSpPr>
          <p:nvPr/>
        </p:nvSpPr>
        <p:spPr>
          <a:xfrm>
            <a:off x="7703826" y="1892175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0749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07AFA9D-DFAF-93A8-2FA4-2796C9EB31C3}"/>
              </a:ext>
            </a:extLst>
          </p:cNvPr>
          <p:cNvSpPr txBox="1">
            <a:spLocks/>
          </p:cNvSpPr>
          <p:nvPr/>
        </p:nvSpPr>
        <p:spPr>
          <a:xfrm>
            <a:off x="492365" y="237033"/>
            <a:ext cx="11207270" cy="6003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The Portuguese guidelines for direct marketing  (</a:t>
            </a:r>
            <a:r>
              <a:rPr lang="en-US" sz="2400" b="1" dirty="0" err="1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Diretriz</a:t>
            </a: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/2022/1)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CC18B0-34CC-CA09-A440-74104F6CB13C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CF0930-1017-4193-A2AF-A88A6C4517FA}"/>
              </a:ext>
            </a:extLst>
          </p:cNvPr>
          <p:cNvSpPr txBox="1">
            <a:spLocks/>
          </p:cNvSpPr>
          <p:nvPr/>
        </p:nvSpPr>
        <p:spPr>
          <a:xfrm>
            <a:off x="738101" y="1933107"/>
            <a:ext cx="10853335" cy="3409292"/>
          </a:xfrm>
          <a:prstGeom prst="rect">
            <a:avLst/>
          </a:prstGeom>
        </p:spPr>
        <p:txBody>
          <a:bodyPr vert="horz" lIns="91440" tIns="45720" rIns="91440" bIns="45720" numCol="2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EBA00"/>
              </a:buClr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Similarly, the Portuguese DPA adopted this reasoning in its guidelines for direct marketing when assessing the application of fairness to the collection of personal data for this particular purpose.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F58E641-0056-40E1-96CE-EFC461885476}"/>
              </a:ext>
            </a:extLst>
          </p:cNvPr>
          <p:cNvSpPr/>
          <p:nvPr/>
        </p:nvSpPr>
        <p:spPr>
          <a:xfrm>
            <a:off x="7267559" y="2789684"/>
            <a:ext cx="3527111" cy="2435459"/>
          </a:xfrm>
          <a:prstGeom prst="rect">
            <a:avLst/>
          </a:prstGeom>
          <a:solidFill>
            <a:srgbClr val="2C31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dirty="0"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</a:rPr>
              <a:t>“(...) it should be assessed whether, in the design of the processing operations, the controller has not resorted to deceptive practices in order to obtain a different substantive result from the one presented to the data subject.”  </a:t>
            </a:r>
            <a:r>
              <a:rPr kumimoji="0" lang="en-GB" sz="1600" b="0" u="none" strike="noStrike" kern="1200" cap="none" spc="0" normalizeH="0" baseline="0" dirty="0"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</a:rPr>
              <a:t>(page 5)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FC351B4B-E00D-44DA-04DE-71596DA83D1D}"/>
              </a:ext>
            </a:extLst>
          </p:cNvPr>
          <p:cNvGrpSpPr/>
          <p:nvPr/>
        </p:nvGrpSpPr>
        <p:grpSpPr>
          <a:xfrm>
            <a:off x="6470793" y="2789684"/>
            <a:ext cx="370228" cy="1365334"/>
            <a:chOff x="2495722" y="2451583"/>
            <a:chExt cx="1705973" cy="3405306"/>
          </a:xfrm>
        </p:grpSpPr>
        <p:cxnSp>
          <p:nvCxnSpPr>
            <p:cNvPr id="4" name="Straight Connector 28">
              <a:extLst>
                <a:ext uri="{FF2B5EF4-FFF2-40B4-BE49-F238E27FC236}">
                  <a16:creationId xmlns:a16="http://schemas.microsoft.com/office/drawing/2014/main" id="{DE4D3877-E635-5635-2FFE-09491D136730}"/>
                </a:ext>
              </a:extLst>
            </p:cNvPr>
            <p:cNvCxnSpPr>
              <a:cxnSpLocks/>
            </p:cNvCxnSpPr>
            <p:nvPr/>
          </p:nvCxnSpPr>
          <p:spPr>
            <a:xfrm>
              <a:off x="2495722" y="2451583"/>
              <a:ext cx="1705973" cy="1699333"/>
            </a:xfrm>
            <a:prstGeom prst="line">
              <a:avLst/>
            </a:prstGeom>
            <a:ln w="952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9">
              <a:extLst>
                <a:ext uri="{FF2B5EF4-FFF2-40B4-BE49-F238E27FC236}">
                  <a16:creationId xmlns:a16="http://schemas.microsoft.com/office/drawing/2014/main" id="{903547FD-FFB7-FD28-94B7-BB20C6A9A8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2362" y="4150916"/>
              <a:ext cx="1699333" cy="1705973"/>
            </a:xfrm>
            <a:prstGeom prst="line">
              <a:avLst/>
            </a:prstGeom>
            <a:ln w="952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E96CE05B-0474-7C28-7A2D-08AAE69A0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267" y="1413934"/>
            <a:ext cx="1021375" cy="128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2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C55356C-24A4-C099-0D8B-FB272ADB55E7}"/>
              </a:ext>
            </a:extLst>
          </p:cNvPr>
          <p:cNvSpPr txBox="1">
            <a:spLocks/>
          </p:cNvSpPr>
          <p:nvPr/>
        </p:nvSpPr>
        <p:spPr>
          <a:xfrm>
            <a:off x="548776" y="278626"/>
            <a:ext cx="10281037" cy="6495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Conclusions: the principle of fairness…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4226EB-53D3-3CE5-8F76-821D39CE21B5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 Placeholder 16">
            <a:extLst>
              <a:ext uri="{FF2B5EF4-FFF2-40B4-BE49-F238E27FC236}">
                <a16:creationId xmlns:a16="http://schemas.microsoft.com/office/drawing/2014/main" id="{C98DA533-5AC7-8DA9-F0BB-18130B939788}"/>
              </a:ext>
            </a:extLst>
          </p:cNvPr>
          <p:cNvSpPr txBox="1">
            <a:spLocks/>
          </p:cNvSpPr>
          <p:nvPr/>
        </p:nvSpPr>
        <p:spPr>
          <a:xfrm>
            <a:off x="852685" y="2227650"/>
            <a:ext cx="5093507" cy="556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solidFill>
                  <a:srgbClr val="2C31A8"/>
                </a:solidFill>
                <a:latin typeface="Aptos" panose="020B0004020202020204" pitchFamily="34" charset="0"/>
              </a:rPr>
              <a:t>... is becoming a </a:t>
            </a:r>
            <a:r>
              <a:rPr lang="en-GB" sz="1800" b="1" dirty="0">
                <a:solidFill>
                  <a:srgbClr val="2C31A8"/>
                </a:solidFill>
                <a:latin typeface="Aptos" panose="020B0004020202020204" pitchFamily="34" charset="0"/>
              </a:rPr>
              <a:t>standalone principle </a:t>
            </a:r>
            <a:r>
              <a:rPr lang="en-GB" sz="1800" dirty="0">
                <a:solidFill>
                  <a:srgbClr val="2C31A8"/>
                </a:solidFill>
                <a:latin typeface="Aptos" panose="020B0004020202020204" pitchFamily="34" charset="0"/>
              </a:rPr>
              <a:t>in the practice of DPA’s (ECJ?)</a:t>
            </a:r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1300435A-34C9-5CED-20A1-501E6CAD8315}"/>
              </a:ext>
            </a:extLst>
          </p:cNvPr>
          <p:cNvCxnSpPr>
            <a:cxnSpLocks/>
          </p:cNvCxnSpPr>
          <p:nvPr/>
        </p:nvCxnSpPr>
        <p:spPr>
          <a:xfrm>
            <a:off x="6110874" y="1875192"/>
            <a:ext cx="0" cy="2854158"/>
          </a:xfrm>
          <a:prstGeom prst="line">
            <a:avLst/>
          </a:prstGeom>
          <a:ln w="25400" cmpd="sng">
            <a:solidFill>
              <a:srgbClr val="DEBA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C703C82B-0C05-BF60-3A2F-FBDA51E5DEFC}"/>
              </a:ext>
            </a:extLst>
          </p:cNvPr>
          <p:cNvCxnSpPr>
            <a:cxnSpLocks/>
          </p:cNvCxnSpPr>
          <p:nvPr/>
        </p:nvCxnSpPr>
        <p:spPr>
          <a:xfrm flipH="1">
            <a:off x="4960545" y="2133591"/>
            <a:ext cx="500397" cy="0"/>
          </a:xfrm>
          <a:prstGeom prst="line">
            <a:avLst/>
          </a:prstGeom>
          <a:ln w="57150">
            <a:solidFill>
              <a:srgbClr val="89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8F6A68F2-36CA-51C8-C377-AECED6C471EA}"/>
              </a:ext>
            </a:extLst>
          </p:cNvPr>
          <p:cNvCxnSpPr>
            <a:cxnSpLocks/>
          </p:cNvCxnSpPr>
          <p:nvPr/>
        </p:nvCxnSpPr>
        <p:spPr>
          <a:xfrm flipH="1">
            <a:off x="6617679" y="3400251"/>
            <a:ext cx="500397" cy="0"/>
          </a:xfrm>
          <a:prstGeom prst="line">
            <a:avLst/>
          </a:prstGeom>
          <a:ln w="57150">
            <a:solidFill>
              <a:srgbClr val="2C31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897F842C-60B5-043E-FFE7-94CC2F257DB9}"/>
              </a:ext>
            </a:extLst>
          </p:cNvPr>
          <p:cNvCxnSpPr>
            <a:cxnSpLocks/>
          </p:cNvCxnSpPr>
          <p:nvPr/>
        </p:nvCxnSpPr>
        <p:spPr>
          <a:xfrm flipH="1">
            <a:off x="4960545" y="4714530"/>
            <a:ext cx="500397" cy="0"/>
          </a:xfrm>
          <a:prstGeom prst="line">
            <a:avLst/>
          </a:prstGeom>
          <a:ln w="57150">
            <a:solidFill>
              <a:srgbClr val="377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Oval 152">
            <a:extLst>
              <a:ext uri="{FF2B5EF4-FFF2-40B4-BE49-F238E27FC236}">
                <a16:creationId xmlns:a16="http://schemas.microsoft.com/office/drawing/2014/main" id="{8420C5EA-C31C-222F-4039-2580B5C315F0}"/>
              </a:ext>
            </a:extLst>
          </p:cNvPr>
          <p:cNvSpPr/>
          <p:nvPr/>
        </p:nvSpPr>
        <p:spPr>
          <a:xfrm>
            <a:off x="5796385" y="4100372"/>
            <a:ext cx="628978" cy="628978"/>
          </a:xfrm>
          <a:prstGeom prst="ellipse">
            <a:avLst/>
          </a:prstGeom>
          <a:solidFill>
            <a:srgbClr val="377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AF1EE1B6-8AC0-E4C6-E1FD-EACC8DB19753}"/>
              </a:ext>
            </a:extLst>
          </p:cNvPr>
          <p:cNvSpPr/>
          <p:nvPr/>
        </p:nvSpPr>
        <p:spPr>
          <a:xfrm>
            <a:off x="5796385" y="2773394"/>
            <a:ext cx="628978" cy="628978"/>
          </a:xfrm>
          <a:prstGeom prst="ellipse">
            <a:avLst/>
          </a:prstGeom>
          <a:solidFill>
            <a:srgbClr val="2C31A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9DD8A8FA-7CE4-6F23-466B-E8BBBB7DE8EA}"/>
              </a:ext>
            </a:extLst>
          </p:cNvPr>
          <p:cNvGrpSpPr/>
          <p:nvPr/>
        </p:nvGrpSpPr>
        <p:grpSpPr>
          <a:xfrm>
            <a:off x="6807203" y="3691357"/>
            <a:ext cx="4811977" cy="1251002"/>
            <a:chOff x="1631473" y="1482719"/>
            <a:chExt cx="3244726" cy="1251002"/>
          </a:xfrm>
        </p:grpSpPr>
        <p:sp>
          <p:nvSpPr>
            <p:cNvPr id="170" name="Text Placeholder 15">
              <a:extLst>
                <a:ext uri="{FF2B5EF4-FFF2-40B4-BE49-F238E27FC236}">
                  <a16:creationId xmlns:a16="http://schemas.microsoft.com/office/drawing/2014/main" id="{FEA59E98-BDA6-EDBB-6E4F-9A257EDFEDDB}"/>
                </a:ext>
              </a:extLst>
            </p:cNvPr>
            <p:cNvSpPr txBox="1">
              <a:spLocks/>
            </p:cNvSpPr>
            <p:nvPr/>
          </p:nvSpPr>
          <p:spPr>
            <a:xfrm>
              <a:off x="1631473" y="1831012"/>
              <a:ext cx="2026121" cy="9027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 defTabSz="457154">
                <a:lnSpc>
                  <a:spcPct val="85000"/>
                </a:lnSpc>
                <a:buNone/>
                <a:defRPr/>
              </a:pPr>
              <a:endParaRPr lang="pt-PT" sz="1400" dirty="0">
                <a:solidFill>
                  <a:srgbClr val="494949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171" name="Text Placeholder 16">
              <a:extLst>
                <a:ext uri="{FF2B5EF4-FFF2-40B4-BE49-F238E27FC236}">
                  <a16:creationId xmlns:a16="http://schemas.microsoft.com/office/drawing/2014/main" id="{73DD8FD4-B647-E7DF-2B70-A08C761288AD}"/>
                </a:ext>
              </a:extLst>
            </p:cNvPr>
            <p:cNvSpPr txBox="1">
              <a:spLocks/>
            </p:cNvSpPr>
            <p:nvPr/>
          </p:nvSpPr>
          <p:spPr>
            <a:xfrm>
              <a:off x="1631474" y="1482719"/>
              <a:ext cx="3244725" cy="55609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dirty="0">
                  <a:solidFill>
                    <a:srgbClr val="2C31A8"/>
                  </a:solidFill>
                  <a:latin typeface="Aptos" panose="020B0004020202020204" pitchFamily="34" charset="0"/>
                </a:rPr>
                <a:t>... is gaining traction with the growing regulation of </a:t>
              </a:r>
              <a:r>
                <a:rPr lang="en-GB" sz="1800" b="1" dirty="0">
                  <a:solidFill>
                    <a:srgbClr val="2C31A8"/>
                  </a:solidFill>
                  <a:latin typeface="Aptos" panose="020B0004020202020204" pitchFamily="34" charset="0"/>
                </a:rPr>
                <a:t>dark patterns</a:t>
              </a:r>
            </a:p>
          </p:txBody>
        </p:sp>
      </p:grpSp>
      <p:sp>
        <p:nvSpPr>
          <p:cNvPr id="172" name="Oval 171">
            <a:extLst>
              <a:ext uri="{FF2B5EF4-FFF2-40B4-BE49-F238E27FC236}">
                <a16:creationId xmlns:a16="http://schemas.microsoft.com/office/drawing/2014/main" id="{446054A8-5A86-2D82-3E65-703492D89CBA}"/>
              </a:ext>
            </a:extLst>
          </p:cNvPr>
          <p:cNvSpPr/>
          <p:nvPr/>
        </p:nvSpPr>
        <p:spPr>
          <a:xfrm>
            <a:off x="5781511" y="1489920"/>
            <a:ext cx="628978" cy="628978"/>
          </a:xfrm>
          <a:prstGeom prst="ellipse">
            <a:avLst/>
          </a:prstGeom>
          <a:solidFill>
            <a:srgbClr val="89898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Text Placeholder 2">
            <a:extLst>
              <a:ext uri="{FF2B5EF4-FFF2-40B4-BE49-F238E27FC236}">
                <a16:creationId xmlns:a16="http://schemas.microsoft.com/office/drawing/2014/main" id="{1EEC87E3-652B-3D39-05A0-1A0D830B2F18}"/>
              </a:ext>
            </a:extLst>
          </p:cNvPr>
          <p:cNvSpPr txBox="1">
            <a:spLocks/>
          </p:cNvSpPr>
          <p:nvPr/>
        </p:nvSpPr>
        <p:spPr>
          <a:xfrm>
            <a:off x="5865286" y="1656194"/>
            <a:ext cx="628978" cy="36268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E3EAF9"/>
                </a:solidFill>
                <a:latin typeface="Aptos" panose="020B0004020202020204" pitchFamily="34" charset="0"/>
                <a:sym typeface="Bebas Neue" charset="0"/>
              </a:rPr>
              <a:t>01</a:t>
            </a:r>
          </a:p>
        </p:txBody>
      </p:sp>
      <p:sp>
        <p:nvSpPr>
          <p:cNvPr id="175" name="Text Placeholder 2">
            <a:extLst>
              <a:ext uri="{FF2B5EF4-FFF2-40B4-BE49-F238E27FC236}">
                <a16:creationId xmlns:a16="http://schemas.microsoft.com/office/drawing/2014/main" id="{E27B45F9-7C26-8248-FC96-28F9D4CCE9E7}"/>
              </a:ext>
            </a:extLst>
          </p:cNvPr>
          <p:cNvSpPr txBox="1">
            <a:spLocks/>
          </p:cNvSpPr>
          <p:nvPr/>
        </p:nvSpPr>
        <p:spPr>
          <a:xfrm>
            <a:off x="5864297" y="2935907"/>
            <a:ext cx="514361" cy="36457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E3EAF9"/>
                </a:solidFill>
                <a:latin typeface="Aptos" panose="020B0004020202020204" pitchFamily="34" charset="0"/>
                <a:sym typeface="Bebas Neue" charset="0"/>
              </a:rPr>
              <a:t>02</a:t>
            </a:r>
          </a:p>
        </p:txBody>
      </p:sp>
      <p:sp>
        <p:nvSpPr>
          <p:cNvPr id="176" name="Text Placeholder 2">
            <a:extLst>
              <a:ext uri="{FF2B5EF4-FFF2-40B4-BE49-F238E27FC236}">
                <a16:creationId xmlns:a16="http://schemas.microsoft.com/office/drawing/2014/main" id="{CAF60FE0-6A9B-7C37-6789-F1D9D334CBC9}"/>
              </a:ext>
            </a:extLst>
          </p:cNvPr>
          <p:cNvSpPr txBox="1">
            <a:spLocks/>
          </p:cNvSpPr>
          <p:nvPr/>
        </p:nvSpPr>
        <p:spPr>
          <a:xfrm>
            <a:off x="5848862" y="4284764"/>
            <a:ext cx="628978" cy="36268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E3EAF9"/>
                </a:solidFill>
                <a:latin typeface="Aptos" panose="020B0004020202020204" pitchFamily="34" charset="0"/>
                <a:sym typeface="Bebas Neue" charset="0"/>
              </a:rPr>
              <a:t>03</a:t>
            </a:r>
          </a:p>
        </p:txBody>
      </p:sp>
      <p:sp>
        <p:nvSpPr>
          <p:cNvPr id="183" name="Text Placeholder 16">
            <a:extLst>
              <a:ext uri="{FF2B5EF4-FFF2-40B4-BE49-F238E27FC236}">
                <a16:creationId xmlns:a16="http://schemas.microsoft.com/office/drawing/2014/main" id="{8B22C94A-BAFB-9F5D-5BEE-E6925BF6CB37}"/>
              </a:ext>
            </a:extLst>
          </p:cNvPr>
          <p:cNvSpPr txBox="1">
            <a:spLocks/>
          </p:cNvSpPr>
          <p:nvPr/>
        </p:nvSpPr>
        <p:spPr>
          <a:xfrm>
            <a:off x="635480" y="4856243"/>
            <a:ext cx="4866756" cy="556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solidFill>
                  <a:srgbClr val="2C31A8"/>
                </a:solidFill>
                <a:latin typeface="Aptos" panose="020B0004020202020204" pitchFamily="34" charset="0"/>
              </a:rPr>
              <a:t>....is becoming a principle to </a:t>
            </a:r>
            <a:r>
              <a:rPr lang="en-GB" sz="1800" b="1" dirty="0">
                <a:solidFill>
                  <a:srgbClr val="2C31A8"/>
                </a:solidFill>
                <a:latin typeface="Aptos" panose="020B0004020202020204" pitchFamily="34" charset="0"/>
              </a:rPr>
              <a:t>stop deceptive and manipulative practices </a:t>
            </a:r>
          </a:p>
        </p:txBody>
      </p:sp>
      <p:pic>
        <p:nvPicPr>
          <p:cNvPr id="195" name="Graphic 194" descr="Pin outline">
            <a:extLst>
              <a:ext uri="{FF2B5EF4-FFF2-40B4-BE49-F238E27FC236}">
                <a16:creationId xmlns:a16="http://schemas.microsoft.com/office/drawing/2014/main" id="{078F1069-205C-243B-39AD-3024D63A3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6377" y="4060899"/>
            <a:ext cx="511919" cy="511919"/>
          </a:xfrm>
          <a:prstGeom prst="rect">
            <a:avLst/>
          </a:prstGeom>
        </p:spPr>
      </p:pic>
      <p:pic>
        <p:nvPicPr>
          <p:cNvPr id="5" name="Graphic 194" descr="Pin outline">
            <a:extLst>
              <a:ext uri="{FF2B5EF4-FFF2-40B4-BE49-F238E27FC236}">
                <a16:creationId xmlns:a16="http://schemas.microsoft.com/office/drawing/2014/main" id="{D966A9E8-DAEA-DCC0-A5E6-3315C9C0B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6096" y="1404425"/>
            <a:ext cx="511919" cy="511919"/>
          </a:xfrm>
          <a:prstGeom prst="rect">
            <a:avLst/>
          </a:prstGeom>
        </p:spPr>
      </p:pic>
      <p:pic>
        <p:nvPicPr>
          <p:cNvPr id="6" name="Graphic 194" descr="Pin outline">
            <a:extLst>
              <a:ext uri="{FF2B5EF4-FFF2-40B4-BE49-F238E27FC236}">
                <a16:creationId xmlns:a16="http://schemas.microsoft.com/office/drawing/2014/main" id="{413C5304-CDC6-6C8A-1C25-6543AD627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1377" y="2902079"/>
            <a:ext cx="511919" cy="51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3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07AFA9D-DFAF-93A8-2FA4-2796C9EB31C3}"/>
              </a:ext>
            </a:extLst>
          </p:cNvPr>
          <p:cNvSpPr txBox="1">
            <a:spLocks/>
          </p:cNvSpPr>
          <p:nvPr/>
        </p:nvSpPr>
        <p:spPr>
          <a:xfrm>
            <a:off x="561134" y="447800"/>
            <a:ext cx="2935790" cy="4138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Sources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3CF1D49-8471-172F-BC38-EB6A9AEE4411}"/>
              </a:ext>
            </a:extLst>
          </p:cNvPr>
          <p:cNvSpPr txBox="1">
            <a:spLocks/>
          </p:cNvSpPr>
          <p:nvPr/>
        </p:nvSpPr>
        <p:spPr>
          <a:xfrm>
            <a:off x="524852" y="1255270"/>
            <a:ext cx="11142296" cy="39785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endParaRPr lang="pt-BR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Andrea Palumbo, “The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unexplored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potential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of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the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fairness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principle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under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the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GDPR: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lessons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from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the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recente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TikTok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case”, 10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october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2023,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available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online:  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  <a:hlinkClick r:id="rId2"/>
              </a:rPr>
              <a:t>https://www.law.kuleuven.be/citip/blog/the-unexplored-potential-of-the-fairness-principle-under-the-gdpr-lessons-from-the-recent-tiktok-case/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Comissão Nacional de Proteção de Dados, Diretriz/2022/1 sobre comunicações eletrônicas de marketing direto, 25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january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2022,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available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online: 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  <a:hlinkClick r:id="rId3"/>
              </a:rPr>
              <a:t>https://www.cnpd.pt/umbraco/surface/cnpdDecision/download/121958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Damian Clifford and </a:t>
            </a:r>
            <a:r>
              <a:rPr lang="en-GB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Jef</a:t>
            </a: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Ausloos</a:t>
            </a: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, “Data Protection and the Role of Fairness” in </a:t>
            </a:r>
            <a:r>
              <a:rPr lang="en-GB" sz="1400" i="1" dirty="0">
                <a:solidFill>
                  <a:schemeClr val="tx1"/>
                </a:solidFill>
                <a:latin typeface="Aptos" panose="020B0004020202020204" pitchFamily="34" charset="0"/>
              </a:rPr>
              <a:t>Yearbook of European Law</a:t>
            </a: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, 37, 2018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European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Data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Protection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Board: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Guidelines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2/2022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on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dark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patterns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in social media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platforms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interfaces: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how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to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recognise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and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avoid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them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, 23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february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2023,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available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online: 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  <a:hlinkClick r:id="rId4"/>
              </a:rPr>
              <a:t>https://www.edpb.europa.eu/our-work-tools/our-documents/guidelines/guidelines-032022-deceptive-design-patterns-social-media_en</a:t>
            </a:r>
            <a:endParaRPr lang="pt-BR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Binding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Decision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2/2023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on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the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dispute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submitted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by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the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Irish SA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regarding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TikTok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Technology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Limited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(Art. 65 GDPR), 2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august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2023, </a:t>
            </a:r>
            <a:r>
              <a:rPr lang="pt-BR" sz="1400" dirty="0" err="1">
                <a:solidFill>
                  <a:schemeClr val="tx1"/>
                </a:solidFill>
                <a:latin typeface="Aptos" panose="020B0004020202020204" pitchFamily="34" charset="0"/>
              </a:rPr>
              <a:t>availble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online: 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  <a:hlinkClick r:id="rId5"/>
              </a:rPr>
              <a:t>https://www.edpb.europa.eu/system/files/2023-09/edpb_bindingdecision_202302_ie_sa_ttl_children_en.pdf</a:t>
            </a:r>
            <a:r>
              <a:rPr lang="pt-BR" sz="1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CC18B0-34CC-CA09-A440-74104F6CB13C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48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C55356C-24A4-C099-0D8B-FB272ADB55E7}"/>
              </a:ext>
            </a:extLst>
          </p:cNvPr>
          <p:cNvSpPr txBox="1">
            <a:spLocks/>
          </p:cNvSpPr>
          <p:nvPr/>
        </p:nvSpPr>
        <p:spPr>
          <a:xfrm>
            <a:off x="561134" y="291421"/>
            <a:ext cx="11389318" cy="5702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Fairness is a a principle in the GDPR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4226EB-53D3-3CE5-8F76-821D39CE21B5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661B66E-F62C-42D0-5FEE-508D804F0417}"/>
              </a:ext>
            </a:extLst>
          </p:cNvPr>
          <p:cNvSpPr txBox="1">
            <a:spLocks/>
          </p:cNvSpPr>
          <p:nvPr/>
        </p:nvSpPr>
        <p:spPr>
          <a:xfrm>
            <a:off x="524852" y="2879478"/>
            <a:ext cx="11142296" cy="3978522"/>
          </a:xfrm>
          <a:prstGeom prst="rect">
            <a:avLst/>
          </a:prstGeom>
        </p:spPr>
        <p:txBody>
          <a:bodyPr vert="horz" lIns="91440" tIns="45720" rIns="91440" bIns="45720" numCol="3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Fairness is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a principle for personal data processing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 enshrined in Article 5(1)(a) of the General Data Protection Regulation (GDPR) and in Article 8 of the Charter of Fundamental Rights of the EU.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It requires that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personal data be processed fairly in relation to the data subject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. Despite its theoretical importance, since the adoption of the GDPR, fairness has struggled to gain recognition as an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independent principle. 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Article 5(1)(a) of the GDPR mentions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 fairness in conjunction with lawfulness and transparency, which evidences an interdependence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between the three different principles.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797409E-ACEE-6C90-FFE3-FAD132B723CF}"/>
              </a:ext>
            </a:extLst>
          </p:cNvPr>
          <p:cNvSpPr txBox="1">
            <a:spLocks/>
          </p:cNvSpPr>
          <p:nvPr/>
        </p:nvSpPr>
        <p:spPr>
          <a:xfrm>
            <a:off x="1037932" y="1862080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1</a:t>
            </a:r>
          </a:p>
        </p:txBody>
      </p:sp>
      <p:cxnSp>
        <p:nvCxnSpPr>
          <p:cNvPr id="13" name="Straight Connector 7">
            <a:extLst>
              <a:ext uri="{FF2B5EF4-FFF2-40B4-BE49-F238E27FC236}">
                <a16:creationId xmlns:a16="http://schemas.microsoft.com/office/drawing/2014/main" id="{25D62594-32E5-044B-F237-59B62409EFFA}"/>
              </a:ext>
            </a:extLst>
          </p:cNvPr>
          <p:cNvCxnSpPr>
            <a:cxnSpLocks/>
          </p:cNvCxnSpPr>
          <p:nvPr/>
        </p:nvCxnSpPr>
        <p:spPr>
          <a:xfrm flipH="1">
            <a:off x="4415441" y="2320718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4594A8C-840B-9D3A-A205-BCBEED2C6EDA}"/>
              </a:ext>
            </a:extLst>
          </p:cNvPr>
          <p:cNvSpPr txBox="1">
            <a:spLocks/>
          </p:cNvSpPr>
          <p:nvPr/>
        </p:nvSpPr>
        <p:spPr>
          <a:xfrm>
            <a:off x="5079159" y="1842332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2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EB3AEFE-7712-D02A-0D9F-CC668A3EC823}"/>
              </a:ext>
            </a:extLst>
          </p:cNvPr>
          <p:cNvCxnSpPr>
            <a:cxnSpLocks/>
          </p:cNvCxnSpPr>
          <p:nvPr/>
        </p:nvCxnSpPr>
        <p:spPr>
          <a:xfrm flipH="1">
            <a:off x="8305595" y="2313198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81CE1BA-AD8C-6218-0DDF-F983E016E84F}"/>
              </a:ext>
            </a:extLst>
          </p:cNvPr>
          <p:cNvSpPr txBox="1">
            <a:spLocks/>
          </p:cNvSpPr>
          <p:nvPr/>
        </p:nvSpPr>
        <p:spPr>
          <a:xfrm>
            <a:off x="8969313" y="1834812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3</a:t>
            </a:r>
          </a:p>
        </p:txBody>
      </p:sp>
      <p:cxnSp>
        <p:nvCxnSpPr>
          <p:cNvPr id="17" name="Straight Connector 7">
            <a:extLst>
              <a:ext uri="{FF2B5EF4-FFF2-40B4-BE49-F238E27FC236}">
                <a16:creationId xmlns:a16="http://schemas.microsoft.com/office/drawing/2014/main" id="{CFA599F4-2575-259A-74F9-22DF30AC47FC}"/>
              </a:ext>
            </a:extLst>
          </p:cNvPr>
          <p:cNvCxnSpPr>
            <a:cxnSpLocks/>
          </p:cNvCxnSpPr>
          <p:nvPr/>
        </p:nvCxnSpPr>
        <p:spPr>
          <a:xfrm flipH="1">
            <a:off x="524852" y="2320718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734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C55356C-24A4-C099-0D8B-FB272ADB55E7}"/>
              </a:ext>
            </a:extLst>
          </p:cNvPr>
          <p:cNvSpPr txBox="1">
            <a:spLocks/>
          </p:cNvSpPr>
          <p:nvPr/>
        </p:nvSpPr>
        <p:spPr>
          <a:xfrm>
            <a:off x="561134" y="291421"/>
            <a:ext cx="11389318" cy="5702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Finding a definition of fairness in EU data protection law is not very easy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4226EB-53D3-3CE5-8F76-821D39CE21B5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661B66E-F62C-42D0-5FEE-508D804F0417}"/>
              </a:ext>
            </a:extLst>
          </p:cNvPr>
          <p:cNvSpPr txBox="1">
            <a:spLocks/>
          </p:cNvSpPr>
          <p:nvPr/>
        </p:nvSpPr>
        <p:spPr>
          <a:xfrm>
            <a:off x="524852" y="2879478"/>
            <a:ext cx="11142296" cy="3978522"/>
          </a:xfrm>
          <a:prstGeom prst="rect">
            <a:avLst/>
          </a:prstGeom>
        </p:spPr>
        <p:txBody>
          <a:bodyPr vert="horz" lIns="91440" tIns="45720" rIns="91440" bIns="45720" numCol="3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 principle is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rarely researched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in legal doctrine with some exceptions (e.g. Damian Clifford and </a:t>
            </a:r>
            <a:r>
              <a:rPr lang="en-GB" sz="1600" dirty="0" err="1">
                <a:solidFill>
                  <a:schemeClr val="tx1"/>
                </a:solidFill>
                <a:latin typeface="Aptos" panose="020B0004020202020204" pitchFamily="34" charset="0"/>
              </a:rPr>
              <a:t>Jef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Aptos" panose="020B0004020202020204" pitchFamily="34" charset="0"/>
              </a:rPr>
              <a:t>Ausloos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, “Data Protection and the Role of Fairness” in </a:t>
            </a:r>
            <a:r>
              <a:rPr lang="en-GB" sz="1600" i="1" dirty="0">
                <a:solidFill>
                  <a:schemeClr val="tx1"/>
                </a:solidFill>
                <a:latin typeface="Aptos" panose="020B0004020202020204" pitchFamily="34" charset="0"/>
              </a:rPr>
              <a:t>Yearbook of European Law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, 37, 2018)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There are, to date,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no judgements of the European Court of Justice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that provide a definition or even concrete application of the notion of fairness. 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 only available definition of fairness is provided by the 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European Data Protection Board (EDPB)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 on Data Protection by Design and by Default.</a:t>
            </a:r>
          </a:p>
        </p:txBody>
      </p:sp>
      <p:sp>
        <p:nvSpPr>
          <p:cNvPr id="5" name="Retângulo 4" descr="Martelo de juiz">
            <a:extLst>
              <a:ext uri="{FF2B5EF4-FFF2-40B4-BE49-F238E27FC236}">
                <a16:creationId xmlns:a16="http://schemas.microsoft.com/office/drawing/2014/main" id="{C02C6D9B-CACE-76E9-4D67-EFD43FAD4573}"/>
              </a:ext>
            </a:extLst>
          </p:cNvPr>
          <p:cNvSpPr/>
          <p:nvPr/>
        </p:nvSpPr>
        <p:spPr>
          <a:xfrm>
            <a:off x="5548827" y="1707352"/>
            <a:ext cx="758840" cy="774809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EF57D74-9A9D-F236-28AF-219B10E76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341" y="1860477"/>
            <a:ext cx="1208617" cy="621685"/>
          </a:xfrm>
          <a:prstGeom prst="rect">
            <a:avLst/>
          </a:prstGeom>
        </p:spPr>
      </p:pic>
      <p:pic>
        <p:nvPicPr>
          <p:cNvPr id="8" name="Gráfico 7" descr="Prancheta destaque">
            <a:extLst>
              <a:ext uri="{FF2B5EF4-FFF2-40B4-BE49-F238E27FC236}">
                <a16:creationId xmlns:a16="http://schemas.microsoft.com/office/drawing/2014/main" id="{8F65D06B-C1F0-F30C-E1DE-AA337EBC3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94872" y="16608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02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C55356C-24A4-C099-0D8B-FB272ADB55E7}"/>
              </a:ext>
            </a:extLst>
          </p:cNvPr>
          <p:cNvSpPr txBox="1">
            <a:spLocks/>
          </p:cNvSpPr>
          <p:nvPr/>
        </p:nvSpPr>
        <p:spPr>
          <a:xfrm>
            <a:off x="561134" y="291421"/>
            <a:ext cx="11389318" cy="5702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According to the EDPB fairness is…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4226EB-53D3-3CE5-8F76-821D39CE21B5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661B66E-F62C-42D0-5FEE-508D804F0417}"/>
              </a:ext>
            </a:extLst>
          </p:cNvPr>
          <p:cNvSpPr txBox="1">
            <a:spLocks/>
          </p:cNvSpPr>
          <p:nvPr/>
        </p:nvSpPr>
        <p:spPr>
          <a:xfrm>
            <a:off x="417974" y="1439739"/>
            <a:ext cx="11142296" cy="3978522"/>
          </a:xfrm>
          <a:prstGeom prst="rect">
            <a:avLst/>
          </a:prstGeom>
        </p:spPr>
        <p:txBody>
          <a:bodyPr vert="horz" lIns="91440" tIns="45720" rIns="91440" bIns="45720" numCol="1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600" i="1" dirty="0">
                <a:solidFill>
                  <a:schemeClr val="tx1"/>
                </a:solidFill>
                <a:latin typeface="Aptos" panose="020B0004020202020204" pitchFamily="34" charset="0"/>
              </a:rPr>
              <a:t>“an overarching principle which requires that personal data should not be processed in a way that is </a:t>
            </a:r>
            <a:r>
              <a:rPr lang="en-GB" sz="1600" b="1" i="1" dirty="0">
                <a:solidFill>
                  <a:schemeClr val="tx1"/>
                </a:solidFill>
                <a:latin typeface="Aptos" panose="020B0004020202020204" pitchFamily="34" charset="0"/>
              </a:rPr>
              <a:t>unjustifiably detrimental</a:t>
            </a:r>
            <a:r>
              <a:rPr lang="en-GB" sz="1600" i="1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GB" sz="1600" b="1" i="1" dirty="0">
                <a:solidFill>
                  <a:schemeClr val="tx1"/>
                </a:solidFill>
                <a:latin typeface="Aptos" panose="020B0004020202020204" pitchFamily="34" charset="0"/>
              </a:rPr>
              <a:t>unlawfully</a:t>
            </a:r>
            <a:r>
              <a:rPr lang="en-GB" sz="1600" i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GB" sz="1600" b="1" i="1" dirty="0">
                <a:solidFill>
                  <a:schemeClr val="tx1"/>
                </a:solidFill>
                <a:latin typeface="Aptos" panose="020B0004020202020204" pitchFamily="34" charset="0"/>
              </a:rPr>
              <a:t>discriminatory</a:t>
            </a:r>
            <a:r>
              <a:rPr lang="en-GB" sz="1600" i="1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GB" sz="1600" b="1" i="1" dirty="0">
                <a:solidFill>
                  <a:schemeClr val="tx1"/>
                </a:solidFill>
                <a:latin typeface="Aptos" panose="020B0004020202020204" pitchFamily="34" charset="0"/>
              </a:rPr>
              <a:t>unexpected</a:t>
            </a:r>
            <a:r>
              <a:rPr lang="en-GB" sz="1600" i="1" dirty="0">
                <a:solidFill>
                  <a:schemeClr val="tx1"/>
                </a:solidFill>
                <a:latin typeface="Aptos" panose="020B0004020202020204" pitchFamily="34" charset="0"/>
              </a:rPr>
              <a:t> or </a:t>
            </a:r>
            <a:r>
              <a:rPr lang="en-GB" sz="1600" b="1" i="1" dirty="0">
                <a:solidFill>
                  <a:schemeClr val="tx1"/>
                </a:solidFill>
                <a:latin typeface="Aptos" panose="020B0004020202020204" pitchFamily="34" charset="0"/>
              </a:rPr>
              <a:t>misleading</a:t>
            </a:r>
            <a:r>
              <a:rPr lang="en-GB" sz="1600" i="1" dirty="0">
                <a:solidFill>
                  <a:schemeClr val="tx1"/>
                </a:solidFill>
                <a:latin typeface="Aptos" panose="020B0004020202020204" pitchFamily="34" charset="0"/>
              </a:rPr>
              <a:t> to the data subject’.</a:t>
            </a:r>
          </a:p>
          <a:p>
            <a:pPr algn="just"/>
            <a:endParaRPr lang="pt-PT" sz="1600" dirty="0">
              <a:solidFill>
                <a:srgbClr val="4C4C4C"/>
              </a:solidFill>
              <a:latin typeface="Vollkorn"/>
            </a:endParaRPr>
          </a:p>
          <a:p>
            <a:pPr algn="just"/>
            <a:endParaRPr lang="pt-PT" sz="1600" b="0" i="0" u="none" strike="noStrike" dirty="0">
              <a:solidFill>
                <a:srgbClr val="4C4C4C"/>
              </a:solidFill>
              <a:effectLst/>
              <a:latin typeface="Vollkorn"/>
            </a:endParaRPr>
          </a:p>
          <a:p>
            <a:pPr algn="just"/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Source: EDPB, Guidelines 4/2019 on Article 25 Data Protection by Design and by Default, 20 October 2020</a:t>
            </a:r>
          </a:p>
          <a:p>
            <a:pPr algn="just"/>
            <a:endParaRPr lang="pt-PT" sz="1600" b="0" i="0" u="none" strike="noStrike" dirty="0">
              <a:solidFill>
                <a:srgbClr val="4C4C4C"/>
              </a:solidFill>
              <a:effectLst/>
              <a:latin typeface="Vollkorn"/>
            </a:endParaRPr>
          </a:p>
          <a:p>
            <a:pPr algn="just"/>
            <a:endParaRPr lang="pt-PT" sz="1600" dirty="0">
              <a:solidFill>
                <a:srgbClr val="4C4C4C"/>
              </a:solidFill>
              <a:latin typeface="Vollkorn"/>
            </a:endParaRPr>
          </a:p>
          <a:p>
            <a:pPr algn="just"/>
            <a:endParaRPr lang="pt-PT" sz="1600" b="0" i="0" u="none" strike="noStrike" dirty="0">
              <a:solidFill>
                <a:srgbClr val="4C4C4C"/>
              </a:solidFill>
              <a:effectLst/>
              <a:latin typeface="Vollkorn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A906E6D-AE02-E611-633B-36B5BC7AA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176" y="1375203"/>
            <a:ext cx="1208617" cy="62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50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C55356C-24A4-C099-0D8B-FB272ADB55E7}"/>
              </a:ext>
            </a:extLst>
          </p:cNvPr>
          <p:cNvSpPr txBox="1">
            <a:spLocks/>
          </p:cNvSpPr>
          <p:nvPr/>
        </p:nvSpPr>
        <p:spPr>
          <a:xfrm>
            <a:off x="561134" y="337098"/>
            <a:ext cx="11162554" cy="5245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Fairness has recently gained relevance with two developments at EU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4226EB-53D3-3CE5-8F76-821D39CE21B5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AF71415-0D93-BE49-559C-39BFBF48845D}"/>
              </a:ext>
            </a:extLst>
          </p:cNvPr>
          <p:cNvSpPr txBox="1">
            <a:spLocks/>
          </p:cNvSpPr>
          <p:nvPr/>
        </p:nvSpPr>
        <p:spPr>
          <a:xfrm>
            <a:off x="517786" y="2288950"/>
            <a:ext cx="4882971" cy="3165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285750" indent="-285750" algn="just">
              <a:buClr>
                <a:srgbClr val="DEBA00"/>
              </a:buClr>
              <a:buFont typeface="Wingdings" pitchFamily="2" charset="2"/>
              <a:buChar char="§"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285750" indent="-285750" algn="just">
              <a:buClr>
                <a:srgbClr val="DEBA00"/>
              </a:buClr>
              <a:buFont typeface="Wingdings" pitchFamily="2" charset="2"/>
              <a:buChar char="§"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 EDPB adopted its Guidelines on dark patterns in social media platform interfaces (3/2022). </a:t>
            </a:r>
          </a:p>
          <a:p>
            <a:pPr marL="285750" indent="-285750" algn="just">
              <a:buClr>
                <a:srgbClr val="DEBA00"/>
              </a:buClr>
              <a:buFont typeface="Wingdings" pitchFamily="2" charset="2"/>
              <a:buChar char="§"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285750" indent="-285750" algn="just">
              <a:buClr>
                <a:srgbClr val="DEBA00"/>
              </a:buClr>
              <a:buFont typeface="Wingdings" pitchFamily="2" charset="2"/>
              <a:buChar char="§"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 Guidelines establish a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connection between dark patterns and manipulation, including emotional manipulation, and the principle of fairness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under the GDPR.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PT" sz="1600" dirty="0">
              <a:solidFill>
                <a:srgbClr val="0B1321"/>
              </a:solidFill>
              <a:latin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PT" sz="1600" dirty="0">
              <a:solidFill>
                <a:srgbClr val="0B1321"/>
              </a:solidFill>
              <a:latin typeface="Aptos" panose="020B0004020202020204" pitchFamily="34" charset="0"/>
            </a:endParaRPr>
          </a:p>
          <a:p>
            <a:pPr algn="just"/>
            <a:endParaRPr lang="pt-PT" sz="1600" dirty="0">
              <a:solidFill>
                <a:srgbClr val="0B1321"/>
              </a:solidFill>
              <a:latin typeface="Aptos" panose="020B00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266A91-4F6E-91AA-A6B4-0C1825849B64}"/>
              </a:ext>
            </a:extLst>
          </p:cNvPr>
          <p:cNvCxnSpPr>
            <a:cxnSpLocks/>
          </p:cNvCxnSpPr>
          <p:nvPr/>
        </p:nvCxnSpPr>
        <p:spPr>
          <a:xfrm flipH="1">
            <a:off x="561134" y="2723000"/>
            <a:ext cx="4839623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B5A1A2-D9A7-73A0-7A87-D90621F706D1}"/>
              </a:ext>
            </a:extLst>
          </p:cNvPr>
          <p:cNvCxnSpPr>
            <a:cxnSpLocks/>
          </p:cNvCxnSpPr>
          <p:nvPr/>
        </p:nvCxnSpPr>
        <p:spPr>
          <a:xfrm flipH="1">
            <a:off x="6884065" y="2723000"/>
            <a:ext cx="4839623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8534363-7FCF-9F46-9D1B-DBE76415DE9B}"/>
              </a:ext>
            </a:extLst>
          </p:cNvPr>
          <p:cNvSpPr txBox="1">
            <a:spLocks/>
          </p:cNvSpPr>
          <p:nvPr/>
        </p:nvSpPr>
        <p:spPr>
          <a:xfrm>
            <a:off x="1888568" y="2244614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Dark patterns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9D9FFAE-4B1E-7D8C-8D93-3A27BAA53483}"/>
              </a:ext>
            </a:extLst>
          </p:cNvPr>
          <p:cNvSpPr txBox="1">
            <a:spLocks/>
          </p:cNvSpPr>
          <p:nvPr/>
        </p:nvSpPr>
        <p:spPr>
          <a:xfrm>
            <a:off x="8211499" y="2244614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TikTok case	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10DC654-50A5-E00F-9C6A-8AE1E9D347DC}"/>
              </a:ext>
            </a:extLst>
          </p:cNvPr>
          <p:cNvSpPr txBox="1">
            <a:spLocks/>
          </p:cNvSpPr>
          <p:nvPr/>
        </p:nvSpPr>
        <p:spPr>
          <a:xfrm>
            <a:off x="6862390" y="2448375"/>
            <a:ext cx="4882971" cy="3165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>
              <a:solidFill>
                <a:srgbClr val="4C4C4C"/>
              </a:solidFill>
              <a:latin typeface="Vollkorn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most important recent development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lies in the binding decision of the EDPB submitted on 2 August 2023 in the TikTok case before the Irish Data Protection Commission.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PT" sz="1600" dirty="0">
              <a:solidFill>
                <a:srgbClr val="0B1321"/>
              </a:solidFill>
              <a:latin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PT" sz="1600" dirty="0">
              <a:solidFill>
                <a:srgbClr val="0B1321"/>
              </a:solidFill>
              <a:latin typeface="Aptos" panose="020B0004020202020204" pitchFamily="34" charset="0"/>
            </a:endParaRPr>
          </a:p>
          <a:p>
            <a:pPr algn="just"/>
            <a:endParaRPr lang="pt-PT" sz="1600" dirty="0">
              <a:solidFill>
                <a:srgbClr val="0B132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45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C55356C-24A4-C099-0D8B-FB272ADB55E7}"/>
              </a:ext>
            </a:extLst>
          </p:cNvPr>
          <p:cNvSpPr txBox="1">
            <a:spLocks/>
          </p:cNvSpPr>
          <p:nvPr/>
        </p:nvSpPr>
        <p:spPr>
          <a:xfrm>
            <a:off x="561134" y="447800"/>
            <a:ext cx="2935790" cy="4138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err="1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Tiktok’s</a:t>
            </a: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 inquiry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4226EB-53D3-3CE5-8F76-821D39CE21B5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AF71415-0D93-BE49-559C-39BFBF48845D}"/>
              </a:ext>
            </a:extLst>
          </p:cNvPr>
          <p:cNvSpPr txBox="1">
            <a:spLocks/>
          </p:cNvSpPr>
          <p:nvPr/>
        </p:nvSpPr>
        <p:spPr>
          <a:xfrm>
            <a:off x="561134" y="1769423"/>
            <a:ext cx="4260246" cy="3362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600" b="1" dirty="0">
                <a:solidFill>
                  <a:srgbClr val="2C31A8"/>
                </a:solidFill>
                <a:latin typeface="Aptos" panose="020B0004020202020204" pitchFamily="34" charset="0"/>
              </a:rPr>
              <a:t>The Irish Data Protection authority examined how TikTok processed children’s data by looking at 3 topics:</a:t>
            </a:r>
          </a:p>
          <a:p>
            <a:pPr algn="just"/>
            <a:endParaRPr lang="en-GB" sz="1600" b="1" i="1" dirty="0">
              <a:solidFill>
                <a:srgbClr val="2C31A8"/>
              </a:solidFill>
              <a:latin typeface="Aptos" panose="020B00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Platform settings for child users;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Age verification;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Transparency information for children.</a:t>
            </a:r>
          </a:p>
          <a:p>
            <a:pPr algn="just"/>
            <a:endParaRPr lang="pt-PT" sz="1600" dirty="0">
              <a:solidFill>
                <a:srgbClr val="0B1321"/>
              </a:solidFill>
              <a:latin typeface="Aptos" panose="020B00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B44F9A-4DF8-2AA6-9B17-B87223A1EB2F}"/>
              </a:ext>
            </a:extLst>
          </p:cNvPr>
          <p:cNvCxnSpPr/>
          <p:nvPr/>
        </p:nvCxnSpPr>
        <p:spPr>
          <a:xfrm>
            <a:off x="4956048" y="447800"/>
            <a:ext cx="0" cy="5824984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5" name="Imagem 4" descr="Uma imagem com texto, captura de ecrã, Tipo de letra&#10;&#10;Descrição gerada automaticamente">
            <a:extLst>
              <a:ext uri="{FF2B5EF4-FFF2-40B4-BE49-F238E27FC236}">
                <a16:creationId xmlns:a16="http://schemas.microsoft.com/office/drawing/2014/main" id="{73996A48-B9D7-EF12-6FAC-34F09643B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122" y="1988470"/>
            <a:ext cx="6062662" cy="288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6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07AFA9D-DFAF-93A8-2FA4-2796C9EB31C3}"/>
              </a:ext>
            </a:extLst>
          </p:cNvPr>
          <p:cNvSpPr txBox="1">
            <a:spLocks/>
          </p:cNvSpPr>
          <p:nvPr/>
        </p:nvSpPr>
        <p:spPr>
          <a:xfrm>
            <a:off x="561134" y="447799"/>
            <a:ext cx="5281526" cy="47833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The 5 findings of the Irish DPA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3CF1D49-8471-172F-BC38-EB6A9AEE4411}"/>
              </a:ext>
            </a:extLst>
          </p:cNvPr>
          <p:cNvSpPr txBox="1">
            <a:spLocks/>
          </p:cNvSpPr>
          <p:nvPr/>
        </p:nvSpPr>
        <p:spPr>
          <a:xfrm>
            <a:off x="561134" y="1593338"/>
            <a:ext cx="11148592" cy="3370541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numCol="5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Profile settings for child user accounts were set to </a:t>
            </a:r>
            <a:r>
              <a:rPr lang="en-GB" sz="1400" b="1" dirty="0">
                <a:solidFill>
                  <a:schemeClr val="tx1"/>
                </a:solidFill>
                <a:latin typeface="Aptos" panose="020B0004020202020204" pitchFamily="34" charset="0"/>
              </a:rPr>
              <a:t>public by default, </a:t>
            </a: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meaning anyone (on or off TikTok)  could view the content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The ‘Family Pairing’ setting allowed a non-child user (who could not be verified as the parent or guardian) to pair their account to a child </a:t>
            </a:r>
            <a:r>
              <a:rPr lang="en-GB" sz="1400" b="1" dirty="0">
                <a:solidFill>
                  <a:schemeClr val="tx1"/>
                </a:solidFill>
                <a:latin typeface="Aptos" panose="020B0004020202020204" pitchFamily="34" charset="0"/>
              </a:rPr>
              <a:t>user’s account. This allowed the non-child user to enable Direct Messages for child users above the age of 16, which posed severe possible risks to child users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The fact that profile settings for child users were set to public by default also posed several </a:t>
            </a:r>
            <a:r>
              <a:rPr lang="en-GB" sz="1400" b="1" dirty="0">
                <a:solidFill>
                  <a:schemeClr val="tx1"/>
                </a:solidFill>
                <a:latin typeface="Aptos" panose="020B0004020202020204" pitchFamily="34" charset="0"/>
              </a:rPr>
              <a:t>possible risks to children under the age of 13 who gained access to the platform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TikTok </a:t>
            </a:r>
            <a:r>
              <a:rPr lang="en-GB" sz="1400" b="1" dirty="0">
                <a:solidFill>
                  <a:schemeClr val="tx1"/>
                </a:solidFill>
                <a:latin typeface="Aptos" panose="020B0004020202020204" pitchFamily="34" charset="0"/>
              </a:rPr>
              <a:t>failed to provide sufficient transparency information</a:t>
            </a: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 to child users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TikTok </a:t>
            </a:r>
            <a:r>
              <a:rPr lang="en-GB" sz="1400" b="1" dirty="0">
                <a:solidFill>
                  <a:schemeClr val="tx1"/>
                </a:solidFill>
                <a:latin typeface="Aptos" panose="020B0004020202020204" pitchFamily="34" charset="0"/>
              </a:rPr>
              <a:t>implemented ‘dark patterns’ by nudging users </a:t>
            </a:r>
            <a:r>
              <a:rPr lang="en-GB" sz="1400" dirty="0">
                <a:solidFill>
                  <a:schemeClr val="tx1"/>
                </a:solidFill>
                <a:latin typeface="Aptos" panose="020B0004020202020204" pitchFamily="34" charset="0"/>
              </a:rPr>
              <a:t>towards choosing more privacy-intrusive options during the registration process, and when posting videos.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CC18B0-34CC-CA09-A440-74104F6CB13C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4E99A9A4-F80F-FF41-33EA-DC9187BB4F1A}"/>
              </a:ext>
            </a:extLst>
          </p:cNvPr>
          <p:cNvSpPr txBox="1">
            <a:spLocks/>
          </p:cNvSpPr>
          <p:nvPr/>
        </p:nvSpPr>
        <p:spPr>
          <a:xfrm>
            <a:off x="561134" y="4963879"/>
            <a:ext cx="11148592" cy="1446321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numCol="5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bg1"/>
                </a:solidFill>
                <a:latin typeface="Aptos" panose="020B0004020202020204" pitchFamily="34" charset="0"/>
              </a:rPr>
              <a:t>This violates articles 24, 25, article 5 (1) c) of the GDPR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bg1"/>
                </a:solidFill>
                <a:latin typeface="Aptos" panose="020B0004020202020204" pitchFamily="34" charset="0"/>
              </a:rPr>
              <a:t>This violates articles 5 (1) f) and article 25 of the GDPR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bg1"/>
                </a:solidFill>
                <a:latin typeface="Aptos" panose="020B0004020202020204" pitchFamily="34" charset="0"/>
              </a:rPr>
              <a:t>This violates article 24 (1) of the GDPR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bg1"/>
                </a:solidFill>
                <a:latin typeface="Aptos" panose="020B0004020202020204" pitchFamily="34" charset="0"/>
              </a:rPr>
              <a:t>This violates articles 12 (1) and 13 (1) e) of the GDPR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en-GB" sz="1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1400" dirty="0">
                <a:solidFill>
                  <a:schemeClr val="bg1"/>
                </a:solidFill>
                <a:latin typeface="Aptos" panose="020B0004020202020204" pitchFamily="34" charset="0"/>
              </a:rPr>
              <a:t>This violates article 5 (1) a) of the GDPR</a:t>
            </a:r>
          </a:p>
        </p:txBody>
      </p:sp>
      <p:cxnSp>
        <p:nvCxnSpPr>
          <p:cNvPr id="8" name="Conexão Reta 7">
            <a:extLst>
              <a:ext uri="{FF2B5EF4-FFF2-40B4-BE49-F238E27FC236}">
                <a16:creationId xmlns:a16="http://schemas.microsoft.com/office/drawing/2014/main" id="{9D3C16BF-B033-A083-50E7-9F741AE07248}"/>
              </a:ext>
            </a:extLst>
          </p:cNvPr>
          <p:cNvCxnSpPr/>
          <p:nvPr/>
        </p:nvCxnSpPr>
        <p:spPr>
          <a:xfrm>
            <a:off x="2731325" y="1593338"/>
            <a:ext cx="0" cy="4816862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85180029-C83A-3184-4837-C31521F6DA43}"/>
              </a:ext>
            </a:extLst>
          </p:cNvPr>
          <p:cNvCxnSpPr/>
          <p:nvPr/>
        </p:nvCxnSpPr>
        <p:spPr>
          <a:xfrm>
            <a:off x="5017325" y="1593338"/>
            <a:ext cx="0" cy="4816862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2CE8BE0A-134E-138D-3AA0-9844513CEDB2}"/>
              </a:ext>
            </a:extLst>
          </p:cNvPr>
          <p:cNvCxnSpPr/>
          <p:nvPr/>
        </p:nvCxnSpPr>
        <p:spPr>
          <a:xfrm>
            <a:off x="7235592" y="1593338"/>
            <a:ext cx="0" cy="4816862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ta 10">
            <a:extLst>
              <a:ext uri="{FF2B5EF4-FFF2-40B4-BE49-F238E27FC236}">
                <a16:creationId xmlns:a16="http://schemas.microsoft.com/office/drawing/2014/main" id="{64874416-33F5-192E-0E23-41888BAAF3C4}"/>
              </a:ext>
            </a:extLst>
          </p:cNvPr>
          <p:cNvCxnSpPr/>
          <p:nvPr/>
        </p:nvCxnSpPr>
        <p:spPr>
          <a:xfrm>
            <a:off x="9538525" y="1593338"/>
            <a:ext cx="0" cy="4816862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xão Reta 11">
            <a:extLst>
              <a:ext uri="{FF2B5EF4-FFF2-40B4-BE49-F238E27FC236}">
                <a16:creationId xmlns:a16="http://schemas.microsoft.com/office/drawing/2014/main" id="{D9A69070-DA88-40C8-7E87-222CE780EE26}"/>
              </a:ext>
            </a:extLst>
          </p:cNvPr>
          <p:cNvCxnSpPr>
            <a:cxnSpLocks/>
          </p:cNvCxnSpPr>
          <p:nvPr/>
        </p:nvCxnSpPr>
        <p:spPr>
          <a:xfrm>
            <a:off x="561134" y="4963879"/>
            <a:ext cx="11109162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2F2EEA8-BFF5-AC98-B404-AA87C98E6E56}"/>
              </a:ext>
            </a:extLst>
          </p:cNvPr>
          <p:cNvSpPr txBox="1"/>
          <p:nvPr/>
        </p:nvSpPr>
        <p:spPr>
          <a:xfrm>
            <a:off x="561132" y="6555187"/>
            <a:ext cx="11109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: Data </a:t>
            </a:r>
            <a:r>
              <a:rPr lang="pt-PT" sz="1200" dirty="0" err="1"/>
              <a:t>Protection</a:t>
            </a:r>
            <a:r>
              <a:rPr lang="pt-PT" sz="1200" dirty="0"/>
              <a:t> </a:t>
            </a:r>
            <a:r>
              <a:rPr lang="pt-PT" sz="1200" dirty="0" err="1"/>
              <a:t>Commission</a:t>
            </a:r>
            <a:endParaRPr lang="pt-PT" sz="1200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449EFA1-C88D-CBE7-FA47-9B17049F389A}"/>
              </a:ext>
            </a:extLst>
          </p:cNvPr>
          <p:cNvSpPr txBox="1">
            <a:spLocks/>
          </p:cNvSpPr>
          <p:nvPr/>
        </p:nvSpPr>
        <p:spPr>
          <a:xfrm>
            <a:off x="1327955" y="1164108"/>
            <a:ext cx="973769" cy="5684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1C04D8F-9DDD-1567-2E2A-2B02167AECCB}"/>
              </a:ext>
            </a:extLst>
          </p:cNvPr>
          <p:cNvSpPr txBox="1">
            <a:spLocks/>
          </p:cNvSpPr>
          <p:nvPr/>
        </p:nvSpPr>
        <p:spPr>
          <a:xfrm>
            <a:off x="3705327" y="1140988"/>
            <a:ext cx="973769" cy="5684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5270A6-CD3A-873B-E4B8-24D50B47CC0A}"/>
              </a:ext>
            </a:extLst>
          </p:cNvPr>
          <p:cNvSpPr txBox="1">
            <a:spLocks/>
          </p:cNvSpPr>
          <p:nvPr/>
        </p:nvSpPr>
        <p:spPr>
          <a:xfrm>
            <a:off x="5876527" y="1140988"/>
            <a:ext cx="973769" cy="5684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822B142-FA09-3ED6-5A57-B490F65B65EA}"/>
              </a:ext>
            </a:extLst>
          </p:cNvPr>
          <p:cNvSpPr txBox="1">
            <a:spLocks/>
          </p:cNvSpPr>
          <p:nvPr/>
        </p:nvSpPr>
        <p:spPr>
          <a:xfrm>
            <a:off x="8179459" y="1140988"/>
            <a:ext cx="973769" cy="5684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6761822-12E8-DCC2-F0B1-8309DA489CD2}"/>
              </a:ext>
            </a:extLst>
          </p:cNvPr>
          <p:cNvSpPr txBox="1">
            <a:spLocks/>
          </p:cNvSpPr>
          <p:nvPr/>
        </p:nvSpPr>
        <p:spPr>
          <a:xfrm>
            <a:off x="10482391" y="1094480"/>
            <a:ext cx="973769" cy="5684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5</a:t>
            </a:r>
          </a:p>
        </p:txBody>
      </p:sp>
      <p:cxnSp>
        <p:nvCxnSpPr>
          <p:cNvPr id="17" name="Conexão Reta 16">
            <a:extLst>
              <a:ext uri="{FF2B5EF4-FFF2-40B4-BE49-F238E27FC236}">
                <a16:creationId xmlns:a16="http://schemas.microsoft.com/office/drawing/2014/main" id="{06CA3C59-5F20-47AA-EC98-C84B36D969B5}"/>
              </a:ext>
            </a:extLst>
          </p:cNvPr>
          <p:cNvCxnSpPr>
            <a:cxnSpLocks/>
          </p:cNvCxnSpPr>
          <p:nvPr/>
        </p:nvCxnSpPr>
        <p:spPr>
          <a:xfrm>
            <a:off x="561132" y="1593338"/>
            <a:ext cx="11148594" cy="0"/>
          </a:xfrm>
          <a:prstGeom prst="line">
            <a:avLst/>
          </a:prstGeom>
          <a:ln w="2540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642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C55356C-24A4-C099-0D8B-FB272ADB55E7}"/>
              </a:ext>
            </a:extLst>
          </p:cNvPr>
          <p:cNvSpPr txBox="1">
            <a:spLocks/>
          </p:cNvSpPr>
          <p:nvPr/>
        </p:nvSpPr>
        <p:spPr>
          <a:xfrm>
            <a:off x="561133" y="447800"/>
            <a:ext cx="4116189" cy="4138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Transparency issues only?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4226EB-53D3-3CE5-8F76-821D39CE21B5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AF71415-0D93-BE49-559C-39BFBF48845D}"/>
              </a:ext>
            </a:extLst>
          </p:cNvPr>
          <p:cNvSpPr txBox="1">
            <a:spLocks/>
          </p:cNvSpPr>
          <p:nvPr/>
        </p:nvSpPr>
        <p:spPr>
          <a:xfrm>
            <a:off x="561133" y="2704025"/>
            <a:ext cx="10853335" cy="3409292"/>
          </a:xfrm>
          <a:prstGeom prst="rect">
            <a:avLst/>
          </a:prstGeom>
        </p:spPr>
        <p:txBody>
          <a:bodyPr vert="horz" lIns="91440" tIns="45720" rIns="91440" bIns="45720" numCol="3" spcCol="36000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EBA00"/>
              </a:buClr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In its first draft decision,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the Irish DPA focused on the violation of transparency and did not examine TikTok activities under the fairness principle.</a:t>
            </a: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The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 German authority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presented an objection stating that an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additional infringement of fairness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had to be established.</a:t>
            </a: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buClr>
                <a:srgbClr val="DEBA00"/>
              </a:buClr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</a:rPr>
              <a:t>Due to the disagreement between the two authorities, the matter was referred to the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</a:rPr>
              <a:t>European Data Protection Board (EDPB).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8B8EAA2-8447-43BD-B030-482E42DCC699}"/>
              </a:ext>
            </a:extLst>
          </p:cNvPr>
          <p:cNvSpPr txBox="1">
            <a:spLocks/>
          </p:cNvSpPr>
          <p:nvPr/>
        </p:nvSpPr>
        <p:spPr>
          <a:xfrm>
            <a:off x="1037932" y="1862080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1</a:t>
            </a:r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D4C7BE4-9BA2-F7A9-37C8-471EA8735E02}"/>
              </a:ext>
            </a:extLst>
          </p:cNvPr>
          <p:cNvCxnSpPr>
            <a:cxnSpLocks/>
          </p:cNvCxnSpPr>
          <p:nvPr/>
        </p:nvCxnSpPr>
        <p:spPr>
          <a:xfrm flipH="1">
            <a:off x="4415441" y="2320718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DE9098C-56AB-0BE0-74C9-4EE546EC70C0}"/>
              </a:ext>
            </a:extLst>
          </p:cNvPr>
          <p:cNvSpPr txBox="1">
            <a:spLocks/>
          </p:cNvSpPr>
          <p:nvPr/>
        </p:nvSpPr>
        <p:spPr>
          <a:xfrm>
            <a:off x="5079159" y="1842332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2</a:t>
            </a:r>
          </a:p>
        </p:txBody>
      </p: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701D4286-572D-0909-F5F9-C0E0A6B1DD06}"/>
              </a:ext>
            </a:extLst>
          </p:cNvPr>
          <p:cNvCxnSpPr>
            <a:cxnSpLocks/>
          </p:cNvCxnSpPr>
          <p:nvPr/>
        </p:nvCxnSpPr>
        <p:spPr>
          <a:xfrm flipH="1">
            <a:off x="8305595" y="2313198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AC3681E-1234-767A-533E-B4D3665271D7}"/>
              </a:ext>
            </a:extLst>
          </p:cNvPr>
          <p:cNvSpPr txBox="1">
            <a:spLocks/>
          </p:cNvSpPr>
          <p:nvPr/>
        </p:nvSpPr>
        <p:spPr>
          <a:xfrm>
            <a:off x="8969313" y="1834812"/>
            <a:ext cx="2184755" cy="4138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3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9A5629D0-805E-A0CF-F1D5-F40947C3D0EB}"/>
              </a:ext>
            </a:extLst>
          </p:cNvPr>
          <p:cNvCxnSpPr>
            <a:cxnSpLocks/>
          </p:cNvCxnSpPr>
          <p:nvPr/>
        </p:nvCxnSpPr>
        <p:spPr>
          <a:xfrm flipH="1">
            <a:off x="524852" y="2320718"/>
            <a:ext cx="3512189" cy="0"/>
          </a:xfrm>
          <a:prstGeom prst="line">
            <a:avLst/>
          </a:prstGeom>
          <a:ln w="28575">
            <a:solidFill>
              <a:srgbClr val="DEBA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42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07AFA9D-DFAF-93A8-2FA4-2796C9EB31C3}"/>
              </a:ext>
            </a:extLst>
          </p:cNvPr>
          <p:cNvSpPr txBox="1">
            <a:spLocks/>
          </p:cNvSpPr>
          <p:nvPr/>
        </p:nvSpPr>
        <p:spPr>
          <a:xfrm>
            <a:off x="561134" y="159120"/>
            <a:ext cx="11207270" cy="6003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The decision of the EDPB marks an important development for the emergence of fairness as a standalone principle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CC18B0-34CC-CA09-A440-74104F6CB13C}"/>
              </a:ext>
            </a:extLst>
          </p:cNvPr>
          <p:cNvCxnSpPr>
            <a:cxnSpLocks/>
          </p:cNvCxnSpPr>
          <p:nvPr/>
        </p:nvCxnSpPr>
        <p:spPr>
          <a:xfrm flipH="1">
            <a:off x="702876" y="926185"/>
            <a:ext cx="820769" cy="0"/>
          </a:xfrm>
          <a:prstGeom prst="line">
            <a:avLst/>
          </a:prstGeom>
          <a:ln w="57150">
            <a:solidFill>
              <a:srgbClr val="DEB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>
            <a:extLst>
              <a:ext uri="{FF2B5EF4-FFF2-40B4-BE49-F238E27FC236}">
                <a16:creationId xmlns:a16="http://schemas.microsoft.com/office/drawing/2014/main" id="{F7F5EB66-8E76-799C-2547-9344594EAEB1}"/>
              </a:ext>
            </a:extLst>
          </p:cNvPr>
          <p:cNvSpPr/>
          <p:nvPr/>
        </p:nvSpPr>
        <p:spPr>
          <a:xfrm>
            <a:off x="2384689" y="1698100"/>
            <a:ext cx="6533637" cy="3015530"/>
          </a:xfrm>
          <a:prstGeom prst="rect">
            <a:avLst/>
          </a:prstGeom>
          <a:solidFill>
            <a:srgbClr val="E6E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30D0091-FA64-15FA-F28B-843FFEC79CE0}"/>
              </a:ext>
            </a:extLst>
          </p:cNvPr>
          <p:cNvSpPr txBox="1">
            <a:spLocks/>
          </p:cNvSpPr>
          <p:nvPr/>
        </p:nvSpPr>
        <p:spPr>
          <a:xfrm>
            <a:off x="2842273" y="2008044"/>
            <a:ext cx="6076053" cy="32594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1600" dirty="0">
                <a:solidFill>
                  <a:srgbClr val="2C31A8"/>
                </a:solidFill>
                <a:latin typeface="Aptos" panose="020B0004020202020204" pitchFamily="34" charset="0"/>
              </a:rPr>
              <a:t>... found that an independent assessment of compliance with the principle of fairness had to be conducted.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GB" sz="1600" dirty="0">
              <a:solidFill>
                <a:srgbClr val="2C31A8"/>
              </a:solidFill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sz="1600" dirty="0">
                <a:solidFill>
                  <a:srgbClr val="2C31A8"/>
                </a:solidFill>
                <a:latin typeface="Aptos" panose="020B0004020202020204" pitchFamily="34" charset="0"/>
              </a:rPr>
              <a:t>In this regard, the EDPB highlighted that the fairness principle has an </a:t>
            </a:r>
            <a:r>
              <a:rPr lang="en-GB" sz="1600" b="1" dirty="0">
                <a:solidFill>
                  <a:srgbClr val="2C31A8"/>
                </a:solidFill>
                <a:latin typeface="Aptos" panose="020B0004020202020204" pitchFamily="34" charset="0"/>
              </a:rPr>
              <a:t>independent meaning </a:t>
            </a:r>
            <a:r>
              <a:rPr lang="en-GB" sz="1600" dirty="0">
                <a:solidFill>
                  <a:srgbClr val="2C31A8"/>
                </a:solidFill>
                <a:latin typeface="Aptos" panose="020B0004020202020204" pitchFamily="34" charset="0"/>
              </a:rPr>
              <a:t>and noted that</a:t>
            </a:r>
            <a:r>
              <a:rPr lang="en-GB" sz="1600" b="1" dirty="0">
                <a:solidFill>
                  <a:srgbClr val="2C31A8"/>
                </a:solidFill>
                <a:latin typeface="Aptos" panose="020B0004020202020204" pitchFamily="34" charset="0"/>
              </a:rPr>
              <a:t> the assessment of compliance with the transparency principle conducted by the Data Protection Commission does not rule out the need to equally assess compliance with fairness</a:t>
            </a:r>
            <a:r>
              <a:rPr lang="en-GB" sz="1600" dirty="0">
                <a:solidFill>
                  <a:srgbClr val="2C31A8"/>
                </a:solidFill>
                <a:latin typeface="Aptos" panose="020B0004020202020204" pitchFamily="34" charset="0"/>
              </a:rPr>
              <a:t>. 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F34F40C-9F96-FC81-B482-6B1A7ABE9381}"/>
              </a:ext>
            </a:extLst>
          </p:cNvPr>
          <p:cNvSpPr txBox="1">
            <a:spLocks/>
          </p:cNvSpPr>
          <p:nvPr/>
        </p:nvSpPr>
        <p:spPr>
          <a:xfrm>
            <a:off x="4797163" y="2267668"/>
            <a:ext cx="1708687" cy="30885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2C31A8"/>
                </a:solidFill>
                <a:latin typeface="Aptos" panose="020B0004020202020204" pitchFamily="34" charset="0"/>
                <a:sym typeface="Bebas Neue" charset="0"/>
              </a:rPr>
              <a:t> The EDPB…</a:t>
            </a:r>
          </a:p>
        </p:txBody>
      </p:sp>
    </p:spTree>
    <p:extLst>
      <p:ext uri="{BB962C8B-B14F-4D97-AF65-F5344CB8AC3E}">
        <p14:creationId xmlns:p14="http://schemas.microsoft.com/office/powerpoint/2010/main" val="2565226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25658</TotalTime>
  <Words>1252</Words>
  <Application>Microsoft Macintosh PowerPoint</Application>
  <PresentationFormat>Ecrã Panorâmico</PresentationFormat>
  <Paragraphs>166</Paragraphs>
  <Slides>13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Century Gothic</vt:lpstr>
      <vt:lpstr>Vollkorn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Daniela Rita</dc:creator>
  <cp:lastModifiedBy>Graça Canto Moniz</cp:lastModifiedBy>
  <cp:revision>22</cp:revision>
  <dcterms:created xsi:type="dcterms:W3CDTF">2024-01-02T15:23:48Z</dcterms:created>
  <dcterms:modified xsi:type="dcterms:W3CDTF">2024-04-21T14:17:07Z</dcterms:modified>
</cp:coreProperties>
</file>