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397" r:id="rId4"/>
    <p:sldId id="411" r:id="rId5"/>
    <p:sldId id="441" r:id="rId6"/>
    <p:sldId id="442" r:id="rId7"/>
    <p:sldId id="443" r:id="rId8"/>
    <p:sldId id="444" r:id="rId9"/>
    <p:sldId id="445" r:id="rId10"/>
    <p:sldId id="446" r:id="rId11"/>
    <p:sldId id="447" r:id="rId12"/>
    <p:sldId id="448" r:id="rId13"/>
    <p:sldId id="449" r:id="rId14"/>
    <p:sldId id="399" r:id="rId15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E62BDDD7-4C1B-483D-85B0-1DE2DCC00BF7}">
          <p14:sldIdLst>
            <p14:sldId id="256"/>
            <p14:sldId id="257"/>
            <p14:sldId id="397"/>
            <p14:sldId id="411"/>
            <p14:sldId id="441"/>
            <p14:sldId id="442"/>
            <p14:sldId id="443"/>
            <p14:sldId id="444"/>
            <p14:sldId id="445"/>
            <p14:sldId id="446"/>
            <p14:sldId id="447"/>
            <p14:sldId id="448"/>
            <p14:sldId id="449"/>
          </p14:sldIdLst>
        </p14:section>
        <p14:section name="Sezione senza titolo" id="{A1435DA9-B31B-4239-9465-37093846DB69}">
          <p14:sldIdLst>
            <p14:sldId id="39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CM" initials="a" lastIdx="4" clrIdx="0">
    <p:extLst>
      <p:ext uri="{19B8F6BF-5375-455C-9EA6-DF929625EA0E}">
        <p15:presenceInfo xmlns:p15="http://schemas.microsoft.com/office/powerpoint/2012/main" userId="AGC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34" autoAdjust="0"/>
    <p:restoredTop sz="84398" autoAdjust="0"/>
  </p:normalViewPr>
  <p:slideViewPr>
    <p:cSldViewPr>
      <p:cViewPr varScale="1">
        <p:scale>
          <a:sx n="108" d="100"/>
          <a:sy n="108" d="100"/>
        </p:scale>
        <p:origin x="2795" y="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3361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33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633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6884255F-3FBB-412E-A21E-7C2CBF413C30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712"/>
            <a:ext cx="2946400" cy="49633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8712"/>
            <a:ext cx="2946400" cy="49633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FD04DC57-E4A0-4782-B0EF-8AB01160AB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41763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33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33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B45333B3-9F55-4A03-85D8-C1DFA4C76D59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1" y="4715952"/>
            <a:ext cx="5438775" cy="4466986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712"/>
            <a:ext cx="2946400" cy="49633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8712"/>
            <a:ext cx="2946400" cy="49633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DE059A66-C167-4AA5-A188-9CBEAC1AA1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39470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35844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429090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140450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6740378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5535480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6265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8610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5231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809669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36563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453207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998297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746423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640426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71096-2520-4899-85A9-F9611308E759}" type="datetime1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0326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95D1F-4087-43D4-AEED-D58105C1E420}" type="datetime1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7432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2A134-EA41-4672-B180-28A198A50856}" type="datetime1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5357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882C-1A47-44B1-8AA8-8E5FB3A7FD31}" type="datetime1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7568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DFDB9-1516-4CCD-92FD-2FBD384BDD7B}" type="datetime1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5990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F2DC1-A58A-428E-B7B7-1B22FD1F2A15}" type="datetime1">
              <a:rPr lang="it-IT" smtClean="0"/>
              <a:t>19/04/2024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5189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F31C-4644-41B1-8813-55F3C6901096}" type="datetime1">
              <a:rPr lang="it-IT" smtClean="0"/>
              <a:t>19/04/2024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3750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10935-9C81-4302-94CD-63D56625643A}" type="datetime1">
              <a:rPr lang="it-IT" smtClean="0"/>
              <a:t>19/04/2024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8670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360E6-EF8A-46D2-8A3D-451DA9E127BD}" type="datetime1">
              <a:rPr lang="it-IT" smtClean="0"/>
              <a:t>19/04/2024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5560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75E9-C67D-4704-A5E1-6D9F7F8AC7D6}" type="datetime1">
              <a:rPr lang="it-IT" smtClean="0"/>
              <a:t>19/04/2024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38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78613-04E2-43C5-8350-8677F108FF8A}" type="datetime1">
              <a:rPr lang="it-IT" smtClean="0"/>
              <a:t>19/04/2024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7890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37BE2-B40B-4577-851A-32F60BC7FB57}" type="datetime1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34CB7-21D0-4020-8A6D-7C1D875946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9242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49796" y="1844824"/>
            <a:ext cx="7772400" cy="1470025"/>
          </a:xfr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sz="3400" b="1" i="1" dirty="0">
                <a:latin typeface="Arial" pitchFamily="34" charset="0"/>
                <a:cs typeface="Arial" pitchFamily="34" charset="0"/>
              </a:rPr>
              <a:t>The future of consumer profiling and of commercial communications</a:t>
            </a:r>
            <a:br>
              <a:rPr lang="en-US" sz="3400" dirty="0">
                <a:latin typeface="Arial" pitchFamily="34" charset="0"/>
                <a:cs typeface="Arial" pitchFamily="34" charset="0"/>
              </a:rPr>
            </a:br>
            <a:r>
              <a:rPr lang="en-US" sz="3400" dirty="0">
                <a:latin typeface="Arial" pitchFamily="34" charset="0"/>
                <a:cs typeface="Arial" pitchFamily="34" charset="0"/>
              </a:rPr>
              <a:t>Rome – April 22, 2024</a:t>
            </a:r>
            <a:endParaRPr lang="it-IT" sz="3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051720" y="4005065"/>
            <a:ext cx="4896544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dirty="0">
                <a:latin typeface="Arial" pitchFamily="34" charset="0"/>
                <a:cs typeface="Arial" pitchFamily="34" charset="0"/>
              </a:rPr>
              <a:t>Giovanni </a:t>
            </a:r>
            <a:r>
              <a:rPr lang="en-GB" sz="2000" b="1" dirty="0" err="1">
                <a:latin typeface="Arial" pitchFamily="34" charset="0"/>
                <a:cs typeface="Arial" pitchFamily="34" charset="0"/>
              </a:rPr>
              <a:t>Calabrò</a:t>
            </a:r>
            <a:r>
              <a:rPr lang="en-GB" sz="20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1800" dirty="0">
                <a:latin typeface="Arial" pitchFamily="34" charset="0"/>
                <a:cs typeface="Arial" pitchFamily="34" charset="0"/>
              </a:rPr>
              <a:t>Chief of Staff of the Italian Competition Authority</a:t>
            </a:r>
            <a:endParaRPr lang="en-GB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1</a:t>
            </a:fld>
            <a:endParaRPr lang="it-IT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8" t="9279" r="72397" b="84729"/>
          <a:stretch/>
        </p:blipFill>
        <p:spPr bwMode="auto">
          <a:xfrm>
            <a:off x="0" y="6237312"/>
            <a:ext cx="1475656" cy="6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16" t="10445" r="8334" b="84729"/>
          <a:stretch/>
        </p:blipFill>
        <p:spPr bwMode="auto">
          <a:xfrm>
            <a:off x="1547664" y="6237312"/>
            <a:ext cx="7596336" cy="6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9864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contenuto 2"/>
          <p:cNvSpPr txBox="1">
            <a:spLocks/>
          </p:cNvSpPr>
          <p:nvPr/>
        </p:nvSpPr>
        <p:spPr>
          <a:xfrm>
            <a:off x="827088" y="1268760"/>
            <a:ext cx="8065392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eaLnBrk="0" hangingPunct="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fr-FR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15" name="Titolo 1"/>
          <p:cNvSpPr>
            <a:spLocks noGrp="1"/>
          </p:cNvSpPr>
          <p:nvPr>
            <p:ph type="title"/>
          </p:nvPr>
        </p:nvSpPr>
        <p:spPr>
          <a:xfrm>
            <a:off x="644280" y="332656"/>
            <a:ext cx="8208912" cy="671736"/>
          </a:xfrm>
        </p:spPr>
        <p:txBody>
          <a:bodyPr>
            <a:noAutofit/>
          </a:bodyPr>
          <a:lstStyle/>
          <a:p>
            <a:pPr>
              <a:tabLst>
                <a:tab pos="538163" algn="l"/>
              </a:tabLst>
            </a:pPr>
            <a:r>
              <a:rPr lang="fr-FR" dirty="0">
                <a:latin typeface="Arial" pitchFamily="34" charset="0"/>
                <a:cs typeface="Arial" pitchFamily="34" charset="0"/>
              </a:rPr>
              <a:t>2. </a:t>
            </a:r>
            <a:r>
              <a:rPr lang="en-US" dirty="0">
                <a:latin typeface="Arial" pitchFamily="34" charset="0"/>
                <a:cs typeface="Arial" pitchFamily="34" charset="0"/>
              </a:rPr>
              <a:t>[…] Italy: Authority’s practice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10</a:t>
            </a:fld>
            <a:endParaRPr lang="it-IT" dirty="0"/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E4FA5D72-DD7E-479C-BD2F-5464BBB85783}"/>
              </a:ext>
            </a:extLst>
          </p:cNvPr>
          <p:cNvSpPr txBox="1">
            <a:spLocks/>
          </p:cNvSpPr>
          <p:nvPr/>
        </p:nvSpPr>
        <p:spPr>
          <a:xfrm>
            <a:off x="979488" y="1421160"/>
            <a:ext cx="8065392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In Italy, the Authority has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analysed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selective offers in 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mobile telecom markets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715963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consumers switching to new entrants would be targeted by former providers through </a:t>
            </a:r>
            <a:r>
              <a:rPr lang="en-US" sz="1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win-back strategies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(higher price-sensitivity vis-à-vis other clients). These practices gave rise to competition concerns → advocacy intervention prompted a legislative reform.</a:t>
            </a:r>
          </a:p>
          <a:p>
            <a:pPr marL="715963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More recently, the Authority received a complaint about an 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alleged price discrimination strategy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implemented by a </a:t>
            </a:r>
            <a:r>
              <a:rPr lang="en-US" sz="1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low-cost air carrier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, which would apply different fees for carry-on luggage according to the device consumers used to log on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the internet </a:t>
            </a:r>
          </a:p>
          <a:p>
            <a:pPr marL="361950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→ it emerged to be a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behavioural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test (unbeknown to consumers)</a:t>
            </a: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541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contenuto 2"/>
          <p:cNvSpPr txBox="1">
            <a:spLocks/>
          </p:cNvSpPr>
          <p:nvPr/>
        </p:nvSpPr>
        <p:spPr>
          <a:xfrm>
            <a:off x="827088" y="1268760"/>
            <a:ext cx="8065392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eaLnBrk="0" hangingPunct="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fr-FR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15" name="Titolo 1"/>
          <p:cNvSpPr>
            <a:spLocks noGrp="1"/>
          </p:cNvSpPr>
          <p:nvPr>
            <p:ph type="title"/>
          </p:nvPr>
        </p:nvSpPr>
        <p:spPr>
          <a:xfrm>
            <a:off x="644280" y="332656"/>
            <a:ext cx="8208912" cy="671736"/>
          </a:xfrm>
        </p:spPr>
        <p:txBody>
          <a:bodyPr>
            <a:noAutofit/>
          </a:bodyPr>
          <a:lstStyle/>
          <a:p>
            <a:pPr>
              <a:tabLst>
                <a:tab pos="538163" algn="l"/>
              </a:tabLst>
            </a:pPr>
            <a:r>
              <a:rPr lang="fr-FR" dirty="0">
                <a:latin typeface="Arial" pitchFamily="34" charset="0"/>
                <a:cs typeface="Arial" pitchFamily="34" charset="0"/>
              </a:rPr>
              <a:t>2. </a:t>
            </a:r>
            <a:r>
              <a:rPr lang="en-US" dirty="0">
                <a:latin typeface="Arial" pitchFamily="34" charset="0"/>
                <a:cs typeface="Arial" pitchFamily="34" charset="0"/>
              </a:rPr>
              <a:t>[…] EU: Commission’s practice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11</a:t>
            </a:fld>
            <a:endParaRPr lang="it-IT" dirty="0"/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E4FA5D72-DD7E-479C-BD2F-5464BBB85783}"/>
              </a:ext>
            </a:extLst>
          </p:cNvPr>
          <p:cNvSpPr txBox="1">
            <a:spLocks/>
          </p:cNvSpPr>
          <p:nvPr/>
        </p:nvSpPr>
        <p:spPr>
          <a:xfrm>
            <a:off x="979488" y="1421160"/>
            <a:ext cx="8065392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On 7 March 2024, the European Commission and national consumer authorities wrapped up a coordinated action against </a:t>
            </a:r>
            <a:r>
              <a:rPr lang="en-US" sz="1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Tinder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In summer 2022, intervention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against undisclosed price personalisation techniques of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Wish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, lead the company to choosing to discontinue the conduct</a:t>
            </a: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CE480D23-5A60-4723-93CC-F13B5B8A9E0C}"/>
              </a:ext>
            </a:extLst>
          </p:cNvPr>
          <p:cNvSpPr/>
          <p:nvPr/>
        </p:nvSpPr>
        <p:spPr>
          <a:xfrm>
            <a:off x="1004568" y="2240868"/>
            <a:ext cx="7312344" cy="32403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5963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Tinder offered </a:t>
            </a:r>
            <a:r>
              <a:rPr lang="en-US" sz="17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personalised</a:t>
            </a:r>
            <a:r>
              <a:rPr lang="en-US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automated discounts </a:t>
            </a:r>
            <a:r>
              <a:rPr lang="en-US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access to its premium services, </a:t>
            </a:r>
            <a:r>
              <a:rPr lang="en-US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without informing consumers</a:t>
            </a:r>
            <a:r>
              <a:rPr lang="en-US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until 2022 Tinder also used to offer lower prices based on consumers’ age </a:t>
            </a:r>
          </a:p>
          <a:p>
            <a:pPr marL="715963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Tinder committed to: </a:t>
            </a:r>
          </a:p>
          <a:p>
            <a:pPr marL="1254125" lvl="0" indent="-354013">
              <a:spcBef>
                <a:spcPts val="600"/>
              </a:spcBef>
              <a:spcAft>
                <a:spcPts val="600"/>
              </a:spcAft>
              <a:buFontTx/>
              <a:buAutoNum type="alphaLcParenBoth"/>
              <a:defRPr/>
            </a:pPr>
            <a:r>
              <a:rPr lang="en-US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applying </a:t>
            </a:r>
            <a:r>
              <a:rPr lang="en-US" sz="1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personalised</a:t>
            </a:r>
            <a:r>
              <a:rPr lang="en-US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pricing based on age without informing consumers clearly and upfront; </a:t>
            </a:r>
          </a:p>
          <a:p>
            <a:pPr marL="1254125" lvl="0" indent="-354013">
              <a:spcBef>
                <a:spcPts val="600"/>
              </a:spcBef>
              <a:spcAft>
                <a:spcPts val="600"/>
              </a:spcAft>
              <a:buFontTx/>
              <a:buAutoNum type="alphaLcParenBoth"/>
              <a:defRPr/>
            </a:pPr>
            <a:r>
              <a:rPr lang="en-US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informing consumers that discount on prices for premium services are </a:t>
            </a:r>
            <a:r>
              <a:rPr lang="en-US" sz="1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personalised</a:t>
            </a:r>
            <a:r>
              <a:rPr lang="en-US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using automated means and why consumers are offered </a:t>
            </a:r>
            <a:r>
              <a:rPr lang="en-US" sz="1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personalised</a:t>
            </a:r>
            <a:r>
              <a:rPr lang="en-US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discounts </a:t>
            </a:r>
          </a:p>
        </p:txBody>
      </p:sp>
    </p:spTree>
    <p:extLst>
      <p:ext uri="{BB962C8B-B14F-4D97-AF65-F5344CB8AC3E}">
        <p14:creationId xmlns:p14="http://schemas.microsoft.com/office/powerpoint/2010/main" val="182236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contenuto 2"/>
          <p:cNvSpPr txBox="1">
            <a:spLocks/>
          </p:cNvSpPr>
          <p:nvPr/>
        </p:nvSpPr>
        <p:spPr>
          <a:xfrm>
            <a:off x="827088" y="1268760"/>
            <a:ext cx="8065392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eaLnBrk="0" hangingPunct="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fr-FR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15" name="Titolo 1"/>
          <p:cNvSpPr>
            <a:spLocks noGrp="1"/>
          </p:cNvSpPr>
          <p:nvPr>
            <p:ph type="title"/>
          </p:nvPr>
        </p:nvSpPr>
        <p:spPr>
          <a:xfrm>
            <a:off x="644280" y="332656"/>
            <a:ext cx="8208912" cy="671736"/>
          </a:xfrm>
        </p:spPr>
        <p:txBody>
          <a:bodyPr>
            <a:noAutofit/>
          </a:bodyPr>
          <a:lstStyle/>
          <a:p>
            <a:pPr>
              <a:tabLst>
                <a:tab pos="538163" algn="l"/>
              </a:tabLst>
            </a:pPr>
            <a:r>
              <a:rPr lang="fr-FR" dirty="0">
                <a:latin typeface="Arial" pitchFamily="34" charset="0"/>
                <a:cs typeface="Arial" pitchFamily="34" charset="0"/>
              </a:rPr>
              <a:t>Conclusion: all in all […]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12</a:t>
            </a:fld>
            <a:endParaRPr lang="it-IT" dirty="0"/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E4FA5D72-DD7E-479C-BD2F-5464BBB85783}"/>
              </a:ext>
            </a:extLst>
          </p:cNvPr>
          <p:cNvSpPr txBox="1">
            <a:spLocks/>
          </p:cNvSpPr>
          <p:nvPr/>
        </p:nvSpPr>
        <p:spPr>
          <a:xfrm>
            <a:off x="979488" y="1421160"/>
            <a:ext cx="8065392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Disclosing relevant information may increase consumer acceptance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profiling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techniques, and address most sources of consumer detriment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However, economic theory suggests that welfare implications of commercial offers’ personalisation 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may prove ambiguous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even in such cases</a:t>
            </a: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From a competition perspective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, it may lead to a severe obfuscation of benchmark prices, making it more difficult for consumers to compare available alternatives;</a:t>
            </a: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If based on expected willingness to pay, 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it may amplify the vulnerability of consumers with fewer choices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(e.g. because of their age, credit history, etc.). </a:t>
            </a:r>
          </a:p>
          <a:p>
            <a:pPr marL="715963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In extreme cases, some (groups of) consumers may be prevented from purchasing some goods or services, which become unaffordable </a:t>
            </a: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negative in terms of societal inclusion and cohesion</a:t>
            </a: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314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contenuto 2"/>
          <p:cNvSpPr txBox="1">
            <a:spLocks/>
          </p:cNvSpPr>
          <p:nvPr/>
        </p:nvSpPr>
        <p:spPr>
          <a:xfrm>
            <a:off x="827088" y="1268760"/>
            <a:ext cx="8065392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eaLnBrk="0" hangingPunct="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fr-FR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15" name="Titolo 1"/>
          <p:cNvSpPr>
            <a:spLocks noGrp="1"/>
          </p:cNvSpPr>
          <p:nvPr>
            <p:ph type="title"/>
          </p:nvPr>
        </p:nvSpPr>
        <p:spPr>
          <a:xfrm>
            <a:off x="644280" y="332656"/>
            <a:ext cx="8208912" cy="671736"/>
          </a:xfrm>
        </p:spPr>
        <p:txBody>
          <a:bodyPr>
            <a:noAutofit/>
          </a:bodyPr>
          <a:lstStyle/>
          <a:p>
            <a:pPr>
              <a:tabLst>
                <a:tab pos="538163" algn="l"/>
              </a:tabLst>
            </a:pPr>
            <a:r>
              <a:rPr lang="fr-FR" dirty="0">
                <a:latin typeface="Arial" pitchFamily="34" charset="0"/>
                <a:cs typeface="Arial" pitchFamily="34" charset="0"/>
              </a:rPr>
              <a:t>[…] Conclusion: all in all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13</a:t>
            </a:fld>
            <a:endParaRPr lang="it-IT" dirty="0"/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E4FA5D72-DD7E-479C-BD2F-5464BBB85783}"/>
              </a:ext>
            </a:extLst>
          </p:cNvPr>
          <p:cNvSpPr txBox="1">
            <a:spLocks/>
          </p:cNvSpPr>
          <p:nvPr/>
        </p:nvSpPr>
        <p:spPr>
          <a:xfrm>
            <a:off x="979488" y="1421160"/>
            <a:ext cx="8065392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From the consumer legislation standpoint, exploitation of consumer vulnerability through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personalised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pricing may fall under Directive 2005/29/EC: possible breach of professional diligence and adverse impact on the economic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behaviour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of consumers </a:t>
            </a: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unfair commercial practice!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However, 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no need to introduce a blanket ban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: welfare impact will need to be assessed in the specific circumstances of each case</a:t>
            </a:r>
          </a:p>
          <a:p>
            <a:pPr marL="627063" indent="-3619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E.g. flights to Sicily and Sardinia: when they spiked in summer 2023, the Italian Government introduced a ban on automated dynamic pricing (no evidence of personalisation) </a:t>
            </a: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strong criticism on efficiency grounds </a:t>
            </a:r>
          </a:p>
          <a:p>
            <a:pPr marL="627063" indent="-3619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5E79C4AC-9C8A-4575-B0DF-1DC82B7F8F27}"/>
              </a:ext>
            </a:extLst>
          </p:cNvPr>
          <p:cNvSpPr/>
          <p:nvPr/>
        </p:nvSpPr>
        <p:spPr>
          <a:xfrm>
            <a:off x="1148088" y="4441678"/>
            <a:ext cx="7201296" cy="18002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Consumer protection authorities are well-equipped!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Their investigative powers allow for full access to the methodologies used by undertakings to acquire consumer data and devise pricing strategies, as well as to impose specific transparency obligations, with a view to ensuring the fairness of </a:t>
            </a:r>
            <a:r>
              <a:rPr lang="en-US" sz="1700" dirty="0" err="1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behavioural</a:t>
            </a:r>
            <a:r>
              <a:rPr lang="en-US" sz="17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personalisation</a:t>
            </a:r>
          </a:p>
        </p:txBody>
      </p:sp>
    </p:spTree>
    <p:extLst>
      <p:ext uri="{BB962C8B-B14F-4D97-AF65-F5344CB8AC3E}">
        <p14:creationId xmlns:p14="http://schemas.microsoft.com/office/powerpoint/2010/main" val="4096940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contenuto 2"/>
          <p:cNvSpPr txBox="1">
            <a:spLocks/>
          </p:cNvSpPr>
          <p:nvPr/>
        </p:nvSpPr>
        <p:spPr>
          <a:xfrm>
            <a:off x="827088" y="1268760"/>
            <a:ext cx="8001000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SzPct val="100000"/>
              <a:defRPr/>
            </a:pPr>
            <a:endParaRPr lang="it-IT" sz="2800" i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SzPct val="100000"/>
              <a:defRPr/>
            </a:pPr>
            <a:endParaRPr lang="it-IT" sz="2800" i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SzPct val="100000"/>
              <a:defRPr/>
            </a:pPr>
            <a:endParaRPr lang="it-IT" sz="2800" i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SzPct val="100000"/>
              <a:defRPr/>
            </a:pPr>
            <a:endParaRPr lang="it-IT" sz="2800" i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SzPct val="100000"/>
              <a:defRPr/>
            </a:pPr>
            <a:endParaRPr lang="it-IT" sz="2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14</a:t>
            </a:fld>
            <a:endParaRPr lang="it-IT"/>
          </a:p>
        </p:txBody>
      </p:sp>
      <p:sp>
        <p:nvSpPr>
          <p:cNvPr id="2" name="Rettangolo 1"/>
          <p:cNvSpPr/>
          <p:nvPr/>
        </p:nvSpPr>
        <p:spPr>
          <a:xfrm>
            <a:off x="2267744" y="2290226"/>
            <a:ext cx="3960440" cy="1785104"/>
          </a:xfrm>
          <a:prstGeom prst="rect">
            <a:avLst/>
          </a:prstGeom>
          <a:ln w="25400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it-IT" i="1" dirty="0"/>
          </a:p>
          <a:p>
            <a:pPr algn="ctr"/>
            <a:endParaRPr lang="it-IT" i="1" dirty="0"/>
          </a:p>
          <a:p>
            <a:pPr algn="ctr"/>
            <a:r>
              <a:rPr lang="it-IT" i="1" dirty="0"/>
              <a:t>  </a:t>
            </a:r>
            <a:r>
              <a:rPr lang="it-IT" sz="1900" i="1" dirty="0">
                <a:latin typeface="Arial" panose="020B0604020202020204" pitchFamily="34" charset="0"/>
                <a:cs typeface="Arial" pitchFamily="34" charset="0"/>
              </a:rPr>
              <a:t>Thanks for </a:t>
            </a:r>
            <a:r>
              <a:rPr lang="it-IT" sz="1900" i="1" dirty="0" err="1">
                <a:latin typeface="Arial" panose="020B0604020202020204" pitchFamily="34" charset="0"/>
                <a:cs typeface="Arial" pitchFamily="34" charset="0"/>
              </a:rPr>
              <a:t>your</a:t>
            </a:r>
            <a:r>
              <a:rPr lang="it-IT" sz="1900" i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it-IT" sz="1900" i="1" dirty="0" err="1">
                <a:latin typeface="Arial" panose="020B0604020202020204" pitchFamily="34" charset="0"/>
                <a:cs typeface="Arial" pitchFamily="34" charset="0"/>
              </a:rPr>
              <a:t>attention</a:t>
            </a:r>
            <a:r>
              <a:rPr lang="it-IT" sz="1900" i="1" dirty="0">
                <a:latin typeface="Arial" panose="020B0604020202020204" pitchFamily="34" charset="0"/>
                <a:cs typeface="Arial" pitchFamily="34" charset="0"/>
              </a:rPr>
              <a:t>!</a:t>
            </a:r>
          </a:p>
          <a:p>
            <a:pPr algn="ctr"/>
            <a:endParaRPr lang="it-IT" sz="1900" i="1" dirty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30396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contenuto 2"/>
          <p:cNvSpPr txBox="1">
            <a:spLocks/>
          </p:cNvSpPr>
          <p:nvPr/>
        </p:nvSpPr>
        <p:spPr>
          <a:xfrm>
            <a:off x="831466" y="1196752"/>
            <a:ext cx="8001000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100000"/>
              <a:tabLst>
                <a:tab pos="444500" algn="l"/>
              </a:tabLst>
            </a:pPr>
            <a:endParaRPr lang="en-US" sz="2000" i="1" dirty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  <a:buSzPct val="100000"/>
              <a:tabLst>
                <a:tab pos="444500" algn="l"/>
              </a:tabLst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Introduction: the use of consumers’ data</a:t>
            </a:r>
          </a:p>
          <a:p>
            <a:pPr>
              <a:spcAft>
                <a:spcPts val="600"/>
              </a:spcAft>
              <a:buSzPct val="100000"/>
              <a:tabLst>
                <a:tab pos="444500" algn="l"/>
              </a:tabLst>
            </a:pP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  <a:buSzPct val="100000"/>
              <a:tabLst>
                <a:tab pos="444500" algn="l"/>
              </a:tabLst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1. Data-driven zero-price markets </a:t>
            </a:r>
          </a:p>
          <a:p>
            <a:pPr>
              <a:spcAft>
                <a:spcPts val="600"/>
              </a:spcAft>
              <a:buSzPct val="100000"/>
              <a:tabLst>
                <a:tab pos="444500" algn="l"/>
              </a:tabLst>
            </a:pP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  <a:buSzPct val="100000"/>
              <a:tabLst>
                <a:tab pos="444500" algn="l"/>
              </a:tabLst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2. Consumer profiling and commercial communications</a:t>
            </a:r>
          </a:p>
          <a:p>
            <a:pPr>
              <a:spcAft>
                <a:spcPts val="600"/>
              </a:spcAft>
              <a:buSzPct val="100000"/>
              <a:tabLst>
                <a:tab pos="444500" algn="l"/>
              </a:tabLst>
            </a:pP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  <a:buSzPct val="100000"/>
              <a:tabLst>
                <a:tab pos="444500" algn="l"/>
              </a:tabLst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Conclusions </a:t>
            </a:r>
            <a:endParaRPr lang="it-IT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itolo 1"/>
          <p:cNvSpPr>
            <a:spLocks noGrp="1"/>
          </p:cNvSpPr>
          <p:nvPr>
            <p:ph type="title"/>
          </p:nvPr>
        </p:nvSpPr>
        <p:spPr>
          <a:xfrm>
            <a:off x="603944" y="260648"/>
            <a:ext cx="8216528" cy="671736"/>
          </a:xfrm>
        </p:spPr>
        <p:txBody>
          <a:bodyPr>
            <a:normAutofit/>
          </a:bodyPr>
          <a:lstStyle/>
          <a:p>
            <a:r>
              <a:rPr lang="it-IT" sz="2800" dirty="0">
                <a:latin typeface="Arial" pitchFamily="34" charset="0"/>
                <a:cs typeface="Arial" pitchFamily="34" charset="0"/>
              </a:rPr>
              <a:t>Abstract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0523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contenuto 2"/>
          <p:cNvSpPr txBox="1">
            <a:spLocks/>
          </p:cNvSpPr>
          <p:nvPr/>
        </p:nvSpPr>
        <p:spPr>
          <a:xfrm>
            <a:off x="827088" y="1268760"/>
            <a:ext cx="8001000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19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Corporate conduct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involving the collection, use and disclosure of 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users’ data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are increasingly an 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object of concern →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high risks in case of significant 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information asymmetries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between market players and users</a:t>
            </a:r>
          </a:p>
          <a:p>
            <a:pPr marL="361950" indent="-3619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This can be achieved also through consumer protection legislation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770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No ban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on data collection and exploitation </a:t>
            </a:r>
          </a:p>
          <a:p>
            <a:pPr marL="64770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Ensure 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consumers’ free choice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on how to use their data</a:t>
            </a:r>
          </a:p>
          <a:p>
            <a:pPr marL="361950" indent="-3619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Also pro-competitive role: companies compete for quality in terms of privacy</a:t>
            </a:r>
          </a:p>
          <a:p>
            <a:pPr marL="762000" indent="-400050">
              <a:spcBef>
                <a:spcPts val="0"/>
              </a:spcBef>
              <a:spcAft>
                <a:spcPts val="600"/>
              </a:spcAft>
              <a:buFont typeface="+mj-lt"/>
              <a:buAutoNum type="romanLcPeriod"/>
              <a:defRPr/>
            </a:pPr>
            <a:endParaRPr lang="en-US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62000" indent="-400050">
              <a:spcBef>
                <a:spcPts val="0"/>
              </a:spcBef>
              <a:spcAft>
                <a:spcPts val="600"/>
              </a:spcAft>
              <a:buFont typeface="+mj-lt"/>
              <a:buAutoNum type="romanLcPeriod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62000" indent="-400050">
              <a:spcBef>
                <a:spcPts val="0"/>
              </a:spcBef>
              <a:spcAft>
                <a:spcPts val="600"/>
              </a:spcAft>
              <a:buFont typeface="+mj-lt"/>
              <a:buAutoNum type="romanLcPeriod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62000" indent="-400050">
              <a:spcBef>
                <a:spcPts val="0"/>
              </a:spcBef>
              <a:spcAft>
                <a:spcPts val="600"/>
              </a:spcAft>
              <a:buFont typeface="+mj-lt"/>
              <a:buAutoNum type="romanLcPeriod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>
              <a:spcBef>
                <a:spcPts val="0"/>
              </a:spcBef>
              <a:spcAft>
                <a:spcPts val="600"/>
              </a:spcAft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62000" indent="-400050">
              <a:spcBef>
                <a:spcPts val="0"/>
              </a:spcBef>
              <a:spcAft>
                <a:spcPts val="600"/>
              </a:spcAft>
              <a:buFont typeface="+mj-lt"/>
              <a:buAutoNum type="romanLcPeriod"/>
              <a:defRPr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627063" indent="-285750">
              <a:spcBef>
                <a:spcPts val="0"/>
              </a:spcBef>
              <a:buFont typeface="Wingdings" pitchFamily="2" charset="2"/>
              <a:buChar char="Ø"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644525" indent="-285750">
              <a:spcBef>
                <a:spcPts val="0"/>
              </a:spcBef>
              <a:buFont typeface="Arial" pitchFamily="34" charset="0"/>
              <a:buChar char="•"/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15" name="Titolo 1"/>
          <p:cNvSpPr>
            <a:spLocks noGrp="1"/>
          </p:cNvSpPr>
          <p:nvPr>
            <p:ph type="title"/>
          </p:nvPr>
        </p:nvSpPr>
        <p:spPr>
          <a:xfrm>
            <a:off x="644280" y="332656"/>
            <a:ext cx="8208912" cy="671736"/>
          </a:xfrm>
        </p:spPr>
        <p:txBody>
          <a:bodyPr>
            <a:noAutofit/>
          </a:bodyPr>
          <a:lstStyle/>
          <a:p>
            <a:pPr>
              <a:tabLst>
                <a:tab pos="538163" algn="l"/>
              </a:tabLst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Introduction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3</a:t>
            </a:fld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1436368" y="2348880"/>
            <a:ext cx="6624736" cy="18722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joint sector inquiry AGCM, AGCOM, Privacy Authorities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reducing of info asymmetries: fundamental policy objective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consumers should be fully informed as to how their data will be used and about the need to transfer such data for the viability of the provided service</a:t>
            </a:r>
          </a:p>
        </p:txBody>
      </p:sp>
    </p:spTree>
    <p:extLst>
      <p:ext uri="{BB962C8B-B14F-4D97-AF65-F5344CB8AC3E}">
        <p14:creationId xmlns:p14="http://schemas.microsoft.com/office/powerpoint/2010/main" val="2292859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contenuto 2"/>
          <p:cNvSpPr txBox="1">
            <a:spLocks/>
          </p:cNvSpPr>
          <p:nvPr/>
        </p:nvSpPr>
        <p:spPr>
          <a:xfrm>
            <a:off x="827088" y="1268760"/>
            <a:ext cx="8065392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In this context, users are attracted by claims that the service offered is free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The economic returns pursued by companies, which can exploit data to the maximum extent through user profiling, are not clearly disclosed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In Italy, the Authority held that even in the context of such an offer, of a 'free' service, a B2C relationship exists, since gratuitousness is only apparent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eaLnBrk="0" hangingPunct="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fr-FR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15" name="Titolo 1"/>
          <p:cNvSpPr>
            <a:spLocks noGrp="1"/>
          </p:cNvSpPr>
          <p:nvPr>
            <p:ph type="title"/>
          </p:nvPr>
        </p:nvSpPr>
        <p:spPr>
          <a:xfrm>
            <a:off x="644280" y="332656"/>
            <a:ext cx="8208912" cy="671736"/>
          </a:xfrm>
        </p:spPr>
        <p:txBody>
          <a:bodyPr>
            <a:noAutofit/>
          </a:bodyPr>
          <a:lstStyle/>
          <a:p>
            <a:pPr>
              <a:tabLst>
                <a:tab pos="538163" algn="l"/>
              </a:tabLst>
            </a:pPr>
            <a:r>
              <a:rPr lang="fr-FR" dirty="0">
                <a:latin typeface="Arial" pitchFamily="34" charset="0"/>
                <a:cs typeface="Arial" pitchFamily="34" charset="0"/>
              </a:rPr>
              <a:t>1. </a:t>
            </a:r>
            <a:r>
              <a:rPr lang="en-US" dirty="0">
                <a:latin typeface="Arial" pitchFamily="34" charset="0"/>
                <a:cs typeface="Arial" pitchFamily="34" charset="0"/>
              </a:rPr>
              <a:t>Data-driven zero-price markets and consumer protection […]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4</a:t>
            </a:fld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2E40D5A-2000-46DB-B43A-352DED03CF08}"/>
              </a:ext>
            </a:extLst>
          </p:cNvPr>
          <p:cNvSpPr/>
          <p:nvPr/>
        </p:nvSpPr>
        <p:spPr>
          <a:xfrm>
            <a:off x="521062" y="3068522"/>
            <a:ext cx="5425528" cy="33848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cases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WhatsApp </a:t>
            </a:r>
            <a:r>
              <a:rPr lang="en-US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(2017): consumers forced to accept the application's new Terms of Use </a:t>
            </a:r>
            <a:r>
              <a:rPr lang="en-US" sz="17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en-US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otherwise no possibility to use the service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Facebook </a:t>
            </a:r>
            <a:r>
              <a:rPr lang="en-US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(2018): consumers induced to register on the platform, by not informing them adequately and immediately of data collection activity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Google </a:t>
            </a:r>
            <a:r>
              <a:rPr lang="en-US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(2021): the company did not provide clear and immediate information on the acquisition and use of user data for commercial purposes</a:t>
            </a:r>
            <a:endParaRPr lang="en-US" sz="17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7B5FB163-2E50-4A63-8792-C53FEBD24A55}"/>
              </a:ext>
            </a:extLst>
          </p:cNvPr>
          <p:cNvSpPr/>
          <p:nvPr/>
        </p:nvSpPr>
        <p:spPr>
          <a:xfrm>
            <a:off x="6572333" y="3803438"/>
            <a:ext cx="23397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adopted before the “Omnibus” Directive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Consumer Rights Directive also applies to free digital services</a:t>
            </a:r>
          </a:p>
        </p:txBody>
      </p:sp>
      <p:sp>
        <p:nvSpPr>
          <p:cNvPr id="3" name="Parentesi graffa chiusa 2">
            <a:extLst>
              <a:ext uri="{FF2B5EF4-FFF2-40B4-BE49-F238E27FC236}">
                <a16:creationId xmlns:a16="http://schemas.microsoft.com/office/drawing/2014/main" id="{AFFACE56-8348-490E-8C53-1BE1C2048810}"/>
              </a:ext>
            </a:extLst>
          </p:cNvPr>
          <p:cNvSpPr/>
          <p:nvPr/>
        </p:nvSpPr>
        <p:spPr>
          <a:xfrm>
            <a:off x="6156176" y="3543405"/>
            <a:ext cx="263352" cy="2274393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8551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contenuto 2"/>
          <p:cNvSpPr txBox="1">
            <a:spLocks/>
          </p:cNvSpPr>
          <p:nvPr/>
        </p:nvSpPr>
        <p:spPr>
          <a:xfrm>
            <a:off x="827088" y="1268760"/>
            <a:ext cx="8065392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eaLnBrk="0" hangingPunct="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fr-FR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15" name="Titolo 1"/>
          <p:cNvSpPr>
            <a:spLocks noGrp="1"/>
          </p:cNvSpPr>
          <p:nvPr>
            <p:ph type="title"/>
          </p:nvPr>
        </p:nvSpPr>
        <p:spPr>
          <a:xfrm>
            <a:off x="644280" y="332656"/>
            <a:ext cx="8208912" cy="671736"/>
          </a:xfrm>
        </p:spPr>
        <p:txBody>
          <a:bodyPr>
            <a:noAutofit/>
          </a:bodyPr>
          <a:lstStyle/>
          <a:p>
            <a:pPr>
              <a:tabLst>
                <a:tab pos="538163" algn="l"/>
              </a:tabLst>
            </a:pPr>
            <a:r>
              <a:rPr lang="fr-FR" dirty="0">
                <a:latin typeface="Arial" pitchFamily="34" charset="0"/>
                <a:cs typeface="Arial" pitchFamily="34" charset="0"/>
              </a:rPr>
              <a:t>1. […] </a:t>
            </a:r>
            <a:r>
              <a:rPr lang="en-US" dirty="0">
                <a:latin typeface="Arial" pitchFamily="34" charset="0"/>
                <a:cs typeface="Arial" pitchFamily="34" charset="0"/>
              </a:rPr>
              <a:t>Data-driven zero-price markets and consumer protection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5</a:t>
            </a:fld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2E40D5A-2000-46DB-B43A-352DED03CF08}"/>
              </a:ext>
            </a:extLst>
          </p:cNvPr>
          <p:cNvSpPr/>
          <p:nvPr/>
        </p:nvSpPr>
        <p:spPr>
          <a:xfrm>
            <a:off x="1115616" y="2852936"/>
            <a:ext cx="7201296" cy="27363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cases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Google</a:t>
            </a:r>
            <a:r>
              <a:rPr lang="en-US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17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investigation concerning the platform's conducts regarding data portability, closed by accepting commitments to ensure the automatism of data export from Google to other parties (2023)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Apple</a:t>
            </a:r>
            <a:r>
              <a:rPr lang="en-US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concerning a more restrictive privacy policy adopted for third-party app developers and the fact that developers and advertisers would allegedly be penalized in terms of the quality of the data made available (opened in 2023, pending)</a:t>
            </a:r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E4FA5D72-DD7E-479C-BD2F-5464BBB85783}"/>
              </a:ext>
            </a:extLst>
          </p:cNvPr>
          <p:cNvSpPr txBox="1">
            <a:spLocks/>
          </p:cNvSpPr>
          <p:nvPr/>
        </p:nvSpPr>
        <p:spPr>
          <a:xfrm>
            <a:off x="979488" y="1421160"/>
            <a:ext cx="8065392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This area is paradigmatic of the effectiveness of the two competences of the Authority, competition and consumer protection</a:t>
            </a:r>
          </a:p>
          <a:p>
            <a:pPr marL="627063" indent="-3619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Also antitrust investigations against possible abusive conduct of large platforms in data acquisition and sharing with third-party operators</a:t>
            </a:r>
          </a:p>
          <a:p>
            <a:pPr marL="285750" lvl="0" indent="-285750" eaLnBrk="0" hangingPunct="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fr-FR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59573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contenuto 2"/>
          <p:cNvSpPr txBox="1">
            <a:spLocks/>
          </p:cNvSpPr>
          <p:nvPr/>
        </p:nvSpPr>
        <p:spPr>
          <a:xfrm>
            <a:off x="827088" y="1268760"/>
            <a:ext cx="8065392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eaLnBrk="0" hangingPunct="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fr-FR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15" name="Titolo 1"/>
          <p:cNvSpPr>
            <a:spLocks noGrp="1"/>
          </p:cNvSpPr>
          <p:nvPr>
            <p:ph type="title"/>
          </p:nvPr>
        </p:nvSpPr>
        <p:spPr>
          <a:xfrm>
            <a:off x="644280" y="332656"/>
            <a:ext cx="8208912" cy="671736"/>
          </a:xfrm>
        </p:spPr>
        <p:txBody>
          <a:bodyPr>
            <a:noAutofit/>
          </a:bodyPr>
          <a:lstStyle/>
          <a:p>
            <a:pPr>
              <a:tabLst>
                <a:tab pos="538163" algn="l"/>
              </a:tabLst>
            </a:pPr>
            <a:r>
              <a:rPr lang="fr-FR" dirty="0">
                <a:latin typeface="Arial" pitchFamily="34" charset="0"/>
                <a:cs typeface="Arial" pitchFamily="34" charset="0"/>
              </a:rPr>
              <a:t>2. </a:t>
            </a:r>
            <a:r>
              <a:rPr lang="en-US" dirty="0">
                <a:latin typeface="Arial" pitchFamily="34" charset="0"/>
                <a:cs typeface="Arial" pitchFamily="34" charset="0"/>
              </a:rPr>
              <a:t>Consumer profiling and commercial communications […]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6</a:t>
            </a:fld>
            <a:endParaRPr lang="it-IT" dirty="0"/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E4FA5D72-DD7E-479C-BD2F-5464BBB85783}"/>
              </a:ext>
            </a:extLst>
          </p:cNvPr>
          <p:cNvSpPr txBox="1">
            <a:spLocks/>
          </p:cNvSpPr>
          <p:nvPr/>
        </p:nvSpPr>
        <p:spPr>
          <a:xfrm>
            <a:off x="979488" y="1421160"/>
            <a:ext cx="8065392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Not a new phenomenon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However, 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consumers’ negative sentiment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: 75% of people in the EU; similar findings in the US</a:t>
            </a:r>
          </a:p>
          <a:p>
            <a:pPr marL="715963" indent="-4508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fr-FR" sz="1700" dirty="0" err="1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Considerations</a:t>
            </a:r>
            <a:r>
              <a:rPr lang="fr-FR" sz="17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of </a:t>
            </a:r>
            <a:r>
              <a:rPr lang="fr-FR" sz="1700" dirty="0" err="1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fairness</a:t>
            </a:r>
            <a:endParaRPr lang="fr-FR" sz="17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715963" indent="-4508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en-US" sz="17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Apprehension about the collection and processing of personal data and the overall lack of transparency of automated pricing algorithms</a:t>
            </a:r>
            <a:endParaRPr lang="fr-FR" sz="17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Normative definition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not in consumer laws but in the GDPR and in the DMA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DD7EDE1C-1417-48EC-895F-8833E5C511C3}"/>
              </a:ext>
            </a:extLst>
          </p:cNvPr>
          <p:cNvSpPr/>
          <p:nvPr/>
        </p:nvSpPr>
        <p:spPr>
          <a:xfrm>
            <a:off x="1403648" y="4149080"/>
            <a:ext cx="6768504" cy="18722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Profiling: “</a:t>
            </a:r>
            <a:r>
              <a:rPr lang="en-US" sz="17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form of </a:t>
            </a:r>
            <a:r>
              <a:rPr lang="en-US" sz="17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automated processing </a:t>
            </a:r>
            <a:r>
              <a:rPr lang="en-US" sz="17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personal data consisting of the use of personal data to evaluate certain personal aspects relating to a natural person, in particular, </a:t>
            </a:r>
            <a:r>
              <a:rPr lang="en-US" sz="1700" b="1" i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1700" b="1" i="1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analyse</a:t>
            </a:r>
            <a:r>
              <a:rPr lang="en-US" sz="1700" b="1" i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predict aspects concerning that natural person’s performance </a:t>
            </a:r>
            <a:r>
              <a:rPr lang="en-US" sz="17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work, economic situation, health, personal preferences, interests, reliability, </a:t>
            </a:r>
            <a:r>
              <a:rPr lang="en-US" sz="17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behaviour</a:t>
            </a:r>
            <a:r>
              <a:rPr lang="en-US" sz="17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location or movements</a:t>
            </a:r>
            <a:r>
              <a:rPr lang="en-US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(art. 4 GDPR)</a:t>
            </a:r>
          </a:p>
        </p:txBody>
      </p:sp>
    </p:spTree>
    <p:extLst>
      <p:ext uri="{BB962C8B-B14F-4D97-AF65-F5344CB8AC3E}">
        <p14:creationId xmlns:p14="http://schemas.microsoft.com/office/powerpoint/2010/main" val="1604492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contenuto 2"/>
          <p:cNvSpPr txBox="1">
            <a:spLocks/>
          </p:cNvSpPr>
          <p:nvPr/>
        </p:nvSpPr>
        <p:spPr>
          <a:xfrm>
            <a:off x="827088" y="1268760"/>
            <a:ext cx="8065392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eaLnBrk="0" hangingPunct="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fr-FR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15" name="Titolo 1"/>
          <p:cNvSpPr>
            <a:spLocks noGrp="1"/>
          </p:cNvSpPr>
          <p:nvPr>
            <p:ph type="title"/>
          </p:nvPr>
        </p:nvSpPr>
        <p:spPr>
          <a:xfrm>
            <a:off x="644280" y="332656"/>
            <a:ext cx="8208912" cy="671736"/>
          </a:xfrm>
        </p:spPr>
        <p:txBody>
          <a:bodyPr>
            <a:noAutofit/>
          </a:bodyPr>
          <a:lstStyle/>
          <a:p>
            <a:pPr>
              <a:tabLst>
                <a:tab pos="538163" algn="l"/>
              </a:tabLst>
            </a:pPr>
            <a:r>
              <a:rPr lang="fr-FR" dirty="0">
                <a:latin typeface="Arial" pitchFamily="34" charset="0"/>
                <a:cs typeface="Arial" pitchFamily="34" charset="0"/>
              </a:rPr>
              <a:t>2. </a:t>
            </a:r>
            <a:r>
              <a:rPr lang="en-US" dirty="0">
                <a:latin typeface="Arial" pitchFamily="34" charset="0"/>
                <a:cs typeface="Arial" pitchFamily="34" charset="0"/>
              </a:rPr>
              <a:t>[…] Pros and cons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7</a:t>
            </a:fld>
            <a:endParaRPr lang="it-IT" dirty="0"/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E4FA5D72-DD7E-479C-BD2F-5464BBB85783}"/>
              </a:ext>
            </a:extLst>
          </p:cNvPr>
          <p:cNvSpPr txBox="1">
            <a:spLocks/>
          </p:cNvSpPr>
          <p:nvPr/>
        </p:nvSpPr>
        <p:spPr>
          <a:xfrm>
            <a:off x="979488" y="1421160"/>
            <a:ext cx="8065392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Profiling could </a:t>
            </a:r>
            <a:r>
              <a:rPr lang="en-US" sz="1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some instances prove beneficial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for consumers</a:t>
            </a: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May ensure that consumers are only exposed to relevant commercial solicitations and receive offers which are more likely to match</a:t>
            </a: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In some sectors, efficiency-enhancing effects</a:t>
            </a: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These examples underline the need for a 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more nuanced and liberal approach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to consumer profiling, as a blanket prohibition is probably not warranted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A37D0C03-201C-4E9F-8A15-22C89E47A65F}"/>
              </a:ext>
            </a:extLst>
          </p:cNvPr>
          <p:cNvSpPr/>
          <p:nvPr/>
        </p:nvSpPr>
        <p:spPr>
          <a:xfrm>
            <a:off x="915828" y="2965849"/>
            <a:ext cx="7401084" cy="22263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E.g. in </a:t>
            </a:r>
            <a:r>
              <a:rPr lang="en-US" sz="1700" b="1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industries with high fixed and low marginal costs </a:t>
            </a:r>
            <a:r>
              <a:rPr lang="en-US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(hospitality, entertainment, air transport etc.) sold quantities could expand inasmuch as consumers could afford otherwise inaccessible goods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However, undertakings could also try and differentiate the products, to lure consumers with higher willingness to pay (e.g. </a:t>
            </a:r>
            <a:r>
              <a:rPr lang="en-US" sz="17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premium seats, luxury rooms</a:t>
            </a:r>
            <a:r>
              <a:rPr lang="en-US" sz="17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) → may be inimical to consumer welfare</a:t>
            </a:r>
          </a:p>
        </p:txBody>
      </p:sp>
    </p:spTree>
    <p:extLst>
      <p:ext uri="{BB962C8B-B14F-4D97-AF65-F5344CB8AC3E}">
        <p14:creationId xmlns:p14="http://schemas.microsoft.com/office/powerpoint/2010/main" val="1033129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contenuto 2"/>
          <p:cNvSpPr txBox="1">
            <a:spLocks/>
          </p:cNvSpPr>
          <p:nvPr/>
        </p:nvSpPr>
        <p:spPr>
          <a:xfrm>
            <a:off x="827088" y="1268760"/>
            <a:ext cx="8065392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eaLnBrk="0" hangingPunct="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fr-FR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15" name="Titolo 1"/>
          <p:cNvSpPr>
            <a:spLocks noGrp="1"/>
          </p:cNvSpPr>
          <p:nvPr>
            <p:ph type="title"/>
          </p:nvPr>
        </p:nvSpPr>
        <p:spPr>
          <a:xfrm>
            <a:off x="644280" y="332656"/>
            <a:ext cx="8208912" cy="671736"/>
          </a:xfrm>
        </p:spPr>
        <p:txBody>
          <a:bodyPr>
            <a:noAutofit/>
          </a:bodyPr>
          <a:lstStyle/>
          <a:p>
            <a:pPr>
              <a:tabLst>
                <a:tab pos="538163" algn="l"/>
              </a:tabLst>
            </a:pPr>
            <a:r>
              <a:rPr lang="fr-FR" dirty="0">
                <a:latin typeface="Arial" pitchFamily="34" charset="0"/>
                <a:cs typeface="Arial" pitchFamily="34" charset="0"/>
              </a:rPr>
              <a:t>2. </a:t>
            </a:r>
            <a:r>
              <a:rPr lang="en-US" dirty="0">
                <a:latin typeface="Arial" pitchFamily="34" charset="0"/>
                <a:cs typeface="Arial" pitchFamily="34" charset="0"/>
              </a:rPr>
              <a:t>[…] Pros and cons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8</a:t>
            </a:fld>
            <a:endParaRPr lang="it-IT" dirty="0"/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E4FA5D72-DD7E-479C-BD2F-5464BBB85783}"/>
              </a:ext>
            </a:extLst>
          </p:cNvPr>
          <p:cNvSpPr txBox="1">
            <a:spLocks/>
          </p:cNvSpPr>
          <p:nvPr/>
        </p:nvSpPr>
        <p:spPr>
          <a:xfrm>
            <a:off x="979488" y="1421160"/>
            <a:ext cx="8065392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Legitimate 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concerns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are more likely to arise 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when competition is already dampened or consumers are unaware of profiling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More sophisticated profiling techniques involve complex data protection issues and are indeed problematic; even rough segmentations based on age, location, gender or device could adversely affect consumers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Some forms of discrimination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prohibited outright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by the constitutional principle of equality, including on the basis of racial or ethnic origin, and sex;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The geo-blocking regulation 2018/302/EU prohibits online sales discrimination based on customers' nationality, place of residence or of establishment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41325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en-US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profiling-based personalisation is not </a:t>
            </a:r>
            <a:r>
              <a:rPr lang="en-US" sz="17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se </a:t>
            </a:r>
            <a:r>
              <a:rPr lang="en-US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illegal, </a:t>
            </a:r>
            <a:r>
              <a:rPr lang="en-US" sz="1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transparency is crucial </a:t>
            </a:r>
            <a:r>
              <a:rPr lang="en-US" sz="17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consumers to make informed market choices</a:t>
            </a: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580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contenuto 2"/>
          <p:cNvSpPr txBox="1">
            <a:spLocks/>
          </p:cNvSpPr>
          <p:nvPr/>
        </p:nvSpPr>
        <p:spPr>
          <a:xfrm>
            <a:off x="827088" y="1268760"/>
            <a:ext cx="8065392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eaLnBrk="0" hangingPunct="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fr-FR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15" name="Titolo 1"/>
          <p:cNvSpPr>
            <a:spLocks noGrp="1"/>
          </p:cNvSpPr>
          <p:nvPr>
            <p:ph type="title"/>
          </p:nvPr>
        </p:nvSpPr>
        <p:spPr>
          <a:xfrm>
            <a:off x="644280" y="332656"/>
            <a:ext cx="8208912" cy="671736"/>
          </a:xfrm>
        </p:spPr>
        <p:txBody>
          <a:bodyPr>
            <a:noAutofit/>
          </a:bodyPr>
          <a:lstStyle/>
          <a:p>
            <a:pPr>
              <a:tabLst>
                <a:tab pos="538163" algn="l"/>
              </a:tabLst>
            </a:pPr>
            <a:r>
              <a:rPr lang="fr-FR" dirty="0">
                <a:latin typeface="Arial" pitchFamily="34" charset="0"/>
                <a:cs typeface="Arial" pitchFamily="34" charset="0"/>
              </a:rPr>
              <a:t>2. </a:t>
            </a:r>
            <a:r>
              <a:rPr lang="en-US" dirty="0">
                <a:latin typeface="Arial" pitchFamily="34" charset="0"/>
                <a:cs typeface="Arial" pitchFamily="34" charset="0"/>
              </a:rPr>
              <a:t>[…] Legislative reference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34CB7-21D0-4020-8A6D-7C1D875946D4}" type="slidenum">
              <a:rPr lang="it-IT" smtClean="0"/>
              <a:t>9</a:t>
            </a:fld>
            <a:endParaRPr lang="it-IT" dirty="0"/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E4FA5D72-DD7E-479C-BD2F-5464BBB85783}"/>
              </a:ext>
            </a:extLst>
          </p:cNvPr>
          <p:cNvSpPr txBox="1">
            <a:spLocks/>
          </p:cNvSpPr>
          <p:nvPr/>
        </p:nvSpPr>
        <p:spPr>
          <a:xfrm>
            <a:off x="979488" y="1421160"/>
            <a:ext cx="8065392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See for instance:</a:t>
            </a:r>
          </a:p>
          <a:p>
            <a:pPr marL="715963" indent="-4508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Recital 45 of Directive 2019/2161/EU, amending the Consumer Rights Directive: “</a:t>
            </a:r>
            <a:r>
              <a:rPr lang="en-US" sz="1700" i="1" dirty="0">
                <a:latin typeface="Arial" panose="020B0604020202020204" pitchFamily="34" charset="0"/>
                <a:cs typeface="Arial" panose="020B0604020202020204" pitchFamily="34" charset="0"/>
              </a:rPr>
              <a:t>traders may </a:t>
            </a:r>
            <a:r>
              <a:rPr lang="en-US" sz="1700" i="1" dirty="0" err="1">
                <a:latin typeface="Arial" panose="020B0604020202020204" pitchFamily="34" charset="0"/>
                <a:cs typeface="Arial" panose="020B0604020202020204" pitchFamily="34" charset="0"/>
              </a:rPr>
              <a:t>personalise</a:t>
            </a:r>
            <a:r>
              <a:rPr lang="en-US" sz="1700" i="1" dirty="0">
                <a:latin typeface="Arial" panose="020B0604020202020204" pitchFamily="34" charset="0"/>
                <a:cs typeface="Arial" panose="020B0604020202020204" pitchFamily="34" charset="0"/>
              </a:rPr>
              <a:t> the price of their offers for specific consumers or specific categories […] Consumers should therefore be clearly informed”</a:t>
            </a:r>
          </a:p>
          <a:p>
            <a:pPr marL="715963" indent="-4508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Article 15 of the DMA, providing that gatekeepers submit an independently audited description of any techniques for profiling of consumers</a:t>
            </a:r>
          </a:p>
          <a:p>
            <a:pPr marL="715963" indent="-4508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latest comprehensive survey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run by the European Commission 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failed to observe a consistent and systematic pattern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of price personalisation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Mystery shopping exercises identified consistent instances of price personalisation in the 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hotel booking and airline industries</a:t>
            </a: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354013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1721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21541</TotalTime>
  <Words>1492</Words>
  <Application>Microsoft Office PowerPoint</Application>
  <PresentationFormat>Presentazione su schermo (4:3)</PresentationFormat>
  <Paragraphs>187</Paragraphs>
  <Slides>14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Tema di Office</vt:lpstr>
      <vt:lpstr>The future of consumer profiling and of commercial communications Rome – April 22, 2024</vt:lpstr>
      <vt:lpstr>Abstract</vt:lpstr>
      <vt:lpstr>Introduction</vt:lpstr>
      <vt:lpstr>1. Data-driven zero-price markets and consumer protection […]</vt:lpstr>
      <vt:lpstr>1. […] Data-driven zero-price markets and consumer protection</vt:lpstr>
      <vt:lpstr>2. Consumer profiling and commercial communications […]</vt:lpstr>
      <vt:lpstr>2. […] Pros and cons</vt:lpstr>
      <vt:lpstr>2. […] Pros and cons</vt:lpstr>
      <vt:lpstr>2. […] Legislative reference</vt:lpstr>
      <vt:lpstr>2. […] Italy: Authority’s practice</vt:lpstr>
      <vt:lpstr>2. […] EU: Commission’s practice</vt:lpstr>
      <vt:lpstr>Conclusion: all in all […]</vt:lpstr>
      <vt:lpstr>[…] Conclusion: all in all </vt:lpstr>
      <vt:lpstr>Presentazione standard di PowerPoint</vt:lpstr>
    </vt:vector>
  </TitlesOfParts>
  <Company>AGCM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ANTITRUST ENFORCEMENT Moena – 16th June 2015</dc:title>
  <dc:creator>Giulia CODACCI PISANELLI</dc:creator>
  <cp:lastModifiedBy>AGCM</cp:lastModifiedBy>
  <cp:revision>945</cp:revision>
  <cp:lastPrinted>2022-09-13T08:32:34Z</cp:lastPrinted>
  <dcterms:created xsi:type="dcterms:W3CDTF">2015-05-20T09:39:29Z</dcterms:created>
  <dcterms:modified xsi:type="dcterms:W3CDTF">2024-04-19T13:51:28Z</dcterms:modified>
</cp:coreProperties>
</file>